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rawings/drawing1.xml" ContentType="application/vnd.openxmlformats-officedocument.drawingml.chartshapes+xml"/>
  <Override PartName="/ppt/drawings/drawing2.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4" r:id="rId7"/>
    <p:sldId id="262" r:id="rId8"/>
    <p:sldId id="263" r:id="rId9"/>
    <p:sldId id="275" r:id="rId10"/>
    <p:sldId id="266" r:id="rId11"/>
    <p:sldId id="265" r:id="rId12"/>
    <p:sldId id="267" r:id="rId13"/>
    <p:sldId id="268" r:id="rId14"/>
    <p:sldId id="269" r:id="rId15"/>
    <p:sldId id="270" r:id="rId16"/>
    <p:sldId id="271" r:id="rId17"/>
    <p:sldId id="272" r:id="rId18"/>
    <p:sldId id="273" r:id="rId19"/>
    <p:sldId id="276" r:id="rId20"/>
    <p:sldId id="278" r:id="rId2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pieChart>
        <c:varyColors val="1"/>
        <c:ser>
          <c:idx val="0"/>
          <c:order val="0"/>
          <c:tx>
            <c:strRef>
              <c:f>Лист1!$B$1</c:f>
              <c:strCache>
                <c:ptCount val="1"/>
                <c:pt idx="0">
                  <c:v>Продажи</c:v>
                </c:pt>
              </c:strCache>
            </c:strRef>
          </c:tx>
          <c:cat>
            <c:strRef>
              <c:f>Лист1!$A$2:$A$5</c:f>
              <c:strCache>
                <c:ptCount val="4"/>
                <c:pt idx="0">
                  <c:v>Кв. 1</c:v>
                </c:pt>
                <c:pt idx="1">
                  <c:v>Кв. 2</c:v>
                </c:pt>
                <c:pt idx="2">
                  <c:v>Кв. 3</c:v>
                </c:pt>
                <c:pt idx="3">
                  <c:v>Кв. 4</c:v>
                </c:pt>
              </c:strCache>
            </c:strRef>
          </c:cat>
          <c:val>
            <c:numRef>
              <c:f>Лист1!$B$2:$B$5</c:f>
              <c:numCache>
                <c:formatCode>General</c:formatCode>
                <c:ptCount val="4"/>
                <c:pt idx="0">
                  <c:v>8.2000000000000011</c:v>
                </c:pt>
                <c:pt idx="1">
                  <c:v>3.2</c:v>
                </c:pt>
                <c:pt idx="2">
                  <c:v>1.4</c:v>
                </c:pt>
                <c:pt idx="3">
                  <c:v>1.2</c:v>
                </c:pt>
              </c:numCache>
            </c:numRef>
          </c:val>
        </c:ser>
        <c:firstSliceAng val="0"/>
      </c:pieChart>
    </c:plotArea>
    <c:plotVisOnly val="1"/>
  </c:chart>
  <c:txPr>
    <a:bodyPr/>
    <a:lstStyle/>
    <a:p>
      <a:pPr>
        <a:defRPr sz="1800"/>
      </a:pPr>
      <a:endParaRPr lang="ru-RU"/>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sz="2800" dirty="0">
                <a:solidFill>
                  <a:srgbClr val="FF0000"/>
                </a:solidFill>
                <a:latin typeface="Times New Roman" pitchFamily="18" charset="0"/>
                <a:cs typeface="Times New Roman" pitchFamily="18" charset="0"/>
              </a:rPr>
              <a:t>Знают ли о её целебных свойствах?</a:t>
            </a:r>
          </a:p>
        </c:rich>
      </c:tx>
      <c:layout>
        <c:manualLayout>
          <c:xMode val="edge"/>
          <c:yMode val="edge"/>
          <c:x val="0.19885416666666669"/>
          <c:y val="0"/>
        </c:manualLayout>
      </c:layout>
    </c:title>
    <c:view3D>
      <c:rotX val="30"/>
      <c:perspective val="30"/>
    </c:view3D>
    <c:plotArea>
      <c:layout>
        <c:manualLayout>
          <c:layoutTarget val="inner"/>
          <c:xMode val="edge"/>
          <c:yMode val="edge"/>
          <c:x val="0.13750000000000001"/>
          <c:y val="0.17926574803149647"/>
          <c:w val="0.73520308398950163"/>
          <c:h val="0.82073425196850558"/>
        </c:manualLayout>
      </c:layout>
      <c:pie3DChart>
        <c:varyColors val="1"/>
        <c:ser>
          <c:idx val="0"/>
          <c:order val="0"/>
          <c:tx>
            <c:strRef>
              <c:f>Лист1!$B$1</c:f>
              <c:strCache>
                <c:ptCount val="1"/>
                <c:pt idx="0">
                  <c:v>Знают ли о её целебных свойствах?</c:v>
                </c:pt>
              </c:strCache>
            </c:strRef>
          </c:tx>
          <c:cat>
            <c:strRef>
              <c:f>Лист1!$A$2:$A$3</c:f>
              <c:strCache>
                <c:ptCount val="2"/>
                <c:pt idx="0">
                  <c:v>не знают</c:v>
                </c:pt>
                <c:pt idx="1">
                  <c:v>знают</c:v>
                </c:pt>
              </c:strCache>
            </c:strRef>
          </c:cat>
          <c:val>
            <c:numRef>
              <c:f>Лист1!$B$2:$B$3</c:f>
              <c:numCache>
                <c:formatCode>General</c:formatCode>
                <c:ptCount val="2"/>
                <c:pt idx="0">
                  <c:v>90</c:v>
                </c:pt>
                <c:pt idx="1">
                  <c:v>10</c:v>
                </c:pt>
              </c:numCache>
            </c:numRef>
          </c:val>
        </c:ser>
      </c:pie3DChart>
    </c:plotArea>
    <c:legend>
      <c:legendPos val="r"/>
      <c:layout>
        <c:manualLayout>
          <c:xMode val="edge"/>
          <c:yMode val="edge"/>
          <c:x val="0.78311975065616801"/>
          <c:y val="0.82553789370078745"/>
          <c:w val="0.2064635826771658"/>
          <c:h val="0.17346998031496108"/>
        </c:manualLayout>
      </c:layout>
    </c:legend>
    <c:plotVisOnly val="1"/>
  </c:chart>
  <c:txPr>
    <a:bodyPr/>
    <a:lstStyle/>
    <a:p>
      <a:pPr>
        <a:defRPr sz="1800"/>
      </a:pPr>
      <a:endParaRPr lang="ru-RU"/>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sz="2800" dirty="0">
                <a:solidFill>
                  <a:srgbClr val="FF0000"/>
                </a:solidFill>
                <a:latin typeface="Times New Roman" pitchFamily="18" charset="0"/>
                <a:cs typeface="Times New Roman" pitchFamily="18" charset="0"/>
              </a:rPr>
              <a:t>Как </a:t>
            </a:r>
            <a:r>
              <a:rPr lang="ru-RU" sz="2800" dirty="0" smtClean="0">
                <a:solidFill>
                  <a:srgbClr val="FF0000"/>
                </a:solidFill>
                <a:latin typeface="Times New Roman" pitchFamily="18" charset="0"/>
                <a:cs typeface="Times New Roman" pitchFamily="18" charset="0"/>
              </a:rPr>
              <a:t>правильно называют это</a:t>
            </a:r>
            <a:r>
              <a:rPr lang="ru-RU" sz="2800" baseline="0" dirty="0" smtClean="0">
                <a:solidFill>
                  <a:srgbClr val="FF0000"/>
                </a:solidFill>
                <a:latin typeface="Times New Roman" pitchFamily="18" charset="0"/>
                <a:cs typeface="Times New Roman" pitchFamily="18" charset="0"/>
              </a:rPr>
              <a:t> растение</a:t>
            </a:r>
            <a:r>
              <a:rPr lang="ru-RU" sz="2800" dirty="0" smtClean="0">
                <a:solidFill>
                  <a:srgbClr val="FF0000"/>
                </a:solidFill>
                <a:latin typeface="Times New Roman" pitchFamily="18" charset="0"/>
                <a:cs typeface="Times New Roman" pitchFamily="18" charset="0"/>
              </a:rPr>
              <a:t>?</a:t>
            </a:r>
            <a:endParaRPr lang="ru-RU" sz="2800" dirty="0">
              <a:solidFill>
                <a:srgbClr val="FF0000"/>
              </a:solidFill>
              <a:latin typeface="Times New Roman" pitchFamily="18" charset="0"/>
              <a:cs typeface="Times New Roman" pitchFamily="18" charset="0"/>
            </a:endParaRPr>
          </a:p>
        </c:rich>
      </c:tx>
    </c:title>
    <c:plotArea>
      <c:layout/>
      <c:doughnutChart>
        <c:varyColors val="1"/>
        <c:ser>
          <c:idx val="0"/>
          <c:order val="0"/>
          <c:tx>
            <c:strRef>
              <c:f>Лист1!$B$1</c:f>
              <c:strCache>
                <c:ptCount val="1"/>
                <c:pt idx="0">
                  <c:v>Как её называют?</c:v>
                </c:pt>
              </c:strCache>
            </c:strRef>
          </c:tx>
          <c:explosion val="25"/>
          <c:cat>
            <c:strRef>
              <c:f>Лист1!$A$2:$A$3</c:f>
              <c:strCache>
                <c:ptCount val="2"/>
                <c:pt idx="0">
                  <c:v>90%- не знают</c:v>
                </c:pt>
                <c:pt idx="1">
                  <c:v>10%- знают</c:v>
                </c:pt>
              </c:strCache>
            </c:strRef>
          </c:cat>
          <c:val>
            <c:numRef>
              <c:f>Лист1!$B$2:$B$3</c:f>
              <c:numCache>
                <c:formatCode>General</c:formatCode>
                <c:ptCount val="2"/>
                <c:pt idx="0">
                  <c:v>90</c:v>
                </c:pt>
                <c:pt idx="1">
                  <c:v>10</c:v>
                </c:pt>
              </c:numCache>
            </c:numRef>
          </c:val>
        </c:ser>
        <c:firstSliceAng val="0"/>
        <c:holeSize val="50"/>
      </c:doughnutChart>
    </c:plotArea>
    <c:legend>
      <c:legendPos val="r"/>
    </c:legend>
    <c:plotVisOnly val="1"/>
  </c:chart>
  <c:txPr>
    <a:bodyPr/>
    <a:lstStyle/>
    <a:p>
      <a:pPr>
        <a:defRPr sz="1800"/>
      </a:pPr>
      <a:endParaRPr lang="ru-RU"/>
    </a:p>
  </c:txPr>
  <c:externalData r:id="rId1"/>
</c:chartSpace>
</file>

<file path=ppt/drawings/drawing1.xml><?xml version="1.0" encoding="utf-8"?>
<c:userShapes xmlns:c="http://schemas.openxmlformats.org/drawingml/2006/chart">
  <cdr:relSizeAnchor xmlns:cdr="http://schemas.openxmlformats.org/drawingml/2006/chartDrawing">
    <cdr:from>
      <cdr:x>0.53156</cdr:x>
      <cdr:y>0.775</cdr:y>
    </cdr:from>
    <cdr:to>
      <cdr:x>0.68156</cdr:x>
      <cdr:y>1</cdr:y>
    </cdr:to>
    <cdr:sp macro="" textlink="">
      <cdr:nvSpPr>
        <cdr:cNvPr id="2" name="TextBox 1"/>
        <cdr:cNvSpPr txBox="1"/>
      </cdr:nvSpPr>
      <cdr:spPr>
        <a:xfrm xmlns:a="http://schemas.openxmlformats.org/drawingml/2006/main">
          <a:off x="3240360" y="3312368"/>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dr:relSizeAnchor xmlns:cdr="http://schemas.openxmlformats.org/drawingml/2006/chartDrawing">
    <cdr:from>
      <cdr:x>0.56699</cdr:x>
      <cdr:y>0.49612</cdr:y>
    </cdr:from>
    <cdr:to>
      <cdr:x>0.71699</cdr:x>
      <cdr:y>0.72112</cdr:y>
    </cdr:to>
    <cdr:sp macro="" textlink="">
      <cdr:nvSpPr>
        <cdr:cNvPr id="3" name="TextBox 2"/>
        <cdr:cNvSpPr txBox="1"/>
      </cdr:nvSpPr>
      <cdr:spPr>
        <a:xfrm xmlns:a="http://schemas.openxmlformats.org/drawingml/2006/main">
          <a:off x="3456384" y="2016224"/>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dirty="0" smtClean="0"/>
            <a:t>82,5%</a:t>
          </a:r>
          <a:endParaRPr lang="ru-RU" sz="1100" dirty="0"/>
        </a:p>
      </cdr:txBody>
    </cdr:sp>
  </cdr:relSizeAnchor>
  <cdr:relSizeAnchor xmlns:cdr="http://schemas.openxmlformats.org/drawingml/2006/chartDrawing">
    <cdr:from>
      <cdr:x>0.27168</cdr:x>
      <cdr:y>0.4784</cdr:y>
    </cdr:from>
    <cdr:to>
      <cdr:x>0.42168</cdr:x>
      <cdr:y>0.7034</cdr:y>
    </cdr:to>
    <cdr:sp macro="" textlink="">
      <cdr:nvSpPr>
        <cdr:cNvPr id="4" name="TextBox 3"/>
        <cdr:cNvSpPr txBox="1"/>
      </cdr:nvSpPr>
      <cdr:spPr>
        <a:xfrm xmlns:a="http://schemas.openxmlformats.org/drawingml/2006/main">
          <a:off x="1656184" y="1944216"/>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dr:relSizeAnchor xmlns:cdr="http://schemas.openxmlformats.org/drawingml/2006/chartDrawing">
    <cdr:from>
      <cdr:x>0.24806</cdr:x>
      <cdr:y>0.53156</cdr:y>
    </cdr:from>
    <cdr:to>
      <cdr:x>0.39806</cdr:x>
      <cdr:y>0.75656</cdr:y>
    </cdr:to>
    <cdr:sp macro="" textlink="">
      <cdr:nvSpPr>
        <cdr:cNvPr id="5" name="TextBox 4"/>
        <cdr:cNvSpPr txBox="1"/>
      </cdr:nvSpPr>
      <cdr:spPr>
        <a:xfrm xmlns:a="http://schemas.openxmlformats.org/drawingml/2006/main">
          <a:off x="1512168" y="216024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100" dirty="0" smtClean="0"/>
            <a:t>23%</a:t>
          </a:r>
          <a:endParaRPr lang="ru-RU" sz="1100" dirty="0"/>
        </a:p>
      </cdr:txBody>
    </cdr:sp>
  </cdr:relSizeAnchor>
  <cdr:relSizeAnchor xmlns:cdr="http://schemas.openxmlformats.org/drawingml/2006/chartDrawing">
    <cdr:from>
      <cdr:x>0.30712</cdr:x>
      <cdr:y>0.26578</cdr:y>
    </cdr:from>
    <cdr:to>
      <cdr:x>0.45712</cdr:x>
      <cdr:y>0.49078</cdr:y>
    </cdr:to>
    <cdr:sp macro="" textlink="">
      <cdr:nvSpPr>
        <cdr:cNvPr id="6" name="TextBox 5"/>
        <cdr:cNvSpPr txBox="1"/>
      </cdr:nvSpPr>
      <cdr:spPr>
        <a:xfrm xmlns:a="http://schemas.openxmlformats.org/drawingml/2006/main">
          <a:off x="1872208" y="108012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100" dirty="0" smtClean="0"/>
            <a:t>10%</a:t>
          </a:r>
          <a:endParaRPr lang="ru-RU" sz="1100" dirty="0"/>
        </a:p>
      </cdr:txBody>
    </cdr:sp>
  </cdr:relSizeAnchor>
  <cdr:relSizeAnchor xmlns:cdr="http://schemas.openxmlformats.org/drawingml/2006/chartDrawing">
    <cdr:from>
      <cdr:x>0.43706</cdr:x>
      <cdr:y>0.1949</cdr:y>
    </cdr:from>
    <cdr:to>
      <cdr:x>0.58706</cdr:x>
      <cdr:y>0.4199</cdr:y>
    </cdr:to>
    <cdr:sp macro="" textlink="">
      <cdr:nvSpPr>
        <cdr:cNvPr id="7" name="TextBox 6"/>
        <cdr:cNvSpPr txBox="1"/>
      </cdr:nvSpPr>
      <cdr:spPr>
        <a:xfrm xmlns:a="http://schemas.openxmlformats.org/drawingml/2006/main">
          <a:off x="2664296" y="792088"/>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100" dirty="0" smtClean="0"/>
            <a:t>5 %</a:t>
          </a:r>
          <a:endParaRPr lang="ru-RU" sz="1100" dirty="0"/>
        </a:p>
      </cdr:txBody>
    </cdr:sp>
  </cdr:relSizeAnchor>
  <cdr:relSizeAnchor xmlns:cdr="http://schemas.openxmlformats.org/drawingml/2006/chartDrawing">
    <cdr:from>
      <cdr:x>0.05906</cdr:x>
      <cdr:y>0.07087</cdr:y>
    </cdr:from>
    <cdr:to>
      <cdr:x>0.20906</cdr:x>
      <cdr:y>0.29587</cdr:y>
    </cdr:to>
    <cdr:sp macro="" textlink="">
      <cdr:nvSpPr>
        <cdr:cNvPr id="8" name="TextBox 7"/>
        <cdr:cNvSpPr txBox="1"/>
      </cdr:nvSpPr>
      <cdr:spPr>
        <a:xfrm xmlns:a="http://schemas.openxmlformats.org/drawingml/2006/main">
          <a:off x="360040" y="288032"/>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100" dirty="0" smtClean="0">
              <a:solidFill>
                <a:srgbClr val="7030A0"/>
              </a:solidFill>
              <a:latin typeface="Times New Roman" pitchFamily="18" charset="0"/>
              <a:cs typeface="Times New Roman" pitchFamily="18" charset="0"/>
            </a:rPr>
            <a:t>82,5%-выращивают и</a:t>
          </a:r>
        </a:p>
        <a:p xmlns:a="http://schemas.openxmlformats.org/drawingml/2006/main">
          <a:r>
            <a:rPr lang="ru-RU" dirty="0">
              <a:solidFill>
                <a:srgbClr val="7030A0"/>
              </a:solidFill>
              <a:latin typeface="Times New Roman" pitchFamily="18" charset="0"/>
              <a:cs typeface="Times New Roman" pitchFamily="18" charset="0"/>
            </a:rPr>
            <a:t>и</a:t>
          </a:r>
          <a:r>
            <a:rPr lang="ru-RU" dirty="0" smtClean="0">
              <a:solidFill>
                <a:srgbClr val="7030A0"/>
              </a:solidFill>
              <a:latin typeface="Times New Roman" pitchFamily="18" charset="0"/>
              <a:cs typeface="Times New Roman" pitchFamily="18" charset="0"/>
            </a:rPr>
            <a:t>спользуют.</a:t>
          </a:r>
          <a:endParaRPr lang="ru-RU" sz="1100" dirty="0">
            <a:solidFill>
              <a:srgbClr val="7030A0"/>
            </a:solidFill>
            <a:latin typeface="Times New Roman" pitchFamily="18" charset="0"/>
            <a:cs typeface="Times New Roman" pitchFamily="18" charset="0"/>
          </a:endParaRPr>
        </a:p>
      </cdr:txBody>
    </cdr:sp>
  </cdr:relSizeAnchor>
  <cdr:relSizeAnchor xmlns:cdr="http://schemas.openxmlformats.org/drawingml/2006/chartDrawing">
    <cdr:from>
      <cdr:x>0.03544</cdr:x>
      <cdr:y>0.775</cdr:y>
    </cdr:from>
    <cdr:to>
      <cdr:x>0.18544</cdr:x>
      <cdr:y>1</cdr:y>
    </cdr:to>
    <cdr:sp macro="" textlink="">
      <cdr:nvSpPr>
        <cdr:cNvPr id="9" name="TextBox 8"/>
        <cdr:cNvSpPr txBox="1"/>
      </cdr:nvSpPr>
      <cdr:spPr>
        <a:xfrm xmlns:a="http://schemas.openxmlformats.org/drawingml/2006/main">
          <a:off x="216024" y="36004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dirty="0" smtClean="0">
              <a:solidFill>
                <a:srgbClr val="7030A0"/>
              </a:solidFill>
              <a:latin typeface="Times New Roman" pitchFamily="18" charset="0"/>
              <a:cs typeface="Times New Roman" pitchFamily="18" charset="0"/>
            </a:rPr>
            <a:t>5%- не выращивают</a:t>
          </a:r>
          <a:endParaRPr lang="ru-RU" sz="1100" dirty="0">
            <a:solidFill>
              <a:srgbClr val="7030A0"/>
            </a:solidFill>
            <a:latin typeface="Times New Roman" pitchFamily="18" charset="0"/>
            <a:cs typeface="Times New Roman" pitchFamily="18" charset="0"/>
          </a:endParaRPr>
        </a:p>
      </cdr:txBody>
    </cdr:sp>
  </cdr:relSizeAnchor>
  <cdr:relSizeAnchor xmlns:cdr="http://schemas.openxmlformats.org/drawingml/2006/chartDrawing">
    <cdr:from>
      <cdr:x>0.72055</cdr:x>
      <cdr:y>0.07087</cdr:y>
    </cdr:from>
    <cdr:to>
      <cdr:x>0.87055</cdr:x>
      <cdr:y>0.29587</cdr:y>
    </cdr:to>
    <cdr:sp macro="" textlink="">
      <cdr:nvSpPr>
        <cdr:cNvPr id="10" name="TextBox 9"/>
        <cdr:cNvSpPr txBox="1"/>
      </cdr:nvSpPr>
      <cdr:spPr>
        <a:xfrm xmlns:a="http://schemas.openxmlformats.org/drawingml/2006/main">
          <a:off x="4392488" y="288032"/>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dr:relSizeAnchor xmlns:cdr="http://schemas.openxmlformats.org/drawingml/2006/chartDrawing">
    <cdr:from>
      <cdr:x>0.74418</cdr:x>
      <cdr:y>0.07087</cdr:y>
    </cdr:from>
    <cdr:to>
      <cdr:x>0.89418</cdr:x>
      <cdr:y>0.29587</cdr:y>
    </cdr:to>
    <cdr:sp macro="" textlink="">
      <cdr:nvSpPr>
        <cdr:cNvPr id="11" name="TextBox 10"/>
        <cdr:cNvSpPr txBox="1"/>
      </cdr:nvSpPr>
      <cdr:spPr>
        <a:xfrm xmlns:a="http://schemas.openxmlformats.org/drawingml/2006/main">
          <a:off x="4536504" y="288032"/>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100" dirty="0" smtClean="0">
              <a:solidFill>
                <a:srgbClr val="7030A0"/>
              </a:solidFill>
              <a:latin typeface="Times New Roman" pitchFamily="18" charset="0"/>
              <a:cs typeface="Times New Roman" pitchFamily="18" charset="0"/>
            </a:rPr>
            <a:t>10%- не выращивают</a:t>
          </a:r>
        </a:p>
        <a:p xmlns:a="http://schemas.openxmlformats.org/drawingml/2006/main">
          <a:r>
            <a:rPr lang="ru-RU" sz="1100" dirty="0" smtClean="0">
              <a:solidFill>
                <a:srgbClr val="7030A0"/>
              </a:solidFill>
              <a:latin typeface="Times New Roman" pitchFamily="18" charset="0"/>
              <a:cs typeface="Times New Roman" pitchFamily="18" charset="0"/>
            </a:rPr>
            <a:t> но пользуются.</a:t>
          </a:r>
        </a:p>
        <a:p xmlns:a="http://schemas.openxmlformats.org/drawingml/2006/main">
          <a:endParaRPr lang="ru-RU" sz="1100" dirty="0"/>
        </a:p>
      </cdr:txBody>
    </cdr:sp>
  </cdr:relSizeAnchor>
  <cdr:relSizeAnchor xmlns:cdr="http://schemas.openxmlformats.org/drawingml/2006/chartDrawing">
    <cdr:from>
      <cdr:x>0.75599</cdr:x>
      <cdr:y>0.775</cdr:y>
    </cdr:from>
    <cdr:to>
      <cdr:x>0.90599</cdr:x>
      <cdr:y>1</cdr:y>
    </cdr:to>
    <cdr:sp macro="" textlink="">
      <cdr:nvSpPr>
        <cdr:cNvPr id="12" name="TextBox 11"/>
        <cdr:cNvSpPr txBox="1"/>
      </cdr:nvSpPr>
      <cdr:spPr>
        <a:xfrm xmlns:a="http://schemas.openxmlformats.org/drawingml/2006/main">
          <a:off x="4608512" y="3672408"/>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100" dirty="0" smtClean="0">
              <a:solidFill>
                <a:srgbClr val="7030A0"/>
              </a:solidFill>
              <a:latin typeface="Times New Roman" pitchFamily="18" charset="0"/>
              <a:cs typeface="Times New Roman" pitchFamily="18" charset="0"/>
            </a:rPr>
            <a:t>23%- выращивают но </a:t>
          </a:r>
        </a:p>
        <a:p xmlns:a="http://schemas.openxmlformats.org/drawingml/2006/main">
          <a:r>
            <a:rPr lang="ru-RU" dirty="0">
              <a:solidFill>
                <a:srgbClr val="7030A0"/>
              </a:solidFill>
              <a:latin typeface="Times New Roman" pitchFamily="18" charset="0"/>
              <a:cs typeface="Times New Roman" pitchFamily="18" charset="0"/>
            </a:rPr>
            <a:t>н</a:t>
          </a:r>
          <a:r>
            <a:rPr lang="ru-RU" dirty="0" smtClean="0">
              <a:solidFill>
                <a:srgbClr val="7030A0"/>
              </a:solidFill>
              <a:latin typeface="Times New Roman" pitchFamily="18" charset="0"/>
              <a:cs typeface="Times New Roman" pitchFamily="18" charset="0"/>
            </a:rPr>
            <a:t>е пользуются.</a:t>
          </a:r>
          <a:endParaRPr lang="ru-RU" sz="1100" dirty="0">
            <a:solidFill>
              <a:srgbClr val="7030A0"/>
            </a:solidFill>
            <a:latin typeface="Times New Roman" pitchFamily="18" charset="0"/>
            <a:cs typeface="Times New Roman" pitchFamily="18"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0.79531</cdr:x>
      <cdr:y>0.42913</cdr:y>
    </cdr:from>
    <cdr:to>
      <cdr:x>0.94531</cdr:x>
      <cdr:y>0.65413</cdr:y>
    </cdr:to>
    <cdr:sp macro="" textlink="">
      <cdr:nvSpPr>
        <cdr:cNvPr id="2" name="TextBox 1"/>
        <cdr:cNvSpPr txBox="1"/>
      </cdr:nvSpPr>
      <cdr:spPr>
        <a:xfrm xmlns:a="http://schemas.openxmlformats.org/drawingml/2006/main">
          <a:off x="4848200" y="1743968"/>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dr:relSizeAnchor xmlns:cdr="http://schemas.openxmlformats.org/drawingml/2006/chartDrawing">
    <cdr:from>
      <cdr:x>0.36328</cdr:x>
      <cdr:y>0.28125</cdr:y>
    </cdr:from>
    <cdr:to>
      <cdr:x>0.51328</cdr:x>
      <cdr:y>0.50625</cdr:y>
    </cdr:to>
    <cdr:sp macro="" textlink="">
      <cdr:nvSpPr>
        <cdr:cNvPr id="3" name="TextBox 2"/>
        <cdr:cNvSpPr txBox="1"/>
      </cdr:nvSpPr>
      <cdr:spPr>
        <a:xfrm xmlns:a="http://schemas.openxmlformats.org/drawingml/2006/main">
          <a:off x="2214578" y="1143008"/>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2000" b="1" dirty="0" smtClean="0">
              <a:solidFill>
                <a:srgbClr val="7030A0"/>
              </a:solidFill>
              <a:latin typeface="Times New Roman" pitchFamily="18" charset="0"/>
              <a:cs typeface="Times New Roman" pitchFamily="18" charset="0"/>
            </a:rPr>
            <a:t>10%</a:t>
          </a:r>
          <a:endParaRPr lang="ru-RU" sz="2000" b="1" dirty="0">
            <a:solidFill>
              <a:srgbClr val="7030A0"/>
            </a:solidFill>
            <a:latin typeface="Times New Roman" pitchFamily="18" charset="0"/>
            <a:cs typeface="Times New Roman" pitchFamily="18" charset="0"/>
          </a:endParaRPr>
        </a:p>
      </cdr:txBody>
    </cdr:sp>
  </cdr:relSizeAnchor>
  <cdr:relSizeAnchor xmlns:cdr="http://schemas.openxmlformats.org/drawingml/2006/chartDrawing">
    <cdr:from>
      <cdr:x>0.46875</cdr:x>
      <cdr:y>0.63282</cdr:y>
    </cdr:from>
    <cdr:to>
      <cdr:x>0.61875</cdr:x>
      <cdr:y>0.85782</cdr:y>
    </cdr:to>
    <cdr:sp macro="" textlink="">
      <cdr:nvSpPr>
        <cdr:cNvPr id="4" name="TextBox 3"/>
        <cdr:cNvSpPr txBox="1"/>
      </cdr:nvSpPr>
      <cdr:spPr>
        <a:xfrm xmlns:a="http://schemas.openxmlformats.org/drawingml/2006/main">
          <a:off x="2857520" y="2571768"/>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2000" b="1" dirty="0" smtClean="0">
              <a:solidFill>
                <a:srgbClr val="7030A0"/>
              </a:solidFill>
              <a:latin typeface="Times New Roman" pitchFamily="18" charset="0"/>
              <a:cs typeface="Times New Roman" pitchFamily="18" charset="0"/>
            </a:rPr>
            <a:t>90%</a:t>
          </a:r>
          <a:endParaRPr lang="ru-RU" sz="2000" b="1" dirty="0">
            <a:solidFill>
              <a:srgbClr val="7030A0"/>
            </a:solidFill>
            <a:latin typeface="Times New Roman" pitchFamily="18" charset="0"/>
            <a:cs typeface="Times New Roman" pitchFamily="18" charset="0"/>
          </a:endParaRP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D8C310EC-C242-4B74-A648-106A11548049}" type="datetimeFigureOut">
              <a:rPr lang="ru-RU"/>
              <a:pPr>
                <a:defRPr/>
              </a:pPr>
              <a:t>31.01.2013</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D8AC691C-F1C9-46A6-B3B6-E3EB85D126BD}"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97C90F2-45FA-470B-9F3D-1B55BC4BDC26}" type="datetimeFigureOut">
              <a:rPr lang="ru-RU"/>
              <a:pPr>
                <a:defRPr/>
              </a:pPr>
              <a:t>31.01.2013</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548885BE-FA68-4916-97F5-313427D4E276}"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7EAABCA-D96D-4527-8769-B00922EA5DD1}" type="datetimeFigureOut">
              <a:rPr lang="ru-RU"/>
              <a:pPr>
                <a:defRPr/>
              </a:pPr>
              <a:t>31.01.2013</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A2B02B08-7ABB-4EB2-A473-B7F65CCB595D}" type="slidenum">
              <a:rPr lang="ru-RU"/>
              <a:pPr>
                <a:defRPr/>
              </a:pPr>
              <a:t>‹#›</a:t>
            </a:fld>
            <a:endParaRPr lang="ru-RU"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457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57200" y="3938589"/>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Содержимое 5"/>
          <p:cNvSpPr>
            <a:spLocks noGrp="1"/>
          </p:cNvSpPr>
          <p:nvPr>
            <p:ph sz="quarter" idx="4"/>
          </p:nvPr>
        </p:nvSpPr>
        <p:spPr>
          <a:xfrm>
            <a:off x="4648200" y="3938589"/>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456481" y="6245937"/>
            <a:ext cx="2134080" cy="475250"/>
          </a:xfrm>
        </p:spPr>
        <p:txBody>
          <a:bodyPr/>
          <a:lstStyle>
            <a:lvl1pPr>
              <a:defRPr/>
            </a:lvl1pPr>
          </a:lstStyle>
          <a:p>
            <a:pPr>
              <a:defRPr/>
            </a:pPr>
            <a:endParaRPr lang="ru-RU" dirty="0"/>
          </a:p>
        </p:txBody>
      </p:sp>
      <p:sp>
        <p:nvSpPr>
          <p:cNvPr id="8" name="Нижний колонтитул 7"/>
          <p:cNvSpPr>
            <a:spLocks noGrp="1"/>
          </p:cNvSpPr>
          <p:nvPr>
            <p:ph type="ftr" sz="quarter" idx="11"/>
          </p:nvPr>
        </p:nvSpPr>
        <p:spPr>
          <a:xfrm>
            <a:off x="3124800" y="6245937"/>
            <a:ext cx="2894400" cy="475250"/>
          </a:xfrm>
        </p:spPr>
        <p:txBody>
          <a:bodyPr/>
          <a:lstStyle>
            <a:lvl1pPr>
              <a:defRPr/>
            </a:lvl1pPr>
          </a:lstStyle>
          <a:p>
            <a:pPr>
              <a:defRPr/>
            </a:pPr>
            <a:endParaRPr lang="ru-RU" dirty="0"/>
          </a:p>
        </p:txBody>
      </p:sp>
      <p:sp>
        <p:nvSpPr>
          <p:cNvPr id="9" name="Номер слайда 8"/>
          <p:cNvSpPr>
            <a:spLocks noGrp="1"/>
          </p:cNvSpPr>
          <p:nvPr>
            <p:ph type="sldNum" sz="quarter" idx="12"/>
          </p:nvPr>
        </p:nvSpPr>
        <p:spPr>
          <a:xfrm>
            <a:off x="6553441" y="6245937"/>
            <a:ext cx="2134080" cy="475250"/>
          </a:xfrm>
        </p:spPr>
        <p:txBody>
          <a:bodyPr/>
          <a:lstStyle>
            <a:lvl1pPr>
              <a:defRPr/>
            </a:lvl1pPr>
          </a:lstStyle>
          <a:p>
            <a:pPr>
              <a:defRPr/>
            </a:pPr>
            <a:fld id="{5435B6CD-14FC-48F5-8559-DD7789EB16A7}"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D58A4FE-40E6-43AF-8B66-F71CEB14D1FE}" type="datetimeFigureOut">
              <a:rPr lang="ru-RU"/>
              <a:pPr>
                <a:defRPr/>
              </a:pPr>
              <a:t>31.01.2013</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5B727FF2-859F-4ACE-88B6-3B440F4ECFE8}"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979E4901-69CE-441C-AC94-A9F3ABD4ED91}" type="datetimeFigureOut">
              <a:rPr lang="ru-RU"/>
              <a:pPr>
                <a:defRPr/>
              </a:pPr>
              <a:t>31.01.2013</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8A9B1625-4007-40B2-9124-42A4F9E42E36}"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78AAEFD3-BF68-4819-9B22-DAAC753B3BB5}" type="datetimeFigureOut">
              <a:rPr lang="ru-RU"/>
              <a:pPr>
                <a:defRPr/>
              </a:pPr>
              <a:t>31.01.2013</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dirty="0"/>
          </a:p>
        </p:txBody>
      </p:sp>
      <p:sp>
        <p:nvSpPr>
          <p:cNvPr id="7" name="Номер слайда 5"/>
          <p:cNvSpPr>
            <a:spLocks noGrp="1"/>
          </p:cNvSpPr>
          <p:nvPr>
            <p:ph type="sldNum" sz="quarter" idx="12"/>
          </p:nvPr>
        </p:nvSpPr>
        <p:spPr/>
        <p:txBody>
          <a:bodyPr/>
          <a:lstStyle>
            <a:lvl1pPr>
              <a:defRPr/>
            </a:lvl1pPr>
          </a:lstStyle>
          <a:p>
            <a:pPr>
              <a:defRPr/>
            </a:pPr>
            <a:fld id="{099AE3FE-8ADF-4CE8-AB4C-F1F08210A0A6}"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BBAFABA7-7208-4737-9424-C3B36A685A8A}" type="datetimeFigureOut">
              <a:rPr lang="ru-RU"/>
              <a:pPr>
                <a:defRPr/>
              </a:pPr>
              <a:t>31.01.2013</a:t>
            </a:fld>
            <a:endParaRPr lang="ru-RU" dirty="0"/>
          </a:p>
        </p:txBody>
      </p:sp>
      <p:sp>
        <p:nvSpPr>
          <p:cNvPr id="8" name="Нижний колонтитул 4"/>
          <p:cNvSpPr>
            <a:spLocks noGrp="1"/>
          </p:cNvSpPr>
          <p:nvPr>
            <p:ph type="ftr" sz="quarter" idx="11"/>
          </p:nvPr>
        </p:nvSpPr>
        <p:spPr/>
        <p:txBody>
          <a:bodyPr/>
          <a:lstStyle>
            <a:lvl1pPr>
              <a:defRPr/>
            </a:lvl1pPr>
          </a:lstStyle>
          <a:p>
            <a:pPr>
              <a:defRPr/>
            </a:pPr>
            <a:endParaRPr lang="ru-RU" dirty="0"/>
          </a:p>
        </p:txBody>
      </p:sp>
      <p:sp>
        <p:nvSpPr>
          <p:cNvPr id="9" name="Номер слайда 5"/>
          <p:cNvSpPr>
            <a:spLocks noGrp="1"/>
          </p:cNvSpPr>
          <p:nvPr>
            <p:ph type="sldNum" sz="quarter" idx="12"/>
          </p:nvPr>
        </p:nvSpPr>
        <p:spPr/>
        <p:txBody>
          <a:bodyPr/>
          <a:lstStyle>
            <a:lvl1pPr>
              <a:defRPr/>
            </a:lvl1pPr>
          </a:lstStyle>
          <a:p>
            <a:pPr>
              <a:defRPr/>
            </a:pPr>
            <a:fld id="{0AD97F7B-B301-465A-B836-29C869022DBC}"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B18B7CFD-0E0D-472D-B5D4-4F79B0AA5D96}" type="datetimeFigureOut">
              <a:rPr lang="ru-RU"/>
              <a:pPr>
                <a:defRPr/>
              </a:pPr>
              <a:t>31.01.2013</a:t>
            </a:fld>
            <a:endParaRPr lang="ru-RU" dirty="0"/>
          </a:p>
        </p:txBody>
      </p:sp>
      <p:sp>
        <p:nvSpPr>
          <p:cNvPr id="4" name="Нижний колонтитул 4"/>
          <p:cNvSpPr>
            <a:spLocks noGrp="1"/>
          </p:cNvSpPr>
          <p:nvPr>
            <p:ph type="ftr" sz="quarter" idx="11"/>
          </p:nvPr>
        </p:nvSpPr>
        <p:spPr/>
        <p:txBody>
          <a:bodyPr/>
          <a:lstStyle>
            <a:lvl1pPr>
              <a:defRPr/>
            </a:lvl1pPr>
          </a:lstStyle>
          <a:p>
            <a:pPr>
              <a:defRPr/>
            </a:pPr>
            <a:endParaRPr lang="ru-RU" dirty="0"/>
          </a:p>
        </p:txBody>
      </p:sp>
      <p:sp>
        <p:nvSpPr>
          <p:cNvPr id="5" name="Номер слайда 5"/>
          <p:cNvSpPr>
            <a:spLocks noGrp="1"/>
          </p:cNvSpPr>
          <p:nvPr>
            <p:ph type="sldNum" sz="quarter" idx="12"/>
          </p:nvPr>
        </p:nvSpPr>
        <p:spPr/>
        <p:txBody>
          <a:bodyPr/>
          <a:lstStyle>
            <a:lvl1pPr>
              <a:defRPr/>
            </a:lvl1pPr>
          </a:lstStyle>
          <a:p>
            <a:pPr>
              <a:defRPr/>
            </a:pPr>
            <a:fld id="{CACD8B45-8B5C-47E2-BDA8-188F614B8C4F}"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023F3E2B-29BF-4AE6-9583-E61FD5824082}" type="datetimeFigureOut">
              <a:rPr lang="ru-RU"/>
              <a:pPr>
                <a:defRPr/>
              </a:pPr>
              <a:t>31.01.2013</a:t>
            </a:fld>
            <a:endParaRPr lang="ru-RU" dirty="0"/>
          </a:p>
        </p:txBody>
      </p:sp>
      <p:sp>
        <p:nvSpPr>
          <p:cNvPr id="3" name="Нижний колонтитул 4"/>
          <p:cNvSpPr>
            <a:spLocks noGrp="1"/>
          </p:cNvSpPr>
          <p:nvPr>
            <p:ph type="ftr" sz="quarter" idx="11"/>
          </p:nvPr>
        </p:nvSpPr>
        <p:spPr/>
        <p:txBody>
          <a:bodyPr/>
          <a:lstStyle>
            <a:lvl1pPr>
              <a:defRPr/>
            </a:lvl1pPr>
          </a:lstStyle>
          <a:p>
            <a:pPr>
              <a:defRPr/>
            </a:pPr>
            <a:endParaRPr lang="ru-RU" dirty="0"/>
          </a:p>
        </p:txBody>
      </p:sp>
      <p:sp>
        <p:nvSpPr>
          <p:cNvPr id="4" name="Номер слайда 5"/>
          <p:cNvSpPr>
            <a:spLocks noGrp="1"/>
          </p:cNvSpPr>
          <p:nvPr>
            <p:ph type="sldNum" sz="quarter" idx="12"/>
          </p:nvPr>
        </p:nvSpPr>
        <p:spPr/>
        <p:txBody>
          <a:bodyPr/>
          <a:lstStyle>
            <a:lvl1pPr>
              <a:defRPr/>
            </a:lvl1pPr>
          </a:lstStyle>
          <a:p>
            <a:pPr>
              <a:defRPr/>
            </a:pPr>
            <a:fld id="{146E3D02-90E5-44C7-9ACF-5F1788F2834C}"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A01D5C4-1E07-4943-BD6F-41C3A6DD4D89}" type="datetimeFigureOut">
              <a:rPr lang="ru-RU"/>
              <a:pPr>
                <a:defRPr/>
              </a:pPr>
              <a:t>31.01.2013</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dirty="0"/>
          </a:p>
        </p:txBody>
      </p:sp>
      <p:sp>
        <p:nvSpPr>
          <p:cNvPr id="7" name="Номер слайда 5"/>
          <p:cNvSpPr>
            <a:spLocks noGrp="1"/>
          </p:cNvSpPr>
          <p:nvPr>
            <p:ph type="sldNum" sz="quarter" idx="12"/>
          </p:nvPr>
        </p:nvSpPr>
        <p:spPr/>
        <p:txBody>
          <a:bodyPr/>
          <a:lstStyle>
            <a:lvl1pPr>
              <a:defRPr/>
            </a:lvl1pPr>
          </a:lstStyle>
          <a:p>
            <a:pPr>
              <a:defRPr/>
            </a:pPr>
            <a:fld id="{3040150A-E552-48B8-9373-FCD4D8802396}"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dirty="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8199296-1302-4729-A613-5EDE2F0BD73C}" type="datetimeFigureOut">
              <a:rPr lang="ru-RU"/>
              <a:pPr>
                <a:defRPr/>
              </a:pPr>
              <a:t>31.01.2013</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dirty="0"/>
          </a:p>
        </p:txBody>
      </p:sp>
      <p:sp>
        <p:nvSpPr>
          <p:cNvPr id="7" name="Номер слайда 5"/>
          <p:cNvSpPr>
            <a:spLocks noGrp="1"/>
          </p:cNvSpPr>
          <p:nvPr>
            <p:ph type="sldNum" sz="quarter" idx="12"/>
          </p:nvPr>
        </p:nvSpPr>
        <p:spPr/>
        <p:txBody>
          <a:bodyPr/>
          <a:lstStyle>
            <a:lvl1pPr>
              <a:defRPr/>
            </a:lvl1pPr>
          </a:lstStyle>
          <a:p>
            <a:pPr>
              <a:defRPr/>
            </a:pPr>
            <a:fld id="{4BB25EE6-D250-4924-90A8-87C4DD9587F2}"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0D8D3A94-B851-460F-AFAD-B515C3EB903D}" type="datetimeFigureOut">
              <a:rPr lang="ru-RU"/>
              <a:pPr>
                <a:defRPr/>
              </a:pPr>
              <a:t>31.01.2013</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2AFF53E4-FF26-4B39-93C1-FFF7323998DB}"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ocean-of-love.ru/?p=4090"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floristics.org.ua/ru/video/o-rasteniyakh/1116-krassula-tolstyanka-ili-denezhnoe-derevo.html" TargetMode="External"/><Relationship Id="rId2" Type="http://schemas.openxmlformats.org/officeDocument/2006/relationships/hyperlink" Target="http://www.greeninfo.ru/indoor_plants/crassula_arborescens.html/Forum" TargetMode="Externa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42910" y="642918"/>
            <a:ext cx="7810343" cy="523220"/>
          </a:xfrm>
          <a:prstGeom prst="rect">
            <a:avLst/>
          </a:prstGeom>
          <a:noFill/>
        </p:spPr>
        <p:txBody>
          <a:bodyPr wrap="none" rtlCol="0">
            <a:spAutoFit/>
          </a:bodyPr>
          <a:lstStyle/>
          <a:p>
            <a:r>
              <a:rPr lang="ru-RU" sz="2800" b="1" dirty="0" smtClean="0">
                <a:solidFill>
                  <a:srgbClr val="00B050"/>
                </a:solidFill>
                <a:latin typeface="Times New Roman" pitchFamily="18" charset="0"/>
                <a:cs typeface="Times New Roman" pitchFamily="18" charset="0"/>
              </a:rPr>
              <a:t>НАУЧНО-ИССЛЕДОВАТЕЛЬСКИЙ ПРОЕКТ</a:t>
            </a:r>
            <a:endParaRPr lang="ru-RU" sz="2800" b="1" dirty="0">
              <a:solidFill>
                <a:srgbClr val="00B050"/>
              </a:solidFill>
              <a:latin typeface="Times New Roman" pitchFamily="18" charset="0"/>
              <a:cs typeface="Times New Roman" pitchFamily="18" charset="0"/>
            </a:endParaRPr>
          </a:p>
        </p:txBody>
      </p:sp>
      <p:sp>
        <p:nvSpPr>
          <p:cNvPr id="5" name="TextBox 4"/>
          <p:cNvSpPr txBox="1"/>
          <p:nvPr/>
        </p:nvSpPr>
        <p:spPr>
          <a:xfrm>
            <a:off x="4286248" y="2643182"/>
            <a:ext cx="184731" cy="369332"/>
          </a:xfrm>
          <a:prstGeom prst="rect">
            <a:avLst/>
          </a:prstGeom>
          <a:noFill/>
        </p:spPr>
        <p:txBody>
          <a:bodyPr wrap="none" rtlCol="0">
            <a:spAutoFit/>
          </a:bodyPr>
          <a:lstStyle/>
          <a:p>
            <a:endParaRPr lang="ru-RU" dirty="0"/>
          </a:p>
        </p:txBody>
      </p:sp>
      <p:sp>
        <p:nvSpPr>
          <p:cNvPr id="6" name="TextBox 5"/>
          <p:cNvSpPr txBox="1"/>
          <p:nvPr/>
        </p:nvSpPr>
        <p:spPr>
          <a:xfrm rot="890898">
            <a:off x="3349032" y="2118887"/>
            <a:ext cx="5470537" cy="646331"/>
          </a:xfrm>
          <a:prstGeom prst="rect">
            <a:avLst/>
          </a:prstGeom>
          <a:noFill/>
        </p:spPr>
        <p:txBody>
          <a:bodyPr wrap="none" rtlCol="0">
            <a:spAutoFit/>
          </a:bodyPr>
          <a:lstStyle/>
          <a:p>
            <a:r>
              <a:rPr lang="ru-RU" sz="3600" b="1" dirty="0" smtClean="0">
                <a:solidFill>
                  <a:srgbClr val="C00000"/>
                </a:solidFill>
                <a:latin typeface="Times New Roman" pitchFamily="18" charset="0"/>
                <a:cs typeface="Times New Roman" pitchFamily="18" charset="0"/>
              </a:rPr>
              <a:t>«Толстянка – чародейка»</a:t>
            </a:r>
            <a:endParaRPr lang="ru-RU" sz="3600" b="1" dirty="0">
              <a:solidFill>
                <a:srgbClr val="C00000"/>
              </a:solidFill>
              <a:latin typeface="Times New Roman" pitchFamily="18" charset="0"/>
              <a:cs typeface="Times New Roman" pitchFamily="18" charset="0"/>
            </a:endParaRPr>
          </a:p>
        </p:txBody>
      </p:sp>
      <p:sp>
        <p:nvSpPr>
          <p:cNvPr id="8" name="Прямоугольник 7"/>
          <p:cNvSpPr/>
          <p:nvPr/>
        </p:nvSpPr>
        <p:spPr>
          <a:xfrm>
            <a:off x="4000496" y="3429000"/>
            <a:ext cx="4572000" cy="3139321"/>
          </a:xfrm>
          <a:prstGeom prst="rect">
            <a:avLst/>
          </a:prstGeom>
        </p:spPr>
        <p:txBody>
          <a:bodyPr>
            <a:spAutoFit/>
          </a:bodyPr>
          <a:lstStyle/>
          <a:p>
            <a:pPr indent="214313"/>
            <a:r>
              <a:rPr lang="ru-RU" b="1" dirty="0" smtClean="0">
                <a:solidFill>
                  <a:srgbClr val="00B050"/>
                </a:solidFill>
                <a:latin typeface="Times New Roman" pitchFamily="18" charset="0"/>
                <a:cs typeface="Times New Roman" pitchFamily="18" charset="0"/>
              </a:rPr>
              <a:t>Выполнила </a:t>
            </a:r>
          </a:p>
          <a:p>
            <a:pPr indent="214313"/>
            <a:r>
              <a:rPr lang="ru-RU" b="1" dirty="0" smtClean="0">
                <a:solidFill>
                  <a:srgbClr val="00B050"/>
                </a:solidFill>
                <a:latin typeface="Times New Roman" pitchFamily="18" charset="0"/>
                <a:cs typeface="Times New Roman" pitchFamily="18" charset="0"/>
              </a:rPr>
              <a:t>Ученица  4 «А» класса </a:t>
            </a:r>
          </a:p>
          <a:p>
            <a:pPr indent="214313"/>
            <a:r>
              <a:rPr lang="ru-RU" b="1" dirty="0" smtClean="0">
                <a:solidFill>
                  <a:srgbClr val="00B050"/>
                </a:solidFill>
                <a:latin typeface="Times New Roman" pitchFamily="18" charset="0"/>
                <a:cs typeface="Times New Roman" pitchFamily="18" charset="0"/>
              </a:rPr>
              <a:t>Шаляпина Дарья</a:t>
            </a:r>
          </a:p>
          <a:p>
            <a:pPr indent="214313"/>
            <a:endParaRPr lang="ru-RU" b="1" dirty="0" smtClean="0">
              <a:solidFill>
                <a:srgbClr val="00B050"/>
              </a:solidFill>
              <a:latin typeface="Times New Roman" pitchFamily="18" charset="0"/>
              <a:cs typeface="Times New Roman" pitchFamily="18" charset="0"/>
            </a:endParaRPr>
          </a:p>
          <a:p>
            <a:pPr indent="214313"/>
            <a:r>
              <a:rPr lang="ru-RU" b="1" dirty="0" smtClean="0">
                <a:solidFill>
                  <a:srgbClr val="00B050"/>
                </a:solidFill>
                <a:latin typeface="Times New Roman" pitchFamily="18" charset="0"/>
                <a:cs typeface="Times New Roman" pitchFamily="18" charset="0"/>
              </a:rPr>
              <a:t>Руководитель:</a:t>
            </a:r>
          </a:p>
          <a:p>
            <a:pPr indent="214313"/>
            <a:r>
              <a:rPr lang="ru-RU" b="1" dirty="0" smtClean="0">
                <a:solidFill>
                  <a:srgbClr val="00B050"/>
                </a:solidFill>
                <a:latin typeface="Times New Roman" pitchFamily="18" charset="0"/>
                <a:cs typeface="Times New Roman" pitchFamily="18" charset="0"/>
              </a:rPr>
              <a:t>Черепанова Наталья Степановна</a:t>
            </a:r>
          </a:p>
          <a:p>
            <a:pPr indent="214313"/>
            <a:endParaRPr lang="ru-RU" b="1" dirty="0" smtClean="0">
              <a:solidFill>
                <a:srgbClr val="00B050"/>
              </a:solidFill>
              <a:latin typeface="Times New Roman" pitchFamily="18" charset="0"/>
              <a:cs typeface="Times New Roman" pitchFamily="18" charset="0"/>
            </a:endParaRPr>
          </a:p>
          <a:p>
            <a:pPr indent="214313"/>
            <a:r>
              <a:rPr lang="ru-RU" b="1" dirty="0" smtClean="0">
                <a:solidFill>
                  <a:srgbClr val="00B050"/>
                </a:solidFill>
                <a:latin typeface="Times New Roman" pitchFamily="18" charset="0"/>
                <a:cs typeface="Times New Roman" pitchFamily="18" charset="0"/>
              </a:rPr>
              <a:t>МОУ «Турочакская СОШ» </a:t>
            </a:r>
          </a:p>
          <a:p>
            <a:pPr indent="214313"/>
            <a:r>
              <a:rPr lang="ru-RU" b="1" dirty="0" smtClean="0">
                <a:solidFill>
                  <a:srgbClr val="00B050"/>
                </a:solidFill>
                <a:latin typeface="Times New Roman" pitchFamily="18" charset="0"/>
                <a:cs typeface="Times New Roman" pitchFamily="18" charset="0"/>
              </a:rPr>
              <a:t>Республика Алтай</a:t>
            </a:r>
          </a:p>
          <a:p>
            <a:pPr indent="214313"/>
            <a:endParaRPr lang="ru-RU" b="1" dirty="0" smtClean="0">
              <a:solidFill>
                <a:srgbClr val="00B050"/>
              </a:solidFill>
              <a:latin typeface="Times New Roman" pitchFamily="18" charset="0"/>
              <a:cs typeface="Times New Roman" pitchFamily="18" charset="0"/>
            </a:endParaRPr>
          </a:p>
          <a:p>
            <a:pPr indent="214313"/>
            <a:r>
              <a:rPr lang="ru-RU" b="1" dirty="0" smtClean="0">
                <a:solidFill>
                  <a:srgbClr val="00B050"/>
                </a:solidFill>
                <a:latin typeface="Times New Roman" pitchFamily="18" charset="0"/>
                <a:cs typeface="Times New Roman" pitchFamily="18" charset="0"/>
              </a:rPr>
              <a:t> с. Турочак               2013 год</a:t>
            </a:r>
            <a:endParaRPr lang="ru-RU" b="1" dirty="0">
              <a:solidFill>
                <a:srgbClr val="00B050"/>
              </a:solidFill>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sus\Desktop\Фото0084.jpg"/>
          <p:cNvPicPr>
            <a:picLocks noChangeAspect="1" noChangeArrowheads="1"/>
          </p:cNvPicPr>
          <p:nvPr/>
        </p:nvPicPr>
        <p:blipFill>
          <a:blip r:embed="rId2" cstate="print"/>
          <a:srcRect/>
          <a:stretch>
            <a:fillRect/>
          </a:stretch>
        </p:blipFill>
        <p:spPr bwMode="auto">
          <a:xfrm rot="10800000">
            <a:off x="571472" y="3643314"/>
            <a:ext cx="3839663" cy="2052000"/>
          </a:xfrm>
          <a:prstGeom prst="rect">
            <a:avLst/>
          </a:prstGeom>
          <a:noFill/>
        </p:spPr>
      </p:pic>
      <p:pic>
        <p:nvPicPr>
          <p:cNvPr id="1027" name="Picture 3" descr="C:\Users\Asus\Desktop\Фото0069.jpg"/>
          <p:cNvPicPr>
            <a:picLocks noChangeAspect="1" noChangeArrowheads="1"/>
          </p:cNvPicPr>
          <p:nvPr/>
        </p:nvPicPr>
        <p:blipFill>
          <a:blip r:embed="rId3" cstate="print"/>
          <a:srcRect/>
          <a:stretch>
            <a:fillRect/>
          </a:stretch>
        </p:blipFill>
        <p:spPr bwMode="auto">
          <a:xfrm>
            <a:off x="4643438" y="285728"/>
            <a:ext cx="3947794" cy="3024000"/>
          </a:xfrm>
          <a:prstGeom prst="rect">
            <a:avLst/>
          </a:prstGeom>
          <a:noFill/>
        </p:spPr>
      </p:pic>
      <p:pic>
        <p:nvPicPr>
          <p:cNvPr id="1028" name="Picture 4" descr="C:\Users\Asus\Desktop\Фото0066.jpg"/>
          <p:cNvPicPr>
            <a:picLocks noChangeAspect="1" noChangeArrowheads="1"/>
          </p:cNvPicPr>
          <p:nvPr/>
        </p:nvPicPr>
        <p:blipFill>
          <a:blip r:embed="rId4" cstate="print"/>
          <a:srcRect/>
          <a:stretch>
            <a:fillRect/>
          </a:stretch>
        </p:blipFill>
        <p:spPr bwMode="auto">
          <a:xfrm>
            <a:off x="4857752" y="3643314"/>
            <a:ext cx="3425766" cy="2160000"/>
          </a:xfrm>
          <a:prstGeom prst="rect">
            <a:avLst/>
          </a:prstGeom>
          <a:noFill/>
        </p:spPr>
      </p:pic>
      <p:pic>
        <p:nvPicPr>
          <p:cNvPr id="1029" name="Picture 5" descr="C:\Users\Asus\Desktop\Фото0075.jpg"/>
          <p:cNvPicPr>
            <a:picLocks noChangeAspect="1" noChangeArrowheads="1"/>
          </p:cNvPicPr>
          <p:nvPr/>
        </p:nvPicPr>
        <p:blipFill>
          <a:blip r:embed="rId5" cstate="print"/>
          <a:srcRect/>
          <a:stretch>
            <a:fillRect/>
          </a:stretch>
        </p:blipFill>
        <p:spPr bwMode="auto">
          <a:xfrm>
            <a:off x="571472" y="285728"/>
            <a:ext cx="3812956" cy="3024000"/>
          </a:xfrm>
          <a:prstGeom prst="rect">
            <a:avLst/>
          </a:prstGeom>
          <a:noFill/>
        </p:spPr>
      </p:pic>
      <p:sp>
        <p:nvSpPr>
          <p:cNvPr id="9" name="TextBox 8"/>
          <p:cNvSpPr txBox="1"/>
          <p:nvPr/>
        </p:nvSpPr>
        <p:spPr>
          <a:xfrm>
            <a:off x="1785918" y="5857892"/>
            <a:ext cx="4687117" cy="523220"/>
          </a:xfrm>
          <a:prstGeom prst="rect">
            <a:avLst/>
          </a:prstGeom>
          <a:noFill/>
        </p:spPr>
        <p:txBody>
          <a:bodyPr wrap="none" rtlCol="0">
            <a:spAutoFit/>
          </a:bodyPr>
          <a:lstStyle/>
          <a:p>
            <a:r>
              <a:rPr lang="ru-RU" sz="2800" b="1" dirty="0" smtClean="0">
                <a:solidFill>
                  <a:srgbClr val="FF0000"/>
                </a:solidFill>
                <a:latin typeface="Times New Roman" pitchFamily="18" charset="0"/>
                <a:cs typeface="Times New Roman" pitchFamily="18" charset="0"/>
              </a:rPr>
              <a:t>Исследую строение листьев</a:t>
            </a:r>
            <a:endParaRPr lang="ru-RU" sz="2800" b="1" dirty="0">
              <a:solidFill>
                <a:srgbClr val="FF0000"/>
              </a:solidFill>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357166"/>
            <a:ext cx="8501122" cy="5078313"/>
          </a:xfrm>
          <a:prstGeom prst="rect">
            <a:avLst/>
          </a:prstGeom>
        </p:spPr>
        <p:txBody>
          <a:bodyPr wrap="square">
            <a:spAutoFit/>
          </a:bodyPr>
          <a:lstStyle/>
          <a:p>
            <a:r>
              <a:rPr lang="ru-RU" b="1" dirty="0" smtClean="0">
                <a:solidFill>
                  <a:srgbClr val="00B050"/>
                </a:solidFill>
                <a:latin typeface="Times New Roman" pitchFamily="18" charset="0"/>
                <a:cs typeface="Times New Roman" pitchFamily="18" charset="0"/>
              </a:rPr>
              <a:t>                                  </a:t>
            </a:r>
            <a:r>
              <a:rPr lang="ru-RU" b="1" dirty="0" smtClean="0">
                <a:solidFill>
                  <a:srgbClr val="FF0000"/>
                </a:solidFill>
                <a:latin typeface="Times New Roman" pitchFamily="18" charset="0"/>
                <a:cs typeface="Times New Roman" pitchFamily="18" charset="0"/>
              </a:rPr>
              <a:t>Крассула портулаковидная</a:t>
            </a:r>
            <a:r>
              <a:rPr lang="ru-RU" dirty="0" smtClean="0">
                <a:solidFill>
                  <a:srgbClr val="FF0000"/>
                </a:solidFill>
                <a:latin typeface="Times New Roman" pitchFamily="18" charset="0"/>
                <a:cs typeface="Times New Roman" pitchFamily="18" charset="0"/>
              </a:rPr>
              <a:t> (Crassula portulacea Willd.) </a:t>
            </a:r>
            <a:r>
              <a:rPr lang="ru-RU" dirty="0" smtClean="0">
                <a:solidFill>
                  <a:srgbClr val="00B050"/>
                </a:solidFill>
                <a:latin typeface="Times New Roman" pitchFamily="18" charset="0"/>
                <a:cs typeface="Times New Roman" pitchFamily="18" charset="0"/>
              </a:rPr>
              <a:t>-                          </a:t>
            </a:r>
          </a:p>
          <a:p>
            <a:endParaRPr lang="ru-RU" dirty="0" smtClean="0">
              <a:solidFill>
                <a:srgbClr val="00B050"/>
              </a:solidFill>
              <a:latin typeface="Times New Roman" pitchFamily="18" charset="0"/>
              <a:cs typeface="Times New Roman" pitchFamily="18" charset="0"/>
            </a:endParaRPr>
          </a:p>
          <a:p>
            <a:endParaRPr lang="ru-RU" dirty="0" smtClean="0">
              <a:solidFill>
                <a:srgbClr val="00B050"/>
              </a:solidFill>
              <a:latin typeface="Times New Roman" pitchFamily="18" charset="0"/>
              <a:cs typeface="Times New Roman" pitchFamily="18" charset="0"/>
            </a:endParaRPr>
          </a:p>
          <a:p>
            <a:endParaRPr lang="ru-RU" dirty="0" smtClean="0">
              <a:solidFill>
                <a:srgbClr val="00B050"/>
              </a:solidFill>
              <a:latin typeface="Times New Roman" pitchFamily="18" charset="0"/>
              <a:cs typeface="Times New Roman" pitchFamily="18" charset="0"/>
            </a:endParaRPr>
          </a:p>
          <a:p>
            <a:endParaRPr lang="ru-RU" dirty="0" smtClean="0">
              <a:solidFill>
                <a:srgbClr val="00B050"/>
              </a:solidFill>
              <a:latin typeface="Times New Roman" pitchFamily="18" charset="0"/>
              <a:cs typeface="Times New Roman" pitchFamily="18" charset="0"/>
            </a:endParaRPr>
          </a:p>
          <a:p>
            <a:endParaRPr lang="ru-RU" dirty="0" smtClean="0">
              <a:solidFill>
                <a:srgbClr val="00B050"/>
              </a:solidFill>
              <a:latin typeface="Times New Roman" pitchFamily="18" charset="0"/>
              <a:cs typeface="Times New Roman" pitchFamily="18" charset="0"/>
            </a:endParaRPr>
          </a:p>
          <a:p>
            <a:endParaRPr lang="ru-RU" dirty="0" smtClean="0">
              <a:solidFill>
                <a:srgbClr val="00B050"/>
              </a:solidFill>
              <a:latin typeface="Times New Roman" pitchFamily="18" charset="0"/>
              <a:cs typeface="Times New Roman" pitchFamily="18" charset="0"/>
            </a:endParaRPr>
          </a:p>
          <a:p>
            <a:endParaRPr lang="ru-RU" dirty="0" smtClean="0">
              <a:solidFill>
                <a:srgbClr val="00B050"/>
              </a:solidFill>
              <a:latin typeface="Times New Roman" pitchFamily="18" charset="0"/>
              <a:cs typeface="Times New Roman" pitchFamily="18" charset="0"/>
            </a:endParaRPr>
          </a:p>
          <a:p>
            <a:endParaRPr lang="ru-RU" dirty="0" smtClean="0">
              <a:solidFill>
                <a:srgbClr val="00B050"/>
              </a:solidFill>
              <a:latin typeface="Times New Roman" pitchFamily="18" charset="0"/>
              <a:cs typeface="Times New Roman" pitchFamily="18" charset="0"/>
            </a:endParaRPr>
          </a:p>
          <a:p>
            <a:r>
              <a:rPr lang="ru-RU" dirty="0" smtClean="0">
                <a:solidFill>
                  <a:srgbClr val="00B050"/>
                </a:solidFill>
                <a:latin typeface="Times New Roman" pitchFamily="18" charset="0"/>
                <a:cs typeface="Times New Roman" pitchFamily="18" charset="0"/>
              </a:rPr>
              <a:t> оригинальный суккулентный кустарник, достигающий в природе 2-3 м в высоту . В комнатных условиях цветет медленно и вырастает до 30-40 см. высоты. Стебель толстый разветвлённый. Листья округлые, овальные, сочные. Красивые соцветия белых или красных цветов появляются на концах ветвей в течение зимы.</a:t>
            </a:r>
            <a:r>
              <a:rPr lang="ru-RU" dirty="0" smtClean="0"/>
              <a:t> </a:t>
            </a:r>
          </a:p>
          <a:p>
            <a:r>
              <a:rPr lang="ru-RU" dirty="0" smtClean="0"/>
              <a:t> </a:t>
            </a:r>
            <a:r>
              <a:rPr lang="ru-RU" dirty="0" smtClean="0">
                <a:solidFill>
                  <a:srgbClr val="00B050"/>
                </a:solidFill>
                <a:latin typeface="Times New Roman" pitchFamily="18" charset="0"/>
                <a:cs typeface="Times New Roman" pitchFamily="18" charset="0"/>
              </a:rPr>
              <a:t>Помимо декоративных достоинств, обладает антимикробной активностью. Присутствие этих растений как санитаров, очищающих воздух от бактерий и микробов, в помещениях необходимо.</a:t>
            </a:r>
          </a:p>
          <a:p>
            <a:r>
              <a:rPr lang="ru-RU" dirty="0" smtClean="0">
                <a:solidFill>
                  <a:srgbClr val="00B050"/>
                </a:solidFill>
                <a:latin typeface="Times New Roman" pitchFamily="18" charset="0"/>
                <a:cs typeface="Times New Roman" pitchFamily="18" charset="0"/>
              </a:rPr>
              <a:t> Обладает великолепными бактерицидными, противовирусными и противовоспалительными свойствами.</a:t>
            </a:r>
          </a:p>
        </p:txBody>
      </p:sp>
      <p:pic>
        <p:nvPicPr>
          <p:cNvPr id="3" name="Picture 2" descr="http://ocean-of-love.ru/wp-content/uploads/2011/12/derevo-1.jpg">
            <a:hlinkClick r:id="rId2"/>
          </p:cNvPr>
          <p:cNvPicPr>
            <a:picLocks noChangeAspect="1" noChangeArrowheads="1"/>
          </p:cNvPicPr>
          <p:nvPr/>
        </p:nvPicPr>
        <p:blipFill>
          <a:blip r:embed="rId3" cstate="print"/>
          <a:srcRect/>
          <a:stretch>
            <a:fillRect/>
          </a:stretch>
        </p:blipFill>
        <p:spPr bwMode="auto">
          <a:xfrm>
            <a:off x="3571868" y="857232"/>
            <a:ext cx="2238375" cy="1952625"/>
          </a:xfrm>
          <a:prstGeom prst="rect">
            <a:avLst/>
          </a:prstGeom>
          <a:noFill/>
        </p:spPr>
      </p:pic>
    </p:spTree>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28794" y="214290"/>
            <a:ext cx="6500842" cy="1477328"/>
          </a:xfrm>
          <a:prstGeom prst="rect">
            <a:avLst/>
          </a:prstGeom>
        </p:spPr>
        <p:txBody>
          <a:bodyPr wrap="square">
            <a:spAutoFit/>
          </a:bodyPr>
          <a:lstStyle/>
          <a:p>
            <a:r>
              <a:rPr lang="ru-RU" dirty="0" smtClean="0">
                <a:solidFill>
                  <a:srgbClr val="00B050"/>
                </a:solidFill>
                <a:latin typeface="Times New Roman" pitchFamily="18" charset="0"/>
                <a:cs typeface="Times New Roman" pitchFamily="18" charset="0"/>
              </a:rPr>
              <a:t>В народной медицине толстянка может применяться для </a:t>
            </a:r>
            <a:r>
              <a:rPr lang="ru-RU" dirty="0" smtClean="0">
                <a:solidFill>
                  <a:srgbClr val="FF0000"/>
                </a:solidFill>
                <a:latin typeface="Times New Roman" pitchFamily="18" charset="0"/>
                <a:cs typeface="Times New Roman" pitchFamily="18" charset="0"/>
              </a:rPr>
              <a:t>лечения ожогов</a:t>
            </a:r>
            <a:r>
              <a:rPr lang="ru-RU" dirty="0" smtClean="0">
                <a:solidFill>
                  <a:srgbClr val="00B050"/>
                </a:solidFill>
                <a:latin typeface="Times New Roman" pitchFamily="18" charset="0"/>
                <a:cs typeface="Times New Roman" pitchFamily="18" charset="0"/>
              </a:rPr>
              <a:t>. </a:t>
            </a:r>
          </a:p>
          <a:p>
            <a:r>
              <a:rPr lang="ru-RU" dirty="0" smtClean="0">
                <a:solidFill>
                  <a:srgbClr val="00B050"/>
                </a:solidFill>
                <a:latin typeface="Times New Roman" pitchFamily="18" charset="0"/>
                <a:cs typeface="Times New Roman" pitchFamily="18" charset="0"/>
              </a:rPr>
              <a:t>Также листья толстянки используют после </a:t>
            </a:r>
            <a:r>
              <a:rPr lang="ru-RU" dirty="0" smtClean="0">
                <a:solidFill>
                  <a:srgbClr val="FF0000"/>
                </a:solidFill>
                <a:latin typeface="Times New Roman" pitchFamily="18" charset="0"/>
                <a:cs typeface="Times New Roman" pitchFamily="18" charset="0"/>
              </a:rPr>
              <a:t>укуса пчёл или ос</a:t>
            </a:r>
            <a:r>
              <a:rPr lang="ru-RU" dirty="0" smtClean="0">
                <a:solidFill>
                  <a:srgbClr val="00B050"/>
                </a:solidFill>
                <a:latin typeface="Times New Roman" pitchFamily="18" charset="0"/>
                <a:cs typeface="Times New Roman" pitchFamily="18" charset="0"/>
              </a:rPr>
              <a:t>, при </a:t>
            </a:r>
            <a:r>
              <a:rPr lang="ru-RU" dirty="0" smtClean="0">
                <a:solidFill>
                  <a:srgbClr val="FF0000"/>
                </a:solidFill>
                <a:latin typeface="Times New Roman" pitchFamily="18" charset="0"/>
                <a:cs typeface="Times New Roman" pitchFamily="18" charset="0"/>
              </a:rPr>
              <a:t>артрите суставов </a:t>
            </a:r>
            <a:r>
              <a:rPr lang="ru-RU" dirty="0" smtClean="0">
                <a:solidFill>
                  <a:srgbClr val="00B050"/>
                </a:solidFill>
                <a:latin typeface="Times New Roman" pitchFamily="18" charset="0"/>
                <a:cs typeface="Times New Roman" pitchFamily="18" charset="0"/>
              </a:rPr>
              <a:t>пальцев рук, при </a:t>
            </a:r>
            <a:r>
              <a:rPr lang="ru-RU" dirty="0" smtClean="0">
                <a:solidFill>
                  <a:srgbClr val="FF0000"/>
                </a:solidFill>
                <a:latin typeface="Times New Roman" pitchFamily="18" charset="0"/>
                <a:cs typeface="Times New Roman" pitchFamily="18" charset="0"/>
              </a:rPr>
              <a:t>ангине</a:t>
            </a:r>
            <a:r>
              <a:rPr lang="ru-RU" dirty="0" smtClean="0">
                <a:solidFill>
                  <a:srgbClr val="00B050"/>
                </a:solidFill>
                <a:latin typeface="Times New Roman" pitchFamily="18" charset="0"/>
                <a:cs typeface="Times New Roman" pitchFamily="18" charset="0"/>
              </a:rPr>
              <a:t>.</a:t>
            </a:r>
          </a:p>
          <a:p>
            <a:endParaRPr lang="ru-RU" dirty="0">
              <a:solidFill>
                <a:srgbClr val="00B050"/>
              </a:solidFill>
              <a:latin typeface="Times New Roman" pitchFamily="18" charset="0"/>
              <a:cs typeface="Times New Roman" pitchFamily="18" charset="0"/>
            </a:endParaRPr>
          </a:p>
        </p:txBody>
      </p:sp>
      <p:sp>
        <p:nvSpPr>
          <p:cNvPr id="3" name="TextBox 2"/>
          <p:cNvSpPr txBox="1"/>
          <p:nvPr/>
        </p:nvSpPr>
        <p:spPr>
          <a:xfrm>
            <a:off x="357158" y="1643050"/>
            <a:ext cx="8429684" cy="4955203"/>
          </a:xfrm>
          <a:prstGeom prst="rect">
            <a:avLst/>
          </a:prstGeom>
          <a:noFill/>
        </p:spPr>
        <p:txBody>
          <a:bodyPr wrap="square" rtlCol="0">
            <a:spAutoFit/>
          </a:bodyPr>
          <a:lstStyle/>
          <a:p>
            <a:pPr lvl="0"/>
            <a:r>
              <a:rPr lang="ru-RU" sz="2800" b="1" dirty="0" smtClean="0">
                <a:solidFill>
                  <a:srgbClr val="FF0000"/>
                </a:solidFill>
                <a:latin typeface="Times New Roman" pitchFamily="18" charset="0"/>
                <a:cs typeface="Times New Roman" pitchFamily="18" charset="0"/>
              </a:rPr>
              <a:t>       Вот несколько рецептов от моей бабушки:</a:t>
            </a:r>
          </a:p>
          <a:p>
            <a:pPr lvl="0"/>
            <a:endParaRPr lang="ru-RU" dirty="0" smtClean="0">
              <a:solidFill>
                <a:srgbClr val="FF0000"/>
              </a:solidFill>
              <a:latin typeface="Times New Roman" pitchFamily="18" charset="0"/>
              <a:cs typeface="Times New Roman" pitchFamily="18" charset="0"/>
            </a:endParaRPr>
          </a:p>
          <a:p>
            <a:pPr lvl="0"/>
            <a:r>
              <a:rPr lang="ru-RU" dirty="0" smtClean="0">
                <a:solidFill>
                  <a:srgbClr val="FF0000"/>
                </a:solidFill>
                <a:latin typeface="Times New Roman" pitchFamily="18" charset="0"/>
                <a:cs typeface="Times New Roman" pitchFamily="18" charset="0"/>
              </a:rPr>
              <a:t>Ангина, хронический тонзиллит, фарингит:</a:t>
            </a:r>
          </a:p>
          <a:p>
            <a:pPr lvl="0" eaLnBrk="0" hangingPunct="0"/>
            <a:r>
              <a:rPr lang="ru-RU" dirty="0" smtClean="0">
                <a:solidFill>
                  <a:srgbClr val="00B050"/>
                </a:solidFill>
                <a:latin typeface="Times New Roman" pitchFamily="18" charset="0"/>
                <a:cs typeface="Times New Roman" pitchFamily="18" charset="0"/>
              </a:rPr>
              <a:t>Жуйте по 1\4 листочка 2-3 раза в день.</a:t>
            </a:r>
            <a:endParaRPr lang="ru-RU" b="1" dirty="0" smtClean="0">
              <a:solidFill>
                <a:srgbClr val="00B050"/>
              </a:solidFill>
              <a:latin typeface="Times New Roman" pitchFamily="18" charset="0"/>
              <a:cs typeface="Times New Roman" pitchFamily="18" charset="0"/>
            </a:endParaRPr>
          </a:p>
          <a:p>
            <a:pPr lvl="0" eaLnBrk="0" hangingPunct="0"/>
            <a:r>
              <a:rPr lang="ru-RU" dirty="0" smtClean="0">
                <a:solidFill>
                  <a:srgbClr val="FF0000"/>
                </a:solidFill>
                <a:latin typeface="Times New Roman" pitchFamily="18" charset="0"/>
                <a:cs typeface="Times New Roman" pitchFamily="18" charset="0"/>
              </a:rPr>
              <a:t>Артрит суставов пальцев рук:</a:t>
            </a:r>
          </a:p>
          <a:p>
            <a:pPr lvl="0" eaLnBrk="0" hangingPunct="0"/>
            <a:r>
              <a:rPr lang="ru-RU" dirty="0" smtClean="0">
                <a:solidFill>
                  <a:srgbClr val="00B050"/>
                </a:solidFill>
                <a:latin typeface="Times New Roman" pitchFamily="18" charset="0"/>
                <a:cs typeface="Times New Roman" pitchFamily="18" charset="0"/>
              </a:rPr>
              <a:t>Втирайте сок растения в суставы на ночь.</a:t>
            </a:r>
            <a:endParaRPr lang="ru-RU" b="1" dirty="0" smtClean="0">
              <a:solidFill>
                <a:srgbClr val="00B050"/>
              </a:solidFill>
              <a:latin typeface="Times New Roman" pitchFamily="18" charset="0"/>
              <a:cs typeface="Times New Roman" pitchFamily="18" charset="0"/>
            </a:endParaRPr>
          </a:p>
          <a:p>
            <a:pPr lvl="0" eaLnBrk="0" hangingPunct="0"/>
            <a:r>
              <a:rPr lang="ru-RU" dirty="0" smtClean="0">
                <a:solidFill>
                  <a:srgbClr val="FF0000"/>
                </a:solidFill>
                <a:latin typeface="Times New Roman" pitchFamily="18" charset="0"/>
                <a:cs typeface="Times New Roman" pitchFamily="18" charset="0"/>
              </a:rPr>
              <a:t>Ожоги:</a:t>
            </a:r>
          </a:p>
          <a:p>
            <a:pPr lvl="0" eaLnBrk="0" hangingPunct="0"/>
            <a:r>
              <a:rPr lang="ru-RU" dirty="0" smtClean="0">
                <a:solidFill>
                  <a:srgbClr val="00B050"/>
                </a:solidFill>
                <a:latin typeface="Times New Roman" pitchFamily="18" charset="0"/>
                <a:cs typeface="Times New Roman" pitchFamily="18" charset="0"/>
              </a:rPr>
              <a:t>Наложите разрезанные листья на больное место, закрепите бинтом. Меняйте листья по мере высыхания.</a:t>
            </a:r>
            <a:endParaRPr lang="ru-RU" b="1" dirty="0" smtClean="0">
              <a:solidFill>
                <a:srgbClr val="00B050"/>
              </a:solidFill>
              <a:latin typeface="Times New Roman" pitchFamily="18" charset="0"/>
              <a:cs typeface="Times New Roman" pitchFamily="18" charset="0"/>
            </a:endParaRPr>
          </a:p>
          <a:p>
            <a:pPr lvl="0" eaLnBrk="0" hangingPunct="0"/>
            <a:r>
              <a:rPr lang="ru-RU" dirty="0" smtClean="0">
                <a:solidFill>
                  <a:srgbClr val="FF0000"/>
                </a:solidFill>
                <a:latin typeface="Times New Roman" pitchFamily="18" charset="0"/>
                <a:cs typeface="Times New Roman" pitchFamily="18" charset="0"/>
              </a:rPr>
              <a:t>Для прекращения боли и зуда после укуса пчелы, осы, комаров:</a:t>
            </a:r>
          </a:p>
          <a:p>
            <a:pPr lvl="0" eaLnBrk="0" hangingPunct="0"/>
            <a:r>
              <a:rPr lang="ru-RU" dirty="0" smtClean="0">
                <a:solidFill>
                  <a:srgbClr val="00B050"/>
                </a:solidFill>
                <a:latin typeface="Times New Roman" pitchFamily="18" charset="0"/>
                <a:cs typeface="Times New Roman" pitchFamily="18" charset="0"/>
              </a:rPr>
              <a:t>Смочите места укусов соком растения. При необходимости повторите.</a:t>
            </a:r>
            <a:endParaRPr lang="ru-RU" b="1" dirty="0" smtClean="0">
              <a:solidFill>
                <a:srgbClr val="00B050"/>
              </a:solidFill>
              <a:latin typeface="Times New Roman" pitchFamily="18" charset="0"/>
              <a:cs typeface="Times New Roman" pitchFamily="18" charset="0"/>
            </a:endParaRPr>
          </a:p>
          <a:p>
            <a:pPr lvl="0" eaLnBrk="0" hangingPunct="0"/>
            <a:r>
              <a:rPr lang="ru-RU" dirty="0" smtClean="0">
                <a:solidFill>
                  <a:srgbClr val="FF0000"/>
                </a:solidFill>
                <a:latin typeface="Times New Roman" pitchFamily="18" charset="0"/>
                <a:cs typeface="Times New Roman" pitchFamily="18" charset="0"/>
              </a:rPr>
              <a:t>Ушибы, растяжения:</a:t>
            </a:r>
          </a:p>
          <a:p>
            <a:pPr lvl="0" eaLnBrk="0" hangingPunct="0"/>
            <a:r>
              <a:rPr lang="ru-RU" dirty="0" smtClean="0">
                <a:solidFill>
                  <a:srgbClr val="00B050"/>
                </a:solidFill>
                <a:latin typeface="Times New Roman" pitchFamily="18" charset="0"/>
                <a:cs typeface="Times New Roman" pitchFamily="18" charset="0"/>
              </a:rPr>
              <a:t>Смочите соком листьев бинт и наложите на поврежденный сустав или мышцы, прикройте целлофаном, зафиксируйте бинтом. Держите 2-3 часа, меняя повязку 2-3 раза в день. </a:t>
            </a:r>
          </a:p>
          <a:p>
            <a:endParaRPr lang="ru-RU" dirty="0" smtClean="0">
              <a:solidFill>
                <a:srgbClr val="00B050"/>
              </a:solidFill>
              <a:latin typeface="Times New Roman" pitchFamily="18" charset="0"/>
              <a:cs typeface="Times New Roman" pitchFamily="18" charset="0"/>
            </a:endParaRPr>
          </a:p>
          <a:p>
            <a:endParaRPr lang="ru-RU" dirty="0"/>
          </a:p>
        </p:txBody>
      </p:sp>
    </p:spTree>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857356" y="357166"/>
            <a:ext cx="6786610" cy="1908215"/>
          </a:xfrm>
          <a:prstGeom prst="rect">
            <a:avLst/>
          </a:prstGeom>
        </p:spPr>
        <p:txBody>
          <a:bodyPr wrap="square">
            <a:spAutoFit/>
          </a:bodyPr>
          <a:lstStyle/>
          <a:p>
            <a:pPr lvl="0" indent="201613" algn="just" eaLnBrk="0" hangingPunct="0"/>
            <a:r>
              <a:rPr lang="ru-RU" sz="2800" b="1" dirty="0" smtClean="0">
                <a:solidFill>
                  <a:srgbClr val="FF0000"/>
                </a:solidFill>
                <a:latin typeface="Times New Roman" pitchFamily="18" charset="0"/>
                <a:cs typeface="Times New Roman" pitchFamily="18" charset="0"/>
              </a:rPr>
              <a:t>ОСТОРОЖНО!</a:t>
            </a:r>
            <a:r>
              <a:rPr lang="ru-RU" dirty="0" smtClean="0">
                <a:solidFill>
                  <a:srgbClr val="000000"/>
                </a:solidFill>
                <a:latin typeface="Helvetica Neue"/>
                <a:cs typeface="Arial" pitchFamily="34" charset="0"/>
              </a:rPr>
              <a:t/>
            </a:r>
            <a:br>
              <a:rPr lang="ru-RU" dirty="0" smtClean="0">
                <a:solidFill>
                  <a:srgbClr val="000000"/>
                </a:solidFill>
                <a:latin typeface="Helvetica Neue"/>
                <a:cs typeface="Arial" pitchFamily="34" charset="0"/>
              </a:rPr>
            </a:br>
            <a:endParaRPr lang="ru-RU" dirty="0" smtClean="0">
              <a:solidFill>
                <a:srgbClr val="000000"/>
              </a:solidFill>
              <a:latin typeface="Helvetica Neue"/>
              <a:cs typeface="Arial" pitchFamily="34" charset="0"/>
            </a:endParaRPr>
          </a:p>
          <a:p>
            <a:pPr lvl="0" indent="201613" algn="just" eaLnBrk="0" hangingPunct="0"/>
            <a:r>
              <a:rPr lang="ru-RU" dirty="0" smtClean="0">
                <a:solidFill>
                  <a:srgbClr val="00B050"/>
                </a:solidFill>
                <a:latin typeface="Times New Roman" pitchFamily="18" charset="0"/>
                <a:cs typeface="Times New Roman" pitchFamily="18" charset="0"/>
              </a:rPr>
              <a:t>В толстянке содержится в высокой концентрации мышьяк, поэтому злоупотреблять внутренним приёмом лечебных препаратов на основе этого растения не рекомендуется. При передозировке наблюдаются рвота, понос, нарушения сознания.</a:t>
            </a:r>
          </a:p>
        </p:txBody>
      </p:sp>
      <p:sp>
        <p:nvSpPr>
          <p:cNvPr id="4" name="Прямоугольник 3"/>
          <p:cNvSpPr/>
          <p:nvPr/>
        </p:nvSpPr>
        <p:spPr>
          <a:xfrm>
            <a:off x="357158" y="2786058"/>
            <a:ext cx="8358246" cy="1908215"/>
          </a:xfrm>
          <a:prstGeom prst="rect">
            <a:avLst/>
          </a:prstGeom>
        </p:spPr>
        <p:txBody>
          <a:bodyPr wrap="square">
            <a:spAutoFit/>
          </a:bodyPr>
          <a:lstStyle/>
          <a:p>
            <a:pPr lvl="0" indent="201613" algn="just" eaLnBrk="0" hangingPunct="0"/>
            <a:r>
              <a:rPr lang="ru-RU" dirty="0" smtClean="0">
                <a:solidFill>
                  <a:srgbClr val="000000"/>
                </a:solidFill>
                <a:latin typeface="Helvetica Neue"/>
                <a:cs typeface="Arial" pitchFamily="34" charset="0"/>
              </a:rPr>
              <a:t>                                                      </a:t>
            </a:r>
            <a:r>
              <a:rPr lang="ru-RU" sz="2800" b="1" dirty="0" smtClean="0">
                <a:solidFill>
                  <a:srgbClr val="FF0000"/>
                </a:solidFill>
                <a:latin typeface="Times New Roman" pitchFamily="18" charset="0"/>
                <a:cs typeface="Times New Roman" pitchFamily="18" charset="0"/>
              </a:rPr>
              <a:t> ЗАМЕЧЕНО</a:t>
            </a:r>
            <a:r>
              <a:rPr lang="ru-RU" sz="2800" dirty="0" smtClean="0">
                <a:solidFill>
                  <a:srgbClr val="FF0000"/>
                </a:solidFill>
                <a:latin typeface="Times New Roman" pitchFamily="18" charset="0"/>
                <a:cs typeface="Times New Roman" pitchFamily="18" charset="0"/>
              </a:rPr>
              <a:t>,</a:t>
            </a:r>
            <a:r>
              <a:rPr lang="ru-RU" sz="2800" dirty="0" smtClean="0">
                <a:solidFill>
                  <a:srgbClr val="000000"/>
                </a:solidFill>
                <a:latin typeface="Times New Roman" pitchFamily="18" charset="0"/>
                <a:cs typeface="Times New Roman" pitchFamily="18" charset="0"/>
              </a:rPr>
              <a:t> </a:t>
            </a:r>
          </a:p>
          <a:p>
            <a:pPr lvl="0" indent="201613" algn="just" eaLnBrk="0" hangingPunct="0"/>
            <a:endParaRPr lang="ru-RU" dirty="0" smtClean="0">
              <a:solidFill>
                <a:srgbClr val="00B050"/>
              </a:solidFill>
              <a:latin typeface="Times New Roman" pitchFamily="18" charset="0"/>
              <a:cs typeface="Times New Roman" pitchFamily="18" charset="0"/>
            </a:endParaRPr>
          </a:p>
          <a:p>
            <a:pPr lvl="0" indent="201613" algn="just" eaLnBrk="0" hangingPunct="0"/>
            <a:r>
              <a:rPr lang="ru-RU" dirty="0" smtClean="0">
                <a:solidFill>
                  <a:srgbClr val="00B050"/>
                </a:solidFill>
                <a:latin typeface="Times New Roman" pitchFamily="18" charset="0"/>
                <a:cs typeface="Times New Roman" pitchFamily="18" charset="0"/>
              </a:rPr>
              <a:t>что толстянка сильно реагирует на состояние здоровья людей, живущих в помещении, где она находится. Если кто-то заболел, состояние растения начинает резко ухудшаться: оно вянет, сбрасывает листья, будто втягивая отрицательную энергию в себя. А когда человек выздоравливает, толстянка вновь преображается.</a:t>
            </a:r>
          </a:p>
        </p:txBody>
      </p:sp>
      <p:pic>
        <p:nvPicPr>
          <p:cNvPr id="5" name="Picture 3" descr="C:\Users\Asus\Desktop\search_images.jpg"/>
          <p:cNvPicPr>
            <a:picLocks noChangeAspect="1" noChangeArrowheads="1"/>
          </p:cNvPicPr>
          <p:nvPr/>
        </p:nvPicPr>
        <p:blipFill>
          <a:blip r:embed="rId2" cstate="print"/>
          <a:srcRect/>
          <a:stretch>
            <a:fillRect/>
          </a:stretch>
        </p:blipFill>
        <p:spPr bwMode="auto">
          <a:xfrm>
            <a:off x="3714744" y="4857760"/>
            <a:ext cx="1517996" cy="1764000"/>
          </a:xfrm>
          <a:prstGeom prst="rect">
            <a:avLst/>
          </a:prstGeom>
          <a:noFill/>
        </p:spPr>
      </p:pic>
    </p:spTree>
  </p:cSld>
  <p:clrMapOvr>
    <a:masterClrMapping/>
  </p:clrMapOvr>
  <p:transition>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57356" y="285728"/>
            <a:ext cx="7000924" cy="923330"/>
          </a:xfrm>
          <a:prstGeom prst="rect">
            <a:avLst/>
          </a:prstGeom>
        </p:spPr>
        <p:txBody>
          <a:bodyPr wrap="square">
            <a:spAutoFit/>
          </a:bodyPr>
          <a:lstStyle/>
          <a:p>
            <a:r>
              <a:rPr lang="ru-RU" dirty="0" smtClean="0">
                <a:solidFill>
                  <a:srgbClr val="00B050"/>
                </a:solidFill>
                <a:latin typeface="Times New Roman" pitchFamily="18" charset="0"/>
                <a:cs typeface="Times New Roman" pitchFamily="18" charset="0"/>
              </a:rPr>
              <a:t>Толстянку древовидную еще называют  </a:t>
            </a:r>
            <a:r>
              <a:rPr lang="ru-RU" dirty="0" smtClean="0">
                <a:solidFill>
                  <a:srgbClr val="FF0000"/>
                </a:solidFill>
                <a:latin typeface="Times New Roman" pitchFamily="18" charset="0"/>
                <a:cs typeface="Times New Roman" pitchFamily="18" charset="0"/>
              </a:rPr>
              <a:t>«денежным деревом». </a:t>
            </a:r>
            <a:r>
              <a:rPr lang="ru-RU" dirty="0" smtClean="0">
                <a:solidFill>
                  <a:srgbClr val="00B050"/>
                </a:solidFill>
                <a:latin typeface="Times New Roman" pitchFamily="18" charset="0"/>
                <a:cs typeface="Times New Roman" pitchFamily="18" charset="0"/>
              </a:rPr>
              <a:t>Существует примета, что в горшок с растением нужно класть монетки, чтобы деньги в доме всегда водились.</a:t>
            </a:r>
            <a:endParaRPr lang="ru-RU" dirty="0">
              <a:solidFill>
                <a:srgbClr val="00B050"/>
              </a:solidFill>
              <a:latin typeface="Times New Roman" pitchFamily="18" charset="0"/>
              <a:cs typeface="Times New Roman" pitchFamily="18" charset="0"/>
            </a:endParaRPr>
          </a:p>
        </p:txBody>
      </p:sp>
      <p:pic>
        <p:nvPicPr>
          <p:cNvPr id="3" name="Picture 2" descr="C:\Users\Asus\Desktop\search_images.jpg"/>
          <p:cNvPicPr>
            <a:picLocks noChangeAspect="1" noChangeArrowheads="1"/>
          </p:cNvPicPr>
          <p:nvPr/>
        </p:nvPicPr>
        <p:blipFill>
          <a:blip r:embed="rId2" cstate="print"/>
          <a:srcRect/>
          <a:stretch>
            <a:fillRect/>
          </a:stretch>
        </p:blipFill>
        <p:spPr bwMode="auto">
          <a:xfrm>
            <a:off x="7000892" y="1142984"/>
            <a:ext cx="1823018" cy="1620000"/>
          </a:xfrm>
          <a:prstGeom prst="rect">
            <a:avLst/>
          </a:prstGeom>
          <a:noFill/>
        </p:spPr>
      </p:pic>
      <p:sp>
        <p:nvSpPr>
          <p:cNvPr id="4" name="Прямоугольник 3"/>
          <p:cNvSpPr/>
          <p:nvPr/>
        </p:nvSpPr>
        <p:spPr>
          <a:xfrm>
            <a:off x="357158" y="1643050"/>
            <a:ext cx="8429684" cy="3970318"/>
          </a:xfrm>
          <a:prstGeom prst="rect">
            <a:avLst/>
          </a:prstGeom>
        </p:spPr>
        <p:txBody>
          <a:bodyPr wrap="square">
            <a:spAutoFit/>
          </a:bodyPr>
          <a:lstStyle/>
          <a:p>
            <a:r>
              <a:rPr lang="ru-RU" dirty="0" smtClean="0"/>
              <a:t> </a:t>
            </a:r>
            <a:r>
              <a:rPr lang="ru-RU" dirty="0" smtClean="0">
                <a:solidFill>
                  <a:srgbClr val="00B050"/>
                </a:solidFill>
                <a:latin typeface="Times New Roman" pitchFamily="18" charset="0"/>
                <a:cs typeface="Times New Roman" pitchFamily="18" charset="0"/>
              </a:rPr>
              <a:t>Толстянка в большей степени является героем различных </a:t>
            </a:r>
          </a:p>
          <a:p>
            <a:r>
              <a:rPr lang="ru-RU" dirty="0" smtClean="0">
                <a:solidFill>
                  <a:srgbClr val="00B050"/>
                </a:solidFill>
                <a:latin typeface="Times New Roman" pitchFamily="18" charset="0"/>
                <a:cs typeface="Times New Roman" pitchFamily="18" charset="0"/>
              </a:rPr>
              <a:t>суеверий. Своё название «Денежное дерево» она получила </a:t>
            </a:r>
          </a:p>
          <a:p>
            <a:r>
              <a:rPr lang="ru-RU" dirty="0" smtClean="0">
                <a:solidFill>
                  <a:srgbClr val="00B050"/>
                </a:solidFill>
                <a:latin typeface="Times New Roman" pitchFamily="18" charset="0"/>
                <a:cs typeface="Times New Roman" pitchFamily="18" charset="0"/>
              </a:rPr>
              <a:t>за свои мясистые, похожие на монеты листья. Говорят, что</a:t>
            </a:r>
          </a:p>
          <a:p>
            <a:r>
              <a:rPr lang="ru-RU" dirty="0" smtClean="0">
                <a:solidFill>
                  <a:srgbClr val="00B050"/>
                </a:solidFill>
                <a:latin typeface="Times New Roman" pitchFamily="18" charset="0"/>
                <a:cs typeface="Times New Roman" pitchFamily="18" charset="0"/>
              </a:rPr>
              <a:t> если дерево хорошо растёт и его листья круглые и большие –</a:t>
            </a:r>
          </a:p>
          <a:p>
            <a:r>
              <a:rPr lang="ru-RU" dirty="0" smtClean="0">
                <a:solidFill>
                  <a:srgbClr val="00B050"/>
                </a:solidFill>
                <a:latin typeface="Times New Roman" pitchFamily="18" charset="0"/>
                <a:cs typeface="Times New Roman" pitchFamily="18" charset="0"/>
              </a:rPr>
              <a:t> финансовые дела непременно пойдут на лад.</a:t>
            </a:r>
          </a:p>
          <a:p>
            <a:r>
              <a:rPr lang="ru-RU" dirty="0" smtClean="0">
                <a:solidFill>
                  <a:srgbClr val="00B050"/>
                </a:solidFill>
                <a:latin typeface="Times New Roman" pitchFamily="18" charset="0"/>
                <a:cs typeface="Times New Roman" pitchFamily="18" charset="0"/>
              </a:rPr>
              <a:t>  Люди находят этому своё объяснение –  листья </a:t>
            </a:r>
            <a:r>
              <a:rPr lang="ru-RU" b="1" dirty="0" smtClean="0">
                <a:solidFill>
                  <a:srgbClr val="00B050"/>
                </a:solidFill>
                <a:latin typeface="Times New Roman" pitchFamily="18" charset="0"/>
                <a:cs typeface="Times New Roman" pitchFamily="18" charset="0"/>
              </a:rPr>
              <a:t>толстянки</a:t>
            </a:r>
            <a:r>
              <a:rPr lang="ru-RU" dirty="0" smtClean="0">
                <a:solidFill>
                  <a:srgbClr val="00B050"/>
                </a:solidFill>
                <a:latin typeface="Times New Roman" pitchFamily="18" charset="0"/>
                <a:cs typeface="Times New Roman" pitchFamily="18" charset="0"/>
              </a:rPr>
              <a:t> имеют круглую форму, они способны накапливать в себе положительную энергию, что и способствует материальному развитию. Но чтобы энергия была направлена на богатство, цветок должен стоять в юго-восточной части комнаты.</a:t>
            </a:r>
          </a:p>
          <a:p>
            <a:r>
              <a:rPr lang="ru-RU" dirty="0" smtClean="0">
                <a:solidFill>
                  <a:srgbClr val="00B050"/>
                </a:solidFill>
                <a:latin typeface="Times New Roman" pitchFamily="18" charset="0"/>
                <a:cs typeface="Times New Roman" pitchFamily="18" charset="0"/>
              </a:rPr>
              <a:t> Что касается ухода – цветок любит большое количество света, так как он родом из африканских саванн. Время от времени горшок нужно поворачивать, для того чтобы крона не стала однобокой. Если «дерево» утратит равновесие, оно может упасть. Поливать не следует слишком много,  застой воды приведёт к загниванию корней.</a:t>
            </a:r>
            <a:endParaRPr lang="ru-RU" dirty="0">
              <a:solidFill>
                <a:srgbClr val="00B050"/>
              </a:solidFill>
              <a:latin typeface="Times New Roman" pitchFamily="18" charset="0"/>
              <a:cs typeface="Times New Roman" pitchFamily="18" charset="0"/>
            </a:endParaRPr>
          </a:p>
        </p:txBody>
      </p:sp>
      <p:pic>
        <p:nvPicPr>
          <p:cNvPr id="5" name="Picture 2" descr="C:\Users\User\Desktop\imgpreview.jpeg"/>
          <p:cNvPicPr>
            <a:picLocks noChangeAspect="1" noChangeArrowheads="1"/>
          </p:cNvPicPr>
          <p:nvPr/>
        </p:nvPicPr>
        <p:blipFill>
          <a:blip r:embed="rId3"/>
          <a:srcRect/>
          <a:stretch>
            <a:fillRect/>
          </a:stretch>
        </p:blipFill>
        <p:spPr bwMode="auto">
          <a:xfrm>
            <a:off x="3857620" y="5286388"/>
            <a:ext cx="1301377" cy="1332000"/>
          </a:xfrm>
          <a:prstGeom prst="rect">
            <a:avLst/>
          </a:prstGeom>
          <a:noFill/>
        </p:spPr>
      </p:pic>
    </p:spTree>
  </p:cSld>
  <p:clrMapOvr>
    <a:masterClrMapping/>
  </p:clrMapOvr>
  <p:transition>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4348" y="2071678"/>
            <a:ext cx="8143932" cy="1754326"/>
          </a:xfrm>
          <a:prstGeom prst="rect">
            <a:avLst/>
          </a:prstGeom>
        </p:spPr>
        <p:txBody>
          <a:bodyPr wrap="square">
            <a:spAutoFit/>
          </a:bodyPr>
          <a:lstStyle/>
          <a:p>
            <a:r>
              <a:rPr lang="ru-RU" b="1" dirty="0" smtClean="0">
                <a:solidFill>
                  <a:srgbClr val="00B050"/>
                </a:solidFill>
                <a:latin typeface="Times New Roman" pitchFamily="18" charset="0"/>
                <a:cs typeface="Times New Roman" pitchFamily="18" charset="0"/>
              </a:rPr>
              <a:t>. Оказывает лечебные свойства при ангине и насморке.</a:t>
            </a:r>
          </a:p>
          <a:p>
            <a:r>
              <a:rPr lang="ru-RU" b="1" dirty="0" smtClean="0">
                <a:solidFill>
                  <a:srgbClr val="00B050"/>
                </a:solidFill>
                <a:latin typeface="Times New Roman" pitchFamily="18" charset="0"/>
                <a:cs typeface="Times New Roman" pitchFamily="18" charset="0"/>
              </a:rPr>
              <a:t>. Ускоряет заживление  ран, ожогов.</a:t>
            </a:r>
          </a:p>
          <a:p>
            <a:r>
              <a:rPr lang="ru-RU" b="1" dirty="0" smtClean="0">
                <a:solidFill>
                  <a:srgbClr val="00B050"/>
                </a:solidFill>
                <a:latin typeface="Times New Roman" pitchFamily="18" charset="0"/>
                <a:cs typeface="Times New Roman" pitchFamily="18" charset="0"/>
              </a:rPr>
              <a:t>. Помогает при артритах , артрозах.</a:t>
            </a:r>
          </a:p>
          <a:p>
            <a:r>
              <a:rPr lang="ru-RU" b="1" dirty="0" smtClean="0">
                <a:solidFill>
                  <a:srgbClr val="00B050"/>
                </a:solidFill>
                <a:latin typeface="Times New Roman" pitchFamily="18" charset="0"/>
                <a:cs typeface="Times New Roman" pitchFamily="18" charset="0"/>
              </a:rPr>
              <a:t>. Забирает отрицательную  энергию.</a:t>
            </a:r>
          </a:p>
          <a:p>
            <a:r>
              <a:rPr lang="ru-RU" b="1" dirty="0" smtClean="0">
                <a:solidFill>
                  <a:srgbClr val="00B050"/>
                </a:solidFill>
                <a:latin typeface="Times New Roman" pitchFamily="18" charset="0"/>
                <a:cs typeface="Times New Roman" pitchFamily="18" charset="0"/>
              </a:rPr>
              <a:t>. Создаёт уверенность у некоторых людей, что приносит материальный достаток в дом.</a:t>
            </a:r>
            <a:endParaRPr lang="ru-RU" b="1" dirty="0">
              <a:solidFill>
                <a:srgbClr val="00B050"/>
              </a:solidFill>
              <a:latin typeface="Times New Roman" pitchFamily="18" charset="0"/>
              <a:cs typeface="Times New Roman" pitchFamily="18" charset="0"/>
            </a:endParaRPr>
          </a:p>
        </p:txBody>
      </p:sp>
      <p:sp>
        <p:nvSpPr>
          <p:cNvPr id="3" name="Прямоугольник 2"/>
          <p:cNvSpPr/>
          <p:nvPr/>
        </p:nvSpPr>
        <p:spPr>
          <a:xfrm>
            <a:off x="1857356" y="428604"/>
            <a:ext cx="6643702" cy="1384995"/>
          </a:xfrm>
          <a:prstGeom prst="rect">
            <a:avLst/>
          </a:prstGeom>
        </p:spPr>
        <p:txBody>
          <a:bodyPr wrap="square">
            <a:spAutoFit/>
          </a:bodyPr>
          <a:lstStyle/>
          <a:p>
            <a:r>
              <a:rPr lang="ru-RU" sz="2800" b="1" dirty="0" smtClean="0">
                <a:solidFill>
                  <a:srgbClr val="FF0000"/>
                </a:solidFill>
                <a:latin typeface="Times New Roman" pitchFamily="18" charset="0"/>
                <a:cs typeface="Times New Roman" pitchFamily="18" charset="0"/>
              </a:rPr>
              <a:t>Таким образом я выявила положительное влияние толстянки  на организм человека:</a:t>
            </a:r>
          </a:p>
        </p:txBody>
      </p:sp>
      <p:pic>
        <p:nvPicPr>
          <p:cNvPr id="4" name="Picture 1" descr="польза толстянки"/>
          <p:cNvPicPr>
            <a:picLocks noChangeAspect="1" noChangeArrowheads="1"/>
          </p:cNvPicPr>
          <p:nvPr/>
        </p:nvPicPr>
        <p:blipFill>
          <a:blip r:embed="rId2" cstate="print"/>
          <a:srcRect/>
          <a:stretch>
            <a:fillRect/>
          </a:stretch>
        </p:blipFill>
        <p:spPr bwMode="auto">
          <a:xfrm>
            <a:off x="3786182" y="4357694"/>
            <a:ext cx="1826823" cy="1728000"/>
          </a:xfrm>
          <a:prstGeom prst="rect">
            <a:avLst/>
          </a:prstGeom>
          <a:noFill/>
        </p:spPr>
      </p:pic>
    </p:spTree>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8992" y="214290"/>
            <a:ext cx="3058658" cy="523220"/>
          </a:xfrm>
          <a:prstGeom prst="rect">
            <a:avLst/>
          </a:prstGeom>
          <a:noFill/>
        </p:spPr>
        <p:txBody>
          <a:bodyPr wrap="none" rtlCol="0">
            <a:spAutoFit/>
          </a:bodyPr>
          <a:lstStyle/>
          <a:p>
            <a:r>
              <a:rPr lang="ru-RU" sz="2800" b="1" dirty="0" smtClean="0">
                <a:solidFill>
                  <a:srgbClr val="FF0000"/>
                </a:solidFill>
                <a:latin typeface="Times New Roman" pitchFamily="18" charset="0"/>
                <a:cs typeface="Times New Roman" pitchFamily="18" charset="0"/>
              </a:rPr>
              <a:t>Результат опроса </a:t>
            </a:r>
            <a:endParaRPr lang="ru-RU" sz="2800" b="1" dirty="0">
              <a:solidFill>
                <a:srgbClr val="FF0000"/>
              </a:solidFill>
              <a:latin typeface="Times New Roman" pitchFamily="18" charset="0"/>
              <a:cs typeface="Times New Roman" pitchFamily="18" charset="0"/>
            </a:endParaRPr>
          </a:p>
        </p:txBody>
      </p:sp>
      <p:graphicFrame>
        <p:nvGraphicFramePr>
          <p:cNvPr id="3" name="Диаграмма 2"/>
          <p:cNvGraphicFramePr/>
          <p:nvPr/>
        </p:nvGraphicFramePr>
        <p:xfrm>
          <a:off x="1547664" y="1412776"/>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1857356" y="785794"/>
            <a:ext cx="6858048" cy="646331"/>
          </a:xfrm>
          <a:prstGeom prst="rect">
            <a:avLst/>
          </a:prstGeom>
          <a:noFill/>
        </p:spPr>
        <p:txBody>
          <a:bodyPr wrap="square" rtlCol="0">
            <a:spAutoFit/>
          </a:bodyPr>
          <a:lstStyle/>
          <a:p>
            <a:r>
              <a:rPr lang="ru-RU" b="1" dirty="0" smtClean="0">
                <a:solidFill>
                  <a:srgbClr val="00B050"/>
                </a:solidFill>
                <a:latin typeface="Times New Roman" pitchFamily="18" charset="0"/>
                <a:cs typeface="Times New Roman" pitchFamily="18" charset="0"/>
              </a:rPr>
              <a:t>                             Какое количество людей </a:t>
            </a:r>
          </a:p>
          <a:p>
            <a:r>
              <a:rPr lang="ru-RU" b="1" dirty="0" smtClean="0">
                <a:solidFill>
                  <a:srgbClr val="00B050"/>
                </a:solidFill>
                <a:latin typeface="Times New Roman" pitchFamily="18" charset="0"/>
                <a:cs typeface="Times New Roman" pitchFamily="18" charset="0"/>
              </a:rPr>
              <a:t>             выращивают толстянку и пользуются ею</a:t>
            </a:r>
            <a:r>
              <a:rPr lang="en-US" b="1" dirty="0" smtClean="0">
                <a:solidFill>
                  <a:srgbClr val="00B050"/>
                </a:solidFill>
                <a:latin typeface="Times New Roman" pitchFamily="18" charset="0"/>
                <a:cs typeface="Times New Roman" pitchFamily="18" charset="0"/>
              </a:rPr>
              <a:t>?</a:t>
            </a:r>
            <a:endParaRPr lang="ru-RU" b="1" dirty="0">
              <a:solidFill>
                <a:srgbClr val="00B050"/>
              </a:solidFill>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p:nvPr/>
        </p:nvGraphicFramePr>
        <p:xfrm>
          <a:off x="1714480" y="714356"/>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p:nvPr/>
        </p:nvGraphicFramePr>
        <p:xfrm>
          <a:off x="1857356" y="642918"/>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20780785">
            <a:off x="215908" y="1251780"/>
            <a:ext cx="8305800" cy="1008112"/>
          </a:xfrm>
        </p:spPr>
        <p:txBody>
          <a:bodyPr>
            <a:normAutofit fontScale="90000"/>
          </a:bodyPr>
          <a:lstStyle/>
          <a:p>
            <a:r>
              <a:rPr lang="ru-RU" b="1" dirty="0" smtClean="0">
                <a:solidFill>
                  <a:srgbClr val="00B050"/>
                </a:solidFill>
                <a:latin typeface="Times New Roman" pitchFamily="18" charset="0"/>
                <a:cs typeface="Times New Roman" pitchFamily="18" charset="0"/>
              </a:rPr>
              <a:t>Мало растений в мире может сравниться с лечебными свойствами толстянки!</a:t>
            </a:r>
            <a:endParaRPr lang="ru-RU" b="1" dirty="0">
              <a:solidFill>
                <a:srgbClr val="00B050"/>
              </a:solidFill>
              <a:latin typeface="Times New Roman" pitchFamily="18" charset="0"/>
              <a:cs typeface="Times New Roman" pitchFamily="18" charset="0"/>
            </a:endParaRPr>
          </a:p>
        </p:txBody>
      </p:sp>
      <p:pic>
        <p:nvPicPr>
          <p:cNvPr id="6" name="Picture 1" descr="Полезные, лечебные свойства толстянки, «денежного дерева»"/>
          <p:cNvPicPr>
            <a:picLocks noChangeAspect="1" noChangeArrowheads="1"/>
          </p:cNvPicPr>
          <p:nvPr/>
        </p:nvPicPr>
        <p:blipFill>
          <a:blip r:embed="rId2" cstate="print"/>
          <a:srcRect/>
          <a:stretch>
            <a:fillRect/>
          </a:stretch>
        </p:blipFill>
        <p:spPr bwMode="auto">
          <a:xfrm>
            <a:off x="7429520" y="1071546"/>
            <a:ext cx="1219925" cy="1620000"/>
          </a:xfrm>
          <a:prstGeom prst="rect">
            <a:avLst/>
          </a:prstGeom>
          <a:noFill/>
        </p:spPr>
      </p:pic>
      <p:sp>
        <p:nvSpPr>
          <p:cNvPr id="7" name="TextBox 6"/>
          <p:cNvSpPr txBox="1"/>
          <p:nvPr/>
        </p:nvSpPr>
        <p:spPr>
          <a:xfrm rot="223487">
            <a:off x="1785918" y="3500438"/>
            <a:ext cx="5305170" cy="523220"/>
          </a:xfrm>
          <a:prstGeom prst="rect">
            <a:avLst/>
          </a:prstGeom>
          <a:noFill/>
        </p:spPr>
        <p:txBody>
          <a:bodyPr wrap="none" rtlCol="0">
            <a:spAutoFit/>
          </a:bodyPr>
          <a:lstStyle/>
          <a:p>
            <a:r>
              <a:rPr lang="ru-RU" sz="2800" b="1" dirty="0" smtClean="0">
                <a:solidFill>
                  <a:srgbClr val="FF0000"/>
                </a:solidFill>
                <a:latin typeface="Times New Roman" pitchFamily="18" charset="0"/>
                <a:cs typeface="Times New Roman" pitchFamily="18" charset="0"/>
              </a:rPr>
              <a:t>ЗДОРОВЬЯ ВАМ И СЧАСТЬЯ!</a:t>
            </a:r>
            <a:endParaRPr lang="ru-RU" sz="2800" b="1" dirty="0">
              <a:solidFill>
                <a:srgbClr val="FF0000"/>
              </a:solidFill>
              <a:latin typeface="Times New Roman" pitchFamily="18" charset="0"/>
              <a:cs typeface="Times New Roman" pitchFamily="18" charset="0"/>
            </a:endParaRPr>
          </a:p>
        </p:txBody>
      </p:sp>
      <p:pic>
        <p:nvPicPr>
          <p:cNvPr id="8" name="Picture 4" descr="C:\WINDOWS\Temp\Rar$DI19.876\smail07.jpg"/>
          <p:cNvPicPr>
            <a:picLocks noChangeAspect="1" noChangeArrowheads="1"/>
          </p:cNvPicPr>
          <p:nvPr/>
        </p:nvPicPr>
        <p:blipFill>
          <a:blip r:embed="rId3"/>
          <a:srcRect/>
          <a:stretch>
            <a:fillRect/>
          </a:stretch>
        </p:blipFill>
        <p:spPr bwMode="auto">
          <a:xfrm>
            <a:off x="3286116" y="4286256"/>
            <a:ext cx="2279650" cy="2052638"/>
          </a:xfrm>
          <a:prstGeom prst="rect">
            <a:avLst/>
          </a:prstGeom>
          <a:noFill/>
          <a:ln w="9525">
            <a:noFill/>
            <a:miter lim="800000"/>
            <a:headEnd/>
            <a:tailEnd/>
          </a:ln>
        </p:spPr>
      </p:pic>
    </p:spTree>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28596" y="500042"/>
            <a:ext cx="8429684" cy="4893647"/>
          </a:xfrm>
          <a:prstGeom prst="rect">
            <a:avLst/>
          </a:prstGeom>
        </p:spPr>
        <p:txBody>
          <a:bodyPr wrap="square">
            <a:spAutoFit/>
          </a:bodyPr>
          <a:lstStyle/>
          <a:p>
            <a:r>
              <a:rPr lang="ru-RU" sz="3600" b="1" dirty="0" smtClean="0">
                <a:solidFill>
                  <a:srgbClr val="C00000"/>
                </a:solidFill>
                <a:latin typeface="Times New Roman" pitchFamily="18" charset="0"/>
                <a:cs typeface="Times New Roman" pitchFamily="18" charset="0"/>
              </a:rPr>
              <a:t>              Цель моего исследования:</a:t>
            </a:r>
          </a:p>
          <a:p>
            <a:endParaRPr lang="ru-RU" sz="3600" b="1" dirty="0" smtClean="0">
              <a:solidFill>
                <a:srgbClr val="C00000"/>
              </a:solidFill>
              <a:latin typeface="Times New Roman" pitchFamily="18" charset="0"/>
              <a:cs typeface="Times New Roman" pitchFamily="18" charset="0"/>
            </a:endParaRPr>
          </a:p>
          <a:p>
            <a:r>
              <a:rPr lang="ru-RU" sz="2800" b="1" dirty="0" smtClean="0">
                <a:solidFill>
                  <a:srgbClr val="00B050"/>
                </a:solidFill>
                <a:latin typeface="Times New Roman" pitchFamily="18" charset="0"/>
                <a:cs typeface="Times New Roman" pitchFamily="18" charset="0"/>
              </a:rPr>
              <a:t>       - познакомиться с волшебными свойствами   толстянки;</a:t>
            </a:r>
          </a:p>
          <a:p>
            <a:r>
              <a:rPr lang="ru-RU" sz="2800" b="1" dirty="0" smtClean="0">
                <a:solidFill>
                  <a:srgbClr val="00B050"/>
                </a:solidFill>
                <a:latin typeface="Times New Roman" pitchFamily="18" charset="0"/>
                <a:cs typeface="Times New Roman" pitchFamily="18" charset="0"/>
              </a:rPr>
              <a:t>      -  узнать, часто ли разводят её в домашних условиях;</a:t>
            </a:r>
          </a:p>
          <a:p>
            <a:r>
              <a:rPr lang="ru-RU" sz="2800" b="1" dirty="0" smtClean="0">
                <a:solidFill>
                  <a:srgbClr val="00B050"/>
                </a:solidFill>
                <a:latin typeface="Times New Roman" pitchFamily="18" charset="0"/>
                <a:cs typeface="Times New Roman" pitchFamily="18" charset="0"/>
              </a:rPr>
              <a:t>       - выяснить, с какой целью выращивают толстянку как комнатное растение.</a:t>
            </a:r>
          </a:p>
          <a:p>
            <a:endParaRPr lang="ru-RU" sz="3600" b="1" dirty="0" smtClean="0">
              <a:solidFill>
                <a:srgbClr val="C00000"/>
              </a:solidFill>
              <a:latin typeface="Times New Roman" pitchFamily="18" charset="0"/>
              <a:cs typeface="Times New Roman" pitchFamily="18" charset="0"/>
            </a:endParaRPr>
          </a:p>
          <a:p>
            <a:endParaRPr lang="ru-RU" sz="3600" b="1" dirty="0">
              <a:solidFill>
                <a:srgbClr val="C00000"/>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srcRect/>
          <a:stretch>
            <a:fillRect/>
          </a:stretch>
        </p:blipFill>
        <p:spPr bwMode="auto">
          <a:xfrm>
            <a:off x="3500430" y="4572008"/>
            <a:ext cx="2200275" cy="1647825"/>
          </a:xfrm>
          <a:prstGeom prst="rect">
            <a:avLst/>
          </a:prstGeom>
          <a:noFill/>
          <a:ln w="9525">
            <a:noFill/>
            <a:miter lim="800000"/>
            <a:headEnd/>
            <a:tailEnd/>
          </a:ln>
          <a:effectLst/>
        </p:spPr>
      </p:pic>
    </p:spTree>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0"/>
          <p:cNvSpPr txBox="1">
            <a:spLocks noChangeArrowheads="1"/>
          </p:cNvSpPr>
          <p:nvPr/>
        </p:nvSpPr>
        <p:spPr bwMode="auto">
          <a:xfrm>
            <a:off x="1857356" y="785794"/>
            <a:ext cx="5760000" cy="523210"/>
          </a:xfrm>
          <a:prstGeom prst="rect">
            <a:avLst/>
          </a:prstGeom>
          <a:noFill/>
          <a:ln w="9525">
            <a:noFill/>
            <a:miter lim="800000"/>
            <a:headEnd/>
            <a:tailEnd/>
          </a:ln>
        </p:spPr>
        <p:txBody>
          <a:bodyPr lIns="91430" tIns="45715" rIns="91430" bIns="45715">
            <a:spAutoFit/>
          </a:bodyPr>
          <a:lstStyle/>
          <a:p>
            <a:pPr algn="ctr">
              <a:spcBef>
                <a:spcPct val="50000"/>
              </a:spcBef>
            </a:pPr>
            <a:r>
              <a:rPr lang="ru-RU" sz="2800" b="1" dirty="0" smtClean="0">
                <a:solidFill>
                  <a:srgbClr val="FF0000"/>
                </a:solidFill>
                <a:latin typeface="Times New Roman" pitchFamily="18" charset="0"/>
                <a:cs typeface="Times New Roman" pitchFamily="18" charset="0"/>
              </a:rPr>
              <a:t>Литература и источники</a:t>
            </a:r>
            <a:r>
              <a:rPr lang="ru-RU" sz="2800" b="1" dirty="0">
                <a:solidFill>
                  <a:srgbClr val="FF0000"/>
                </a:solidFill>
                <a:latin typeface="Times New Roman" pitchFamily="18" charset="0"/>
                <a:cs typeface="Times New Roman" pitchFamily="18" charset="0"/>
              </a:rPr>
              <a:t>:</a:t>
            </a:r>
          </a:p>
        </p:txBody>
      </p:sp>
      <p:sp>
        <p:nvSpPr>
          <p:cNvPr id="23555" name="Rectangle 25"/>
          <p:cNvSpPr>
            <a:spLocks noChangeArrowheads="1"/>
          </p:cNvSpPr>
          <p:nvPr/>
        </p:nvSpPr>
        <p:spPr bwMode="auto">
          <a:xfrm>
            <a:off x="1332001" y="4723696"/>
            <a:ext cx="248766" cy="369322"/>
          </a:xfrm>
          <a:prstGeom prst="rect">
            <a:avLst/>
          </a:prstGeom>
          <a:noFill/>
          <a:ln w="9525">
            <a:noFill/>
            <a:miter lim="800000"/>
            <a:headEnd/>
            <a:tailEnd/>
          </a:ln>
        </p:spPr>
        <p:txBody>
          <a:bodyPr wrap="none" lIns="91430" tIns="45715" rIns="91430" bIns="45715">
            <a:spAutoFit/>
          </a:bodyPr>
          <a:lstStyle/>
          <a:p>
            <a:r>
              <a:rPr lang="ru-RU" dirty="0"/>
              <a:t> </a:t>
            </a:r>
            <a:endParaRPr lang="ru-RU" b="1" dirty="0">
              <a:solidFill>
                <a:schemeClr val="bg1"/>
              </a:solidFill>
            </a:endParaRPr>
          </a:p>
        </p:txBody>
      </p:sp>
      <p:sp>
        <p:nvSpPr>
          <p:cNvPr id="5" name="Прямоугольник 4"/>
          <p:cNvSpPr/>
          <p:nvPr/>
        </p:nvSpPr>
        <p:spPr>
          <a:xfrm>
            <a:off x="571472" y="1714488"/>
            <a:ext cx="6858048" cy="923330"/>
          </a:xfrm>
          <a:prstGeom prst="rect">
            <a:avLst/>
          </a:prstGeom>
        </p:spPr>
        <p:txBody>
          <a:bodyPr wrap="square">
            <a:spAutoFit/>
          </a:bodyPr>
          <a:lstStyle/>
          <a:p>
            <a:r>
              <a:rPr lang="ru-RU" dirty="0" smtClean="0">
                <a:solidFill>
                  <a:srgbClr val="00B050"/>
                </a:solidFill>
                <a:latin typeface="Times New Roman" pitchFamily="18" charset="0"/>
                <a:cs typeface="Times New Roman" pitchFamily="18" charset="0"/>
              </a:rPr>
              <a:t>Целительные комнатные растения. Воронцов В.В., 2004</a:t>
            </a:r>
          </a:p>
          <a:p>
            <a:endParaRPr lang="ru-RU" dirty="0" smtClean="0">
              <a:solidFill>
                <a:srgbClr val="00B050"/>
              </a:solidFill>
              <a:latin typeface="Times New Roman" pitchFamily="18" charset="0"/>
              <a:cs typeface="Times New Roman" pitchFamily="18" charset="0"/>
            </a:endParaRPr>
          </a:p>
          <a:p>
            <a:endParaRPr lang="ru-RU" dirty="0">
              <a:solidFill>
                <a:srgbClr val="00B050"/>
              </a:solidFill>
              <a:latin typeface="Times New Roman" pitchFamily="18" charset="0"/>
              <a:cs typeface="Times New Roman" pitchFamily="18" charset="0"/>
            </a:endParaRPr>
          </a:p>
        </p:txBody>
      </p:sp>
      <p:sp>
        <p:nvSpPr>
          <p:cNvPr id="6" name="Прямоугольник 5"/>
          <p:cNvSpPr/>
          <p:nvPr/>
        </p:nvSpPr>
        <p:spPr>
          <a:xfrm>
            <a:off x="500034" y="2285992"/>
            <a:ext cx="6715156" cy="369332"/>
          </a:xfrm>
          <a:prstGeom prst="rect">
            <a:avLst/>
          </a:prstGeom>
        </p:spPr>
        <p:txBody>
          <a:bodyPr wrap="square">
            <a:spAutoFit/>
          </a:bodyPr>
          <a:lstStyle/>
          <a:p>
            <a:r>
              <a:rPr lang="ru-RU" dirty="0" smtClean="0">
                <a:solidFill>
                  <a:srgbClr val="00B050"/>
                </a:solidFill>
                <a:latin typeface="Times New Roman" pitchFamily="18" charset="0"/>
                <a:cs typeface="Times New Roman" pitchFamily="18" charset="0"/>
              </a:rPr>
              <a:t>Оранжерейные и комнатные растения. Сааков С.Г., 1985</a:t>
            </a:r>
            <a:endParaRPr lang="ru-RU" dirty="0">
              <a:solidFill>
                <a:srgbClr val="00B050"/>
              </a:solidFill>
              <a:latin typeface="Times New Roman" pitchFamily="18" charset="0"/>
              <a:cs typeface="Times New Roman" pitchFamily="18" charset="0"/>
            </a:endParaRPr>
          </a:p>
        </p:txBody>
      </p:sp>
      <p:sp>
        <p:nvSpPr>
          <p:cNvPr id="7" name="Прямоугольник 6"/>
          <p:cNvSpPr/>
          <p:nvPr/>
        </p:nvSpPr>
        <p:spPr>
          <a:xfrm>
            <a:off x="500034" y="2714620"/>
            <a:ext cx="7072346" cy="369332"/>
          </a:xfrm>
          <a:prstGeom prst="rect">
            <a:avLst/>
          </a:prstGeom>
        </p:spPr>
        <p:txBody>
          <a:bodyPr wrap="square">
            <a:spAutoFit/>
          </a:bodyPr>
          <a:lstStyle/>
          <a:p>
            <a:r>
              <a:rPr lang="ru-RU" dirty="0" smtClean="0">
                <a:solidFill>
                  <a:srgbClr val="00B050"/>
                </a:solidFill>
                <a:latin typeface="Times New Roman" pitchFamily="18" charset="0"/>
                <a:cs typeface="Times New Roman" pitchFamily="18" charset="0"/>
              </a:rPr>
              <a:t>Все о комнатных растениях. Чуб В.В., Лезина К.Д., 2002</a:t>
            </a:r>
            <a:endParaRPr lang="ru-RU" dirty="0">
              <a:solidFill>
                <a:srgbClr val="00B050"/>
              </a:solidFill>
              <a:latin typeface="Times New Roman" pitchFamily="18" charset="0"/>
              <a:cs typeface="Times New Roman" pitchFamily="18" charset="0"/>
            </a:endParaRPr>
          </a:p>
        </p:txBody>
      </p:sp>
      <p:sp>
        <p:nvSpPr>
          <p:cNvPr id="8" name="Прямоугольник 7"/>
          <p:cNvSpPr/>
          <p:nvPr/>
        </p:nvSpPr>
        <p:spPr>
          <a:xfrm>
            <a:off x="357158" y="3286124"/>
            <a:ext cx="8001056" cy="369332"/>
          </a:xfrm>
          <a:prstGeom prst="rect">
            <a:avLst/>
          </a:prstGeom>
        </p:spPr>
        <p:txBody>
          <a:bodyPr wrap="square">
            <a:spAutoFit/>
          </a:bodyPr>
          <a:lstStyle/>
          <a:p>
            <a:r>
              <a:rPr lang="en-US" dirty="0" smtClean="0">
                <a:hlinkClick r:id="rId2"/>
              </a:rPr>
              <a:t>http://www.greeninfo.ru/indoor_plants/crassula_arborescens.html/Forum</a:t>
            </a:r>
            <a:r>
              <a:rPr lang="ru-RU" dirty="0" smtClean="0"/>
              <a:t> </a:t>
            </a:r>
            <a:endParaRPr lang="ru-RU" dirty="0"/>
          </a:p>
        </p:txBody>
      </p:sp>
      <p:sp>
        <p:nvSpPr>
          <p:cNvPr id="9" name="Прямоугольник 8"/>
          <p:cNvSpPr/>
          <p:nvPr/>
        </p:nvSpPr>
        <p:spPr>
          <a:xfrm>
            <a:off x="357158" y="4000504"/>
            <a:ext cx="8358246" cy="646331"/>
          </a:xfrm>
          <a:prstGeom prst="rect">
            <a:avLst/>
          </a:prstGeom>
        </p:spPr>
        <p:txBody>
          <a:bodyPr wrap="square">
            <a:spAutoFit/>
          </a:bodyPr>
          <a:lstStyle/>
          <a:p>
            <a:r>
              <a:rPr lang="en-US" dirty="0" smtClean="0">
                <a:hlinkClick r:id="rId3"/>
              </a:rPr>
              <a:t>http://floristics.org.ua/ru/video/o-rasteniyakh/1116-krassula-tolstyanka-ili-denezhnoe-derevo.html</a:t>
            </a:r>
            <a:r>
              <a:rPr lang="ru-RU" dirty="0" smtClean="0"/>
              <a:t> </a:t>
            </a:r>
            <a:endParaRPr lang="ru-RU" dirty="0"/>
          </a:p>
        </p:txBody>
      </p:sp>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571480"/>
            <a:ext cx="8572560" cy="1754326"/>
          </a:xfrm>
          <a:prstGeom prst="rect">
            <a:avLst/>
          </a:prstGeom>
        </p:spPr>
        <p:txBody>
          <a:bodyPr wrap="square">
            <a:spAutoFit/>
          </a:bodyPr>
          <a:lstStyle/>
          <a:p>
            <a:r>
              <a:rPr lang="ru-RU" sz="3600" b="1" dirty="0" smtClean="0">
                <a:solidFill>
                  <a:srgbClr val="FF0000"/>
                </a:solidFill>
                <a:latin typeface="Times New Roman" pitchFamily="18" charset="0"/>
                <a:cs typeface="Times New Roman" pitchFamily="18" charset="0"/>
              </a:rPr>
              <a:t>                           Задачи:</a:t>
            </a:r>
          </a:p>
          <a:p>
            <a:endParaRPr lang="ru-RU" sz="3600" b="1" dirty="0" smtClean="0">
              <a:solidFill>
                <a:srgbClr val="FF0000"/>
              </a:solidFill>
              <a:latin typeface="Times New Roman" pitchFamily="18" charset="0"/>
              <a:cs typeface="Times New Roman" pitchFamily="18" charset="0"/>
            </a:endParaRPr>
          </a:p>
          <a:p>
            <a:endParaRPr lang="ru-RU" sz="3600" b="1" dirty="0">
              <a:solidFill>
                <a:srgbClr val="FF0000"/>
              </a:solidFill>
              <a:latin typeface="Times New Roman" pitchFamily="18" charset="0"/>
              <a:cs typeface="Times New Roman" pitchFamily="18" charset="0"/>
            </a:endParaRPr>
          </a:p>
        </p:txBody>
      </p:sp>
      <p:sp>
        <p:nvSpPr>
          <p:cNvPr id="3" name="Прямоугольник 2"/>
          <p:cNvSpPr/>
          <p:nvPr/>
        </p:nvSpPr>
        <p:spPr>
          <a:xfrm>
            <a:off x="500034" y="1714488"/>
            <a:ext cx="8501122" cy="2092881"/>
          </a:xfrm>
          <a:prstGeom prst="rect">
            <a:avLst/>
          </a:prstGeom>
        </p:spPr>
        <p:txBody>
          <a:bodyPr wrap="square">
            <a:spAutoFit/>
          </a:bodyPr>
          <a:lstStyle/>
          <a:p>
            <a:pPr>
              <a:buFontTx/>
              <a:buChar char="-"/>
            </a:pPr>
            <a:r>
              <a:rPr lang="ru-RU" sz="2800" b="1" dirty="0" smtClean="0">
                <a:solidFill>
                  <a:srgbClr val="00B050"/>
                </a:solidFill>
                <a:latin typeface="Times New Roman" pitchFamily="18" charset="0"/>
                <a:cs typeface="Times New Roman" pitchFamily="18" charset="0"/>
              </a:rPr>
              <a:t> изучить литературу </a:t>
            </a:r>
            <a:r>
              <a:rPr lang="ru-RU" sz="2800" b="1" dirty="0" smtClean="0">
                <a:solidFill>
                  <a:srgbClr val="00B050"/>
                </a:solidFill>
                <a:latin typeface="Times New Roman" pitchFamily="18" charset="0"/>
                <a:cs typeface="Times New Roman" pitchFamily="18" charset="0"/>
              </a:rPr>
              <a:t>об </a:t>
            </a:r>
            <a:r>
              <a:rPr lang="ru-RU" sz="2800" b="1" dirty="0" smtClean="0">
                <a:solidFill>
                  <a:srgbClr val="00B050"/>
                </a:solidFill>
                <a:latin typeface="Times New Roman" pitchFamily="18" charset="0"/>
                <a:cs typeface="Times New Roman" pitchFamily="18" charset="0"/>
              </a:rPr>
              <a:t>особенностях </a:t>
            </a:r>
            <a:r>
              <a:rPr lang="ru-RU" sz="2800" b="1" dirty="0" smtClean="0">
                <a:solidFill>
                  <a:srgbClr val="00B050"/>
                </a:solidFill>
                <a:latin typeface="Times New Roman" pitchFamily="18" charset="0"/>
                <a:cs typeface="Times New Roman" pitchFamily="18" charset="0"/>
              </a:rPr>
              <a:t>толстянки</a:t>
            </a:r>
            <a:r>
              <a:rPr lang="ru-RU" sz="2800" b="1" dirty="0" smtClean="0">
                <a:solidFill>
                  <a:srgbClr val="00B050"/>
                </a:solidFill>
                <a:latin typeface="Times New Roman" pitchFamily="18" charset="0"/>
                <a:cs typeface="Times New Roman" pitchFamily="18" charset="0"/>
              </a:rPr>
              <a:t>,</a:t>
            </a:r>
          </a:p>
          <a:p>
            <a:r>
              <a:rPr lang="ru-RU" sz="2800" b="1" dirty="0" smtClean="0">
                <a:solidFill>
                  <a:srgbClr val="00B050"/>
                </a:solidFill>
                <a:latin typeface="Times New Roman" pitchFamily="18" charset="0"/>
                <a:cs typeface="Times New Roman" pitchFamily="18" charset="0"/>
              </a:rPr>
              <a:t> </a:t>
            </a:r>
            <a:r>
              <a:rPr lang="ru-RU" sz="2800" b="1" dirty="0" smtClean="0">
                <a:solidFill>
                  <a:srgbClr val="00B050"/>
                </a:solidFill>
                <a:latin typeface="Times New Roman" pitchFamily="18" charset="0"/>
                <a:cs typeface="Times New Roman" pitchFamily="18" charset="0"/>
              </a:rPr>
              <a:t>  её свойствах;</a:t>
            </a:r>
            <a:r>
              <a:rPr lang="ru-RU" sz="2800" b="1" dirty="0" smtClean="0">
                <a:solidFill>
                  <a:srgbClr val="00B050"/>
                </a:solidFill>
                <a:latin typeface="Times New Roman" pitchFamily="18" charset="0"/>
                <a:cs typeface="Times New Roman" pitchFamily="18" charset="0"/>
              </a:rPr>
              <a:t> </a:t>
            </a:r>
          </a:p>
          <a:p>
            <a:pPr>
              <a:buFontTx/>
              <a:buChar char="-"/>
            </a:pPr>
            <a:r>
              <a:rPr lang="ru-RU" sz="2800" b="1" dirty="0" smtClean="0">
                <a:solidFill>
                  <a:srgbClr val="00B050"/>
                </a:solidFill>
                <a:latin typeface="Times New Roman" pitchFamily="18" charset="0"/>
                <a:cs typeface="Times New Roman" pitchFamily="18" charset="0"/>
              </a:rPr>
              <a:t> доказать </a:t>
            </a:r>
            <a:r>
              <a:rPr lang="ru-RU" sz="2800" b="1" dirty="0" smtClean="0">
                <a:solidFill>
                  <a:srgbClr val="00B050"/>
                </a:solidFill>
                <a:latin typeface="Times New Roman" pitchFamily="18" charset="0"/>
                <a:cs typeface="Times New Roman" pitchFamily="18" charset="0"/>
              </a:rPr>
              <a:t>важность лечебных свойств толстянки;</a:t>
            </a:r>
          </a:p>
          <a:p>
            <a:pPr>
              <a:buFontTx/>
              <a:buChar char="-"/>
            </a:pPr>
            <a:r>
              <a:rPr lang="ru-RU" sz="2800" b="1" dirty="0" smtClean="0">
                <a:solidFill>
                  <a:srgbClr val="00B050"/>
                </a:solidFill>
                <a:latin typeface="Times New Roman" pitchFamily="18" charset="0"/>
                <a:cs typeface="Times New Roman" pitchFamily="18" charset="0"/>
              </a:rPr>
              <a:t> провести опрос среди жителей о толстянке.</a:t>
            </a:r>
          </a:p>
          <a:p>
            <a:pPr>
              <a:buFontTx/>
              <a:buChar char="-"/>
            </a:pPr>
            <a:endParaRPr lang="ru-RU" dirty="0" smtClean="0"/>
          </a:p>
        </p:txBody>
      </p:sp>
      <p:pic>
        <p:nvPicPr>
          <p:cNvPr id="4" name="Picture 1" descr="Толстянка древовидная"/>
          <p:cNvPicPr>
            <a:picLocks noChangeAspect="1" noChangeArrowheads="1"/>
          </p:cNvPicPr>
          <p:nvPr/>
        </p:nvPicPr>
        <p:blipFill>
          <a:blip r:embed="rId2" cstate="print"/>
          <a:srcRect/>
          <a:stretch>
            <a:fillRect/>
          </a:stretch>
        </p:blipFill>
        <p:spPr bwMode="auto">
          <a:xfrm>
            <a:off x="3428992" y="4357694"/>
            <a:ext cx="1905000" cy="1905000"/>
          </a:xfrm>
          <a:prstGeom prst="rect">
            <a:avLst/>
          </a:prstGeom>
          <a:noFill/>
        </p:spPr>
      </p:pic>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57554" y="428604"/>
            <a:ext cx="2219262" cy="646331"/>
          </a:xfrm>
          <a:prstGeom prst="rect">
            <a:avLst/>
          </a:prstGeom>
        </p:spPr>
        <p:txBody>
          <a:bodyPr wrap="square">
            <a:spAutoFit/>
          </a:bodyPr>
          <a:lstStyle/>
          <a:p>
            <a:r>
              <a:rPr lang="ru-RU" sz="3600" b="1" dirty="0" smtClean="0">
                <a:solidFill>
                  <a:srgbClr val="FF0000"/>
                </a:solidFill>
                <a:latin typeface="Times New Roman" pitchFamily="18" charset="0"/>
                <a:cs typeface="Times New Roman" pitchFamily="18" charset="0"/>
              </a:rPr>
              <a:t>Гипотеза:</a:t>
            </a:r>
            <a:endParaRPr lang="ru-RU" sz="3600" b="1" dirty="0">
              <a:solidFill>
                <a:srgbClr val="FF0000"/>
              </a:solidFill>
              <a:latin typeface="Times New Roman" pitchFamily="18" charset="0"/>
              <a:cs typeface="Times New Roman" pitchFamily="18" charset="0"/>
            </a:endParaRPr>
          </a:p>
        </p:txBody>
      </p:sp>
      <p:sp>
        <p:nvSpPr>
          <p:cNvPr id="3" name="Прямоугольник 2"/>
          <p:cNvSpPr/>
          <p:nvPr/>
        </p:nvSpPr>
        <p:spPr>
          <a:xfrm>
            <a:off x="428596" y="2071678"/>
            <a:ext cx="8429684" cy="1815882"/>
          </a:xfrm>
          <a:prstGeom prst="rect">
            <a:avLst/>
          </a:prstGeom>
        </p:spPr>
        <p:txBody>
          <a:bodyPr wrap="square">
            <a:spAutoFit/>
          </a:bodyPr>
          <a:lstStyle/>
          <a:p>
            <a:r>
              <a:rPr lang="ru-RU" dirty="0" smtClean="0"/>
              <a:t> </a:t>
            </a:r>
            <a:r>
              <a:rPr lang="ru-RU" sz="2800" b="1" dirty="0" smtClean="0">
                <a:solidFill>
                  <a:srgbClr val="00B050"/>
                </a:solidFill>
                <a:latin typeface="Times New Roman" pitchFamily="18" charset="0"/>
                <a:cs typeface="Times New Roman" pitchFamily="18" charset="0"/>
              </a:rPr>
              <a:t>предполагаю, что толстянку выращивают в домашних условиях не только для украшения дома, но и в качестве целебного растения и растения, приносящего удачу в дом.</a:t>
            </a:r>
          </a:p>
        </p:txBody>
      </p:sp>
      <p:pic>
        <p:nvPicPr>
          <p:cNvPr id="4" name="Picture 2" descr="C:\Users\Asus\Desktop\search_images.jpg"/>
          <p:cNvPicPr>
            <a:picLocks noChangeAspect="1" noChangeArrowheads="1"/>
          </p:cNvPicPr>
          <p:nvPr/>
        </p:nvPicPr>
        <p:blipFill>
          <a:blip r:embed="rId2" cstate="print"/>
          <a:srcRect/>
          <a:stretch>
            <a:fillRect/>
          </a:stretch>
        </p:blipFill>
        <p:spPr bwMode="auto">
          <a:xfrm>
            <a:off x="3357554" y="4214818"/>
            <a:ext cx="2534153" cy="1980000"/>
          </a:xfrm>
          <a:prstGeom prst="rect">
            <a:avLst/>
          </a:prstGeom>
          <a:noFill/>
        </p:spPr>
      </p:pic>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428604"/>
            <a:ext cx="8572560" cy="3785652"/>
          </a:xfrm>
          <a:prstGeom prst="rect">
            <a:avLst/>
          </a:prstGeom>
        </p:spPr>
        <p:txBody>
          <a:bodyPr wrap="square">
            <a:spAutoFit/>
          </a:bodyPr>
          <a:lstStyle/>
          <a:p>
            <a:r>
              <a:rPr lang="ru-RU" sz="3600" b="1" dirty="0" smtClean="0">
                <a:solidFill>
                  <a:srgbClr val="FF0000"/>
                </a:solidFill>
                <a:latin typeface="Times New Roman" pitchFamily="18" charset="0"/>
                <a:cs typeface="Times New Roman" pitchFamily="18" charset="0"/>
              </a:rPr>
              <a:t>                 Методы исследования:</a:t>
            </a:r>
          </a:p>
          <a:p>
            <a:endParaRPr lang="ru-RU" sz="3600" b="1" dirty="0" smtClean="0">
              <a:solidFill>
                <a:srgbClr val="FF0000"/>
              </a:solidFill>
              <a:latin typeface="Times New Roman" pitchFamily="18" charset="0"/>
              <a:cs typeface="Times New Roman" pitchFamily="18" charset="0"/>
            </a:endParaRPr>
          </a:p>
          <a:p>
            <a:endParaRPr lang="ru-RU" sz="2800" b="1" dirty="0" smtClean="0">
              <a:solidFill>
                <a:srgbClr val="00B050"/>
              </a:solidFill>
              <a:latin typeface="Times New Roman" pitchFamily="18" charset="0"/>
              <a:cs typeface="Times New Roman" pitchFamily="18" charset="0"/>
            </a:endParaRPr>
          </a:p>
          <a:p>
            <a:r>
              <a:rPr lang="ru-RU" sz="2800" b="1" dirty="0" smtClean="0">
                <a:solidFill>
                  <a:srgbClr val="00B050"/>
                </a:solidFill>
                <a:latin typeface="Times New Roman" pitchFamily="18" charset="0"/>
                <a:cs typeface="Times New Roman" pitchFamily="18" charset="0"/>
              </a:rPr>
              <a:t>- сбор и анализ информации по данной теме;</a:t>
            </a:r>
          </a:p>
          <a:p>
            <a:r>
              <a:rPr lang="ru-RU" sz="2800" b="1" dirty="0" smtClean="0">
                <a:solidFill>
                  <a:srgbClr val="00B050"/>
                </a:solidFill>
                <a:latin typeface="Times New Roman" pitchFamily="18" charset="0"/>
                <a:cs typeface="Times New Roman" pitchFamily="18" charset="0"/>
              </a:rPr>
              <a:t>- социологический опрос;</a:t>
            </a:r>
          </a:p>
          <a:p>
            <a:r>
              <a:rPr lang="ru-RU" sz="2800" b="1" dirty="0" smtClean="0">
                <a:solidFill>
                  <a:srgbClr val="00B050"/>
                </a:solidFill>
                <a:latin typeface="Times New Roman" pitchFamily="18" charset="0"/>
                <a:cs typeface="Times New Roman" pitchFamily="18" charset="0"/>
              </a:rPr>
              <a:t>- экскурсия к местным цветоводам;</a:t>
            </a:r>
          </a:p>
          <a:p>
            <a:r>
              <a:rPr lang="ru-RU" sz="2800" b="1" dirty="0" smtClean="0">
                <a:solidFill>
                  <a:srgbClr val="00B050"/>
                </a:solidFill>
                <a:latin typeface="Times New Roman" pitchFamily="18" charset="0"/>
                <a:cs typeface="Times New Roman" pitchFamily="18" charset="0"/>
              </a:rPr>
              <a:t>- проведение исследовательских опытов;</a:t>
            </a:r>
          </a:p>
          <a:p>
            <a:r>
              <a:rPr lang="ru-RU" sz="2800" b="1" dirty="0" smtClean="0">
                <a:solidFill>
                  <a:srgbClr val="00B050"/>
                </a:solidFill>
                <a:latin typeface="Times New Roman" pitchFamily="18" charset="0"/>
                <a:cs typeface="Times New Roman" pitchFamily="18" charset="0"/>
              </a:rPr>
              <a:t>- наблюдение.</a:t>
            </a:r>
          </a:p>
        </p:txBody>
      </p:sp>
      <p:pic>
        <p:nvPicPr>
          <p:cNvPr id="3" name="Picture 2" descr="C:\Users\Asus\Desktop\search_images.jpg"/>
          <p:cNvPicPr>
            <a:picLocks noChangeAspect="1" noChangeArrowheads="1"/>
          </p:cNvPicPr>
          <p:nvPr/>
        </p:nvPicPr>
        <p:blipFill>
          <a:blip r:embed="rId2" cstate="print"/>
          <a:srcRect/>
          <a:stretch>
            <a:fillRect/>
          </a:stretch>
        </p:blipFill>
        <p:spPr bwMode="auto">
          <a:xfrm>
            <a:off x="3071802" y="4643446"/>
            <a:ext cx="2601259" cy="1800000"/>
          </a:xfrm>
          <a:prstGeom prst="rect">
            <a:avLst/>
          </a:prstGeom>
          <a:noFill/>
        </p:spPr>
      </p:pic>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87824" y="332656"/>
            <a:ext cx="3956596" cy="923330"/>
          </a:xfrm>
          <a:prstGeom prst="rect">
            <a:avLst/>
          </a:prstGeom>
          <a:noFill/>
        </p:spPr>
        <p:txBody>
          <a:bodyPr wrap="none" rtlCol="0">
            <a:spAutoFit/>
          </a:bodyPr>
          <a:lstStyle/>
          <a:p>
            <a:r>
              <a:rPr lang="ru-RU" sz="3600" b="1" dirty="0" smtClean="0">
                <a:solidFill>
                  <a:srgbClr val="FF0000"/>
                </a:solidFill>
                <a:latin typeface="Times New Roman" pitchFamily="18" charset="0"/>
                <a:cs typeface="Times New Roman" pitchFamily="18" charset="0"/>
              </a:rPr>
              <a:t>Важные вопросы:</a:t>
            </a:r>
          </a:p>
          <a:p>
            <a:endParaRPr lang="ru-RU" dirty="0"/>
          </a:p>
        </p:txBody>
      </p:sp>
      <p:sp>
        <p:nvSpPr>
          <p:cNvPr id="3" name="TextBox 2"/>
          <p:cNvSpPr txBox="1"/>
          <p:nvPr/>
        </p:nvSpPr>
        <p:spPr>
          <a:xfrm>
            <a:off x="714348" y="1928802"/>
            <a:ext cx="7715272" cy="954107"/>
          </a:xfrm>
          <a:prstGeom prst="rect">
            <a:avLst/>
          </a:prstGeom>
          <a:noFill/>
        </p:spPr>
        <p:txBody>
          <a:bodyPr wrap="square" rtlCol="0">
            <a:spAutoFit/>
          </a:bodyPr>
          <a:lstStyle/>
          <a:p>
            <a:pPr marL="342900" indent="-342900">
              <a:buAutoNum type="arabicPeriod"/>
            </a:pPr>
            <a:r>
              <a:rPr lang="ru-RU" sz="2800" b="1" dirty="0" smtClean="0">
                <a:solidFill>
                  <a:srgbClr val="00B050"/>
                </a:solidFill>
                <a:latin typeface="Times New Roman" pitchFamily="18" charset="0"/>
                <a:cs typeface="Times New Roman" pitchFamily="18" charset="0"/>
              </a:rPr>
              <a:t>Чем полезна толстянка для человека ?</a:t>
            </a:r>
          </a:p>
          <a:p>
            <a:pPr marL="342900" indent="-342900">
              <a:buAutoNum type="arabicPeriod"/>
            </a:pPr>
            <a:r>
              <a:rPr lang="ru-RU" sz="2800" b="1" dirty="0" smtClean="0">
                <a:solidFill>
                  <a:srgbClr val="00B050"/>
                </a:solidFill>
                <a:latin typeface="Times New Roman" pitchFamily="18" charset="0"/>
                <a:cs typeface="Times New Roman" pitchFamily="18" charset="0"/>
              </a:rPr>
              <a:t>Какое лечебное действие она оказывает?</a:t>
            </a:r>
            <a:endParaRPr lang="ru-RU" sz="2800" b="1" dirty="0">
              <a:solidFill>
                <a:srgbClr val="00B050"/>
              </a:solidFill>
              <a:latin typeface="Times New Roman" pitchFamily="18" charset="0"/>
              <a:cs typeface="Times New Roman" pitchFamily="18" charset="0"/>
            </a:endParaRPr>
          </a:p>
        </p:txBody>
      </p:sp>
      <p:pic>
        <p:nvPicPr>
          <p:cNvPr id="1026" name="Picture 2" descr="C:\Users\Asus\Desktop\search_images.jpg"/>
          <p:cNvPicPr>
            <a:picLocks noChangeAspect="1" noChangeArrowheads="1"/>
          </p:cNvPicPr>
          <p:nvPr/>
        </p:nvPicPr>
        <p:blipFill>
          <a:blip r:embed="rId2" cstate="print"/>
          <a:srcRect/>
          <a:stretch>
            <a:fillRect/>
          </a:stretch>
        </p:blipFill>
        <p:spPr bwMode="auto">
          <a:xfrm>
            <a:off x="2714612" y="3929066"/>
            <a:ext cx="3665952" cy="2304000"/>
          </a:xfrm>
          <a:prstGeom prst="rect">
            <a:avLst/>
          </a:prstGeom>
          <a:noFill/>
        </p:spPr>
      </p:pic>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75856" y="332656"/>
            <a:ext cx="3408177" cy="923330"/>
          </a:xfrm>
          <a:prstGeom prst="rect">
            <a:avLst/>
          </a:prstGeom>
          <a:noFill/>
        </p:spPr>
        <p:txBody>
          <a:bodyPr wrap="none" rtlCol="0">
            <a:spAutoFit/>
          </a:bodyPr>
          <a:lstStyle/>
          <a:p>
            <a:r>
              <a:rPr lang="ru-RU" sz="3600" b="1" dirty="0" smtClean="0">
                <a:solidFill>
                  <a:srgbClr val="FF0000"/>
                </a:solidFill>
                <a:latin typeface="Times New Roman" pitchFamily="18" charset="0"/>
                <a:cs typeface="Times New Roman" pitchFamily="18" charset="0"/>
              </a:rPr>
              <a:t>Актуальность :</a:t>
            </a:r>
          </a:p>
          <a:p>
            <a:endParaRPr lang="ru-RU" dirty="0"/>
          </a:p>
        </p:txBody>
      </p:sp>
      <p:sp>
        <p:nvSpPr>
          <p:cNvPr id="7" name="TextBox 6"/>
          <p:cNvSpPr txBox="1"/>
          <p:nvPr/>
        </p:nvSpPr>
        <p:spPr>
          <a:xfrm>
            <a:off x="285720" y="1643050"/>
            <a:ext cx="8738546" cy="3416320"/>
          </a:xfrm>
          <a:prstGeom prst="rect">
            <a:avLst/>
          </a:prstGeom>
          <a:noFill/>
        </p:spPr>
        <p:txBody>
          <a:bodyPr wrap="square" rtlCol="0">
            <a:spAutoFit/>
          </a:bodyPr>
          <a:lstStyle/>
          <a:p>
            <a:r>
              <a:rPr lang="ru-RU" dirty="0" smtClean="0"/>
              <a:t>  </a:t>
            </a:r>
            <a:r>
              <a:rPr lang="ru-RU" dirty="0" smtClean="0">
                <a:solidFill>
                  <a:srgbClr val="00B050"/>
                </a:solidFill>
                <a:latin typeface="Times New Roman" pitchFamily="18" charset="0"/>
                <a:cs typeface="Times New Roman" pitchFamily="18" charset="0"/>
              </a:rPr>
              <a:t>Моя бабушка  выращивает много комнатных растений.</a:t>
            </a:r>
          </a:p>
          <a:p>
            <a:r>
              <a:rPr lang="ru-RU" dirty="0" smtClean="0">
                <a:solidFill>
                  <a:srgbClr val="00B050"/>
                </a:solidFill>
                <a:latin typeface="Times New Roman" pitchFamily="18" charset="0"/>
                <a:cs typeface="Times New Roman" pitchFamily="18" charset="0"/>
              </a:rPr>
              <a:t>Но особое внимание, она уделяет толстянке (КРАССУЛЕ), или как его </a:t>
            </a:r>
          </a:p>
          <a:p>
            <a:r>
              <a:rPr lang="ru-RU" dirty="0" smtClean="0">
                <a:solidFill>
                  <a:srgbClr val="00B050"/>
                </a:solidFill>
                <a:latin typeface="Times New Roman" pitchFamily="18" charset="0"/>
                <a:cs typeface="Times New Roman" pitchFamily="18" charset="0"/>
              </a:rPr>
              <a:t>называют  «денежному  дереву». Потому что это неприхотливое растение, не требует особого ухода. Оно может долго жить без воды, но обязательно должно быть на солнечной стороне. А ещё толстянка обладает такими  лечебными свойствами, что даже  алоэ и подорожник с ней не сравнятся.  Также толстянка берёт на себя отрицательную энергию, если, например,  в семье кто-то болеет.</a:t>
            </a:r>
          </a:p>
          <a:p>
            <a:endParaRPr lang="ru-RU" dirty="0" smtClean="0"/>
          </a:p>
          <a:p>
            <a:endParaRPr lang="ru-RU" dirty="0" smtClean="0"/>
          </a:p>
          <a:p>
            <a:endParaRPr lang="ru-RU" dirty="0" smtClean="0"/>
          </a:p>
          <a:p>
            <a:endParaRPr lang="ru-RU" dirty="0" smtClean="0"/>
          </a:p>
          <a:p>
            <a:endParaRPr lang="ru-RU" dirty="0"/>
          </a:p>
        </p:txBody>
      </p:sp>
      <p:sp>
        <p:nvSpPr>
          <p:cNvPr id="10" name="TextBox 9"/>
          <p:cNvSpPr txBox="1"/>
          <p:nvPr/>
        </p:nvSpPr>
        <p:spPr>
          <a:xfrm>
            <a:off x="214282" y="3571876"/>
            <a:ext cx="7712624" cy="2308324"/>
          </a:xfrm>
          <a:prstGeom prst="rect">
            <a:avLst/>
          </a:prstGeom>
          <a:noFill/>
        </p:spPr>
        <p:txBody>
          <a:bodyPr wrap="none" rtlCol="0">
            <a:spAutoFit/>
          </a:bodyPr>
          <a:lstStyle/>
          <a:p>
            <a:r>
              <a:rPr lang="ru-RU" dirty="0" smtClean="0"/>
              <a:t>  </a:t>
            </a:r>
            <a:r>
              <a:rPr lang="ru-RU" dirty="0" smtClean="0">
                <a:solidFill>
                  <a:srgbClr val="00B050"/>
                </a:solidFill>
                <a:latin typeface="Times New Roman" pitchFamily="18" charset="0"/>
                <a:cs typeface="Times New Roman" pitchFamily="18" charset="0"/>
              </a:rPr>
              <a:t>В нашем суровом климате Западной Сибири в зимнее время сложно найти </a:t>
            </a:r>
          </a:p>
          <a:p>
            <a:r>
              <a:rPr lang="ru-RU" dirty="0" smtClean="0">
                <a:solidFill>
                  <a:srgbClr val="00B050"/>
                </a:solidFill>
                <a:latin typeface="Times New Roman" pitchFamily="18" charset="0"/>
                <a:cs typeface="Times New Roman" pitchFamily="18" charset="0"/>
              </a:rPr>
              <a:t>ранозаживляющее растение подорожник, алоэ есть не у всех, а толстянка</a:t>
            </a:r>
          </a:p>
          <a:p>
            <a:r>
              <a:rPr lang="ru-RU" dirty="0" smtClean="0">
                <a:solidFill>
                  <a:srgbClr val="00B050"/>
                </a:solidFill>
                <a:latin typeface="Times New Roman" pitchFamily="18" charset="0"/>
                <a:cs typeface="Times New Roman" pitchFamily="18" charset="0"/>
              </a:rPr>
              <a:t> обладает хорошим эффектом. Я это по собственному опыту знаю,</a:t>
            </a:r>
          </a:p>
          <a:p>
            <a:r>
              <a:rPr lang="ru-RU" dirty="0" smtClean="0">
                <a:solidFill>
                  <a:srgbClr val="00B050"/>
                </a:solidFill>
                <a:latin typeface="Times New Roman" pitchFamily="18" charset="0"/>
                <a:cs typeface="Times New Roman" pitchFamily="18" charset="0"/>
              </a:rPr>
              <a:t> когда я заболею  или  поранюсь, бабушка всегда меня лечит и за 2-3 дня</a:t>
            </a:r>
          </a:p>
          <a:p>
            <a:r>
              <a:rPr lang="ru-RU" dirty="0" smtClean="0">
                <a:solidFill>
                  <a:srgbClr val="00B050"/>
                </a:solidFill>
                <a:latin typeface="Times New Roman" pitchFamily="18" charset="0"/>
                <a:cs typeface="Times New Roman" pitchFamily="18" charset="0"/>
              </a:rPr>
              <a:t> всё  проходит.</a:t>
            </a:r>
          </a:p>
          <a:p>
            <a:r>
              <a:rPr lang="ru-RU" dirty="0" smtClean="0">
                <a:solidFill>
                  <a:srgbClr val="00B050"/>
                </a:solidFill>
                <a:latin typeface="Times New Roman" pitchFamily="18" charset="0"/>
                <a:cs typeface="Times New Roman" pitchFamily="18" charset="0"/>
              </a:rPr>
              <a:t>  Я хочу изучить информацию о  толстянке и рассказать об её волшебных</a:t>
            </a:r>
          </a:p>
          <a:p>
            <a:r>
              <a:rPr lang="ru-RU" dirty="0" smtClean="0">
                <a:solidFill>
                  <a:srgbClr val="00B050"/>
                </a:solidFill>
                <a:latin typeface="Times New Roman" pitchFamily="18" charset="0"/>
                <a:cs typeface="Times New Roman" pitchFamily="18" charset="0"/>
              </a:rPr>
              <a:t> свойствах одноклассникам и их родителям. Ведь некоторые болезни лучше</a:t>
            </a:r>
          </a:p>
          <a:p>
            <a:r>
              <a:rPr lang="ru-RU" dirty="0" smtClean="0">
                <a:solidFill>
                  <a:srgbClr val="00B050"/>
                </a:solidFill>
                <a:latin typeface="Times New Roman" pitchFamily="18" charset="0"/>
                <a:cs typeface="Times New Roman" pitchFamily="18" charset="0"/>
              </a:rPr>
              <a:t> лечить не таблетками, а растениями.</a:t>
            </a:r>
            <a:endParaRPr lang="ru-RU" dirty="0">
              <a:solidFill>
                <a:srgbClr val="00B050"/>
              </a:solidFill>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428604"/>
            <a:ext cx="8215370" cy="5909310"/>
          </a:xfrm>
          <a:prstGeom prst="rect">
            <a:avLst/>
          </a:prstGeom>
        </p:spPr>
        <p:txBody>
          <a:bodyPr wrap="square">
            <a:spAutoFit/>
          </a:bodyPr>
          <a:lstStyle/>
          <a:p>
            <a:r>
              <a:rPr lang="ru-RU" dirty="0" smtClean="0"/>
              <a:t>                                             </a:t>
            </a:r>
            <a:r>
              <a:rPr lang="ru-RU" sz="3600" b="1" dirty="0" smtClean="0">
                <a:solidFill>
                  <a:srgbClr val="FF0000"/>
                </a:solidFill>
                <a:latin typeface="Times New Roman" pitchFamily="18" charset="0"/>
                <a:cs typeface="Times New Roman" pitchFamily="18" charset="0"/>
              </a:rPr>
              <a:t>Что – это такое</a:t>
            </a:r>
            <a:r>
              <a:rPr lang="en-US" sz="3600" b="1" dirty="0" smtClean="0">
                <a:solidFill>
                  <a:srgbClr val="FF0000"/>
                </a:solidFill>
                <a:latin typeface="Times New Roman" pitchFamily="18" charset="0"/>
                <a:cs typeface="Times New Roman" pitchFamily="18" charset="0"/>
              </a:rPr>
              <a:t>?</a:t>
            </a:r>
            <a:endParaRPr lang="ru-RU" sz="3600" b="1" dirty="0" smtClean="0">
              <a:solidFill>
                <a:srgbClr val="FF0000"/>
              </a:solidFill>
              <a:latin typeface="Times New Roman" pitchFamily="18" charset="0"/>
              <a:cs typeface="Times New Roman" pitchFamily="18" charset="0"/>
            </a:endParaRPr>
          </a:p>
          <a:p>
            <a:r>
              <a:rPr lang="ru-RU" dirty="0" smtClean="0"/>
              <a:t>  </a:t>
            </a:r>
          </a:p>
          <a:p>
            <a:r>
              <a:rPr lang="ru-RU" dirty="0" smtClean="0">
                <a:solidFill>
                  <a:srgbClr val="222222"/>
                </a:solidFill>
                <a:latin typeface="Arial" pitchFamily="34" charset="0"/>
                <a:cs typeface="Arial" pitchFamily="34" charset="0"/>
              </a:rPr>
              <a:t>                    </a:t>
            </a:r>
          </a:p>
          <a:p>
            <a:pPr lvl="0"/>
            <a:r>
              <a:rPr lang="ru-RU" dirty="0" smtClean="0">
                <a:solidFill>
                  <a:srgbClr val="222222"/>
                </a:solidFill>
                <a:latin typeface="Arial" pitchFamily="34" charset="0"/>
                <a:cs typeface="Arial" pitchFamily="34" charset="0"/>
              </a:rPr>
              <a:t>                    </a:t>
            </a:r>
            <a:r>
              <a:rPr lang="ru-RU" b="1" dirty="0" smtClean="0">
                <a:solidFill>
                  <a:srgbClr val="00B050"/>
                </a:solidFill>
                <a:latin typeface="Times New Roman" pitchFamily="18" charset="0"/>
                <a:cs typeface="Times New Roman" pitchFamily="18" charset="0"/>
              </a:rPr>
              <a:t>КРАССУЛА</a:t>
            </a:r>
            <a:r>
              <a:rPr lang="ru-RU" dirty="0" smtClean="0">
                <a:solidFill>
                  <a:srgbClr val="00B050"/>
                </a:solidFill>
                <a:latin typeface="Times New Roman" pitchFamily="18" charset="0"/>
                <a:cs typeface="Times New Roman" pitchFamily="18" charset="0"/>
              </a:rPr>
              <a:t> (Crassula) преимущественно распространена в                       сухих областях Америки и Южной Африки, но любят ее у нас в России и разводят в домашних условиях . </a:t>
            </a:r>
            <a:r>
              <a:rPr lang="ru-RU" b="1" dirty="0" smtClean="0">
                <a:solidFill>
                  <a:srgbClr val="00B050"/>
                </a:solidFill>
                <a:latin typeface="Times New Roman" pitchFamily="18" charset="0"/>
                <a:cs typeface="Times New Roman" pitchFamily="18" charset="0"/>
              </a:rPr>
              <a:t>КРАССУЛА ДРЕВОВИДНАЯ</a:t>
            </a:r>
            <a:r>
              <a:rPr lang="ru-RU" dirty="0" smtClean="0">
                <a:solidFill>
                  <a:srgbClr val="00B050"/>
                </a:solidFill>
                <a:latin typeface="Times New Roman" pitchFamily="18" charset="0"/>
                <a:cs typeface="Times New Roman" pitchFamily="18" charset="0"/>
              </a:rPr>
              <a:t> (Crassula arborescens (Mill.) Willd.), или </a:t>
            </a:r>
            <a:r>
              <a:rPr lang="ru-RU" b="1" dirty="0" smtClean="0">
                <a:solidFill>
                  <a:srgbClr val="00B050"/>
                </a:solidFill>
                <a:latin typeface="Times New Roman" pitchFamily="18" charset="0"/>
                <a:cs typeface="Times New Roman" pitchFamily="18" charset="0"/>
              </a:rPr>
              <a:t>ТОЛСТЯНКА</a:t>
            </a:r>
            <a:r>
              <a:rPr lang="ru-RU" dirty="0" smtClean="0">
                <a:solidFill>
                  <a:srgbClr val="00B050"/>
                </a:solidFill>
                <a:latin typeface="Times New Roman" pitchFamily="18" charset="0"/>
                <a:cs typeface="Times New Roman" pitchFamily="18" charset="0"/>
              </a:rPr>
              <a:t>. Имеет обиходное название "Денежное дерево". </a:t>
            </a:r>
          </a:p>
          <a:p>
            <a:r>
              <a:rPr lang="ru-RU" dirty="0" smtClean="0">
                <a:solidFill>
                  <a:srgbClr val="00B050"/>
                </a:solidFill>
                <a:latin typeface="Times New Roman" pitchFamily="18" charset="0"/>
                <a:cs typeface="Times New Roman" pitchFamily="18" charset="0"/>
              </a:rPr>
              <a:t>  Название рода произошло от латинского слова crassus - "толстый" и указывает на мясистую структуру листьев и стеблей, в которых может запасаться влага. Семейство Толстянковые (Crassulaceae) - состоит практически из одних листовых суккулентов, включающий до 35 родов.</a:t>
            </a:r>
          </a:p>
          <a:p>
            <a:r>
              <a:rPr lang="ru-RU" dirty="0" smtClean="0">
                <a:solidFill>
                  <a:srgbClr val="00B050"/>
                </a:solidFill>
                <a:latin typeface="Times New Roman" pitchFamily="18" charset="0"/>
                <a:cs typeface="Times New Roman" pitchFamily="18" charset="0"/>
              </a:rPr>
              <a:t>  На родине в Южной Африке толстянка очень популярна, за свои лечебные  свойства.</a:t>
            </a:r>
          </a:p>
          <a:p>
            <a:r>
              <a:rPr lang="ru-RU" dirty="0" smtClean="0">
                <a:solidFill>
                  <a:srgbClr val="00B050"/>
                </a:solidFill>
                <a:latin typeface="Times New Roman" pitchFamily="18" charset="0"/>
                <a:cs typeface="Times New Roman" pitchFamily="18" charset="0"/>
              </a:rPr>
              <a:t>  В мире их насчитывается до 1500 видов.  В России большой популярностью пользуется толстянка  портулаковидная  , растущая  в виде небольшого дерева с утолщённым стволом.</a:t>
            </a:r>
          </a:p>
          <a:p>
            <a:pPr lvl="0"/>
            <a:endParaRPr lang="ru-RU" dirty="0" smtClean="0">
              <a:solidFill>
                <a:srgbClr val="393939"/>
              </a:solidFill>
              <a:latin typeface="Arial" pitchFamily="34" charset="0"/>
              <a:cs typeface="Arial" pitchFamily="34" charset="0"/>
            </a:endParaRPr>
          </a:p>
          <a:p>
            <a:endParaRPr lang="ru-RU" dirty="0" smtClean="0"/>
          </a:p>
          <a:p>
            <a:r>
              <a:rPr lang="ru-RU" dirty="0" smtClean="0"/>
              <a:t>                      </a:t>
            </a:r>
            <a:endParaRPr lang="ru-RU" dirty="0"/>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Прямая соединительная линия 10"/>
          <p:cNvCxnSpPr/>
          <p:nvPr/>
        </p:nvCxnSpPr>
        <p:spPr>
          <a:xfrm>
            <a:off x="7236296" y="2780928"/>
            <a:ext cx="0" cy="0"/>
          </a:xfrm>
          <a:prstGeom prst="line">
            <a:avLst/>
          </a:prstGeom>
        </p:spPr>
        <p:style>
          <a:lnRef idx="1">
            <a:schemeClr val="accent1"/>
          </a:lnRef>
          <a:fillRef idx="0">
            <a:schemeClr val="accent1"/>
          </a:fillRef>
          <a:effectRef idx="0">
            <a:schemeClr val="accent1"/>
          </a:effectRef>
          <a:fontRef idx="minor">
            <a:schemeClr val="tx1"/>
          </a:fontRef>
        </p:style>
      </p:cxnSp>
      <p:pic>
        <p:nvPicPr>
          <p:cNvPr id="2050" name="Picture 2" descr="C:\Users\Asus\Desktop\Фото0095.jpg"/>
          <p:cNvPicPr>
            <a:picLocks noChangeAspect="1" noChangeArrowheads="1"/>
          </p:cNvPicPr>
          <p:nvPr/>
        </p:nvPicPr>
        <p:blipFill>
          <a:blip r:embed="rId2" cstate="print"/>
          <a:srcRect/>
          <a:stretch>
            <a:fillRect/>
          </a:stretch>
        </p:blipFill>
        <p:spPr bwMode="auto">
          <a:xfrm>
            <a:off x="4429124" y="357166"/>
            <a:ext cx="3828564" cy="3600000"/>
          </a:xfrm>
          <a:prstGeom prst="rect">
            <a:avLst/>
          </a:prstGeom>
          <a:noFill/>
        </p:spPr>
      </p:pic>
      <p:pic>
        <p:nvPicPr>
          <p:cNvPr id="2051" name="Picture 3" descr="C:\Users\Asus\Desktop\Фото0086.jpg"/>
          <p:cNvPicPr>
            <a:picLocks noChangeAspect="1" noChangeArrowheads="1"/>
          </p:cNvPicPr>
          <p:nvPr/>
        </p:nvPicPr>
        <p:blipFill>
          <a:blip r:embed="rId3" cstate="print"/>
          <a:srcRect/>
          <a:stretch>
            <a:fillRect/>
          </a:stretch>
        </p:blipFill>
        <p:spPr bwMode="auto">
          <a:xfrm>
            <a:off x="571472" y="571480"/>
            <a:ext cx="2808312" cy="1952328"/>
          </a:xfrm>
          <a:prstGeom prst="rect">
            <a:avLst/>
          </a:prstGeom>
          <a:noFill/>
        </p:spPr>
      </p:pic>
      <p:pic>
        <p:nvPicPr>
          <p:cNvPr id="2052" name="Picture 4" descr="C:\Users\Asus\Desktop\Фото0092.jpg"/>
          <p:cNvPicPr>
            <a:picLocks noChangeAspect="1" noChangeArrowheads="1"/>
          </p:cNvPicPr>
          <p:nvPr/>
        </p:nvPicPr>
        <p:blipFill>
          <a:blip r:embed="rId4" cstate="print"/>
          <a:srcRect/>
          <a:stretch>
            <a:fillRect/>
          </a:stretch>
        </p:blipFill>
        <p:spPr bwMode="auto">
          <a:xfrm>
            <a:off x="500034" y="2928934"/>
            <a:ext cx="3384376" cy="2664296"/>
          </a:xfrm>
          <a:prstGeom prst="rect">
            <a:avLst/>
          </a:prstGeom>
          <a:noFill/>
        </p:spPr>
      </p:pic>
      <p:sp>
        <p:nvSpPr>
          <p:cNvPr id="6" name="TextBox 5"/>
          <p:cNvSpPr txBox="1"/>
          <p:nvPr/>
        </p:nvSpPr>
        <p:spPr>
          <a:xfrm>
            <a:off x="4000496" y="4714884"/>
            <a:ext cx="4739759" cy="523220"/>
          </a:xfrm>
          <a:prstGeom prst="rect">
            <a:avLst/>
          </a:prstGeom>
          <a:noFill/>
        </p:spPr>
        <p:txBody>
          <a:bodyPr wrap="none" rtlCol="0">
            <a:spAutoFit/>
          </a:bodyPr>
          <a:lstStyle/>
          <a:p>
            <a:r>
              <a:rPr lang="ru-RU" sz="2800" b="1" dirty="0" smtClean="0">
                <a:solidFill>
                  <a:srgbClr val="FF0000"/>
                </a:solidFill>
                <a:latin typeface="Times New Roman" pitchFamily="18" charset="0"/>
                <a:cs typeface="Times New Roman" pitchFamily="18" charset="0"/>
              </a:rPr>
              <a:t>Подготовка к исследованию</a:t>
            </a:r>
            <a:endParaRPr lang="ru-RU" sz="2800" b="1" dirty="0">
              <a:solidFill>
                <a:srgbClr val="FF0000"/>
              </a:solidFill>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толстянка">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толстянка</Template>
  <TotalTime>228</TotalTime>
  <Words>801</Words>
  <Application>Microsoft Office PowerPoint</Application>
  <PresentationFormat>Экран (4:3)</PresentationFormat>
  <Paragraphs>135</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толстянка</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Мало растений в мире может сравниться с лечебными свойствами толстянки!</vt:lpstr>
      <vt:lpstr>Слайд 20</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29</cp:revision>
  <dcterms:created xsi:type="dcterms:W3CDTF">2013-01-31T01:28:19Z</dcterms:created>
  <dcterms:modified xsi:type="dcterms:W3CDTF">2013-01-31T05:36:07Z</dcterms:modified>
</cp:coreProperties>
</file>