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Override5.xml" ContentType="application/vnd.openxmlformats-officedocument.themeOverride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Override6.xml" ContentType="application/vnd.openxmlformats-officedocument.themeOverride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Override3.xml" ContentType="application/vnd.openxmlformats-officedocument.themeOverride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s/slide24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Override4.xml" ContentType="application/vnd.openxmlformats-officedocument.themeOverride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754" r:id="rId2"/>
    <p:sldMasterId id="2147483821" r:id="rId3"/>
    <p:sldMasterId id="2147483833" r:id="rId4"/>
    <p:sldMasterId id="2147483845" r:id="rId5"/>
    <p:sldMasterId id="2147483881" r:id="rId6"/>
    <p:sldMasterId id="2147483893" r:id="rId7"/>
    <p:sldMasterId id="2147483905" r:id="rId8"/>
    <p:sldMasterId id="2147483917" r:id="rId9"/>
    <p:sldMasterId id="2147483941" r:id="rId10"/>
    <p:sldMasterId id="2147484128" r:id="rId11"/>
  </p:sldMasterIdLst>
  <p:notesMasterIdLst>
    <p:notesMasterId r:id="rId39"/>
  </p:notesMasterIdLst>
  <p:sldIdLst>
    <p:sldId id="308" r:id="rId12"/>
    <p:sldId id="256" r:id="rId13"/>
    <p:sldId id="258" r:id="rId14"/>
    <p:sldId id="282" r:id="rId15"/>
    <p:sldId id="260" r:id="rId16"/>
    <p:sldId id="299" r:id="rId17"/>
    <p:sldId id="300" r:id="rId18"/>
    <p:sldId id="302" r:id="rId19"/>
    <p:sldId id="286" r:id="rId20"/>
    <p:sldId id="287" r:id="rId21"/>
    <p:sldId id="283" r:id="rId22"/>
    <p:sldId id="262" r:id="rId23"/>
    <p:sldId id="279" r:id="rId24"/>
    <p:sldId id="274" r:id="rId25"/>
    <p:sldId id="306" r:id="rId26"/>
    <p:sldId id="289" r:id="rId27"/>
    <p:sldId id="291" r:id="rId28"/>
    <p:sldId id="292" r:id="rId29"/>
    <p:sldId id="293" r:id="rId30"/>
    <p:sldId id="307" r:id="rId31"/>
    <p:sldId id="303" r:id="rId32"/>
    <p:sldId id="304" r:id="rId33"/>
    <p:sldId id="305" r:id="rId34"/>
    <p:sldId id="290" r:id="rId35"/>
    <p:sldId id="281" r:id="rId36"/>
    <p:sldId id="278" r:id="rId37"/>
    <p:sldId id="301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05"/>
    <a:srgbClr val="FFFF00"/>
    <a:srgbClr val="1C03D5"/>
    <a:srgbClr val="44AB39"/>
    <a:srgbClr val="8C9630"/>
    <a:srgbClr val="A7DDB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8" autoAdjust="0"/>
    <p:restoredTop sz="94660"/>
  </p:normalViewPr>
  <p:slideViewPr>
    <p:cSldViewPr>
      <p:cViewPr varScale="1">
        <p:scale>
          <a:sx n="68" d="100"/>
          <a:sy n="68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C5AFBF1-2EEC-4FBF-A075-76258F06A4DA}" type="datetimeFigureOut">
              <a:rPr lang="ru-RU"/>
              <a:pPr>
                <a:defRPr/>
              </a:pPr>
              <a:t>15.02.2013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2A26C31-A86B-4E3C-A024-A099D6EFE7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3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59152-F782-4FEF-8AB9-5FE30D5DAE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07F98-74BA-4C8F-9128-D1AA1D6DBD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AF8BB-629F-4BC2-A3D2-835264537B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EED88-1C12-43FF-AE02-AB97AD95F5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EC600E3-EF19-4BBB-ACF4-B5B1F74D0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A30D-0D93-4011-B02A-1FD789F32D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998330-DDEB-4B56-8C2B-8E289392B2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4E876-2BE2-4D9F-B0D6-4F28F048B3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FC2F10-69AA-4D41-952F-5F07649128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F6E25-0D2E-4615-8D2C-B0F6B5692C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E398740-3DBE-41DC-B00B-EA7C0CA79B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3868BD-2751-4965-BE58-6112BD892F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3FE16-512C-4EEE-84BF-7CFCA788D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ABF4EB8-E1ED-42B1-A6BD-886A0F756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F75E8-4A3B-466B-A16D-54E89195E3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01354-B2AA-45D9-813B-C6B51079AE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25B2E92-E408-48E2-9200-D812AB56AC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CCA2E-B78B-4AA1-8D64-3C5CA1B83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5895B-519E-4C29-97A6-4C282CF55D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5B12C-DD82-42AF-AA99-EED751D777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21824F28-4048-47C7-B45D-BEBBD1AAF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C2612-5BDB-40E3-B53F-AEA1CC2A58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278A0-8802-477E-8745-29060BFC45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E8314-9612-4DD0-8D90-CC2A005977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B6666D8A-40A4-406D-B331-48751C254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A70797A4-3F70-4A43-BA80-989129C0C4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D5A52-F06B-44ED-802B-F33D788025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28B42-13F8-48FC-AA21-53B29C6FF7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AB6AB-AB2A-4A6B-83EC-D69056A04D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BBA3C-FBCF-49C3-AC4B-295A1E5BCF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052A1-77DF-4544-B989-D6FE4F734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A97A2-8D09-456B-95B5-0E0CDCC87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D08C4-670A-47F0-8043-437EEFC9C4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5C2BA-7AC4-4B81-96B6-389A4A373F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F5C01-27D6-4C50-8D5B-8812B2CFD0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ADFD0-1094-4077-83DF-BD81CA6335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06547-0F00-49ED-A982-D2B10E4210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13A76-1866-4195-A496-6C07111649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7861E-484C-486E-B871-3D531B1399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FD5A2-399A-4CBC-B5E9-FFAA4E553D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A6E08-C325-4F6D-958B-A498186C6E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913A109-8BEB-4EEB-AC19-A96EDEECFA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D9107-41A8-4B68-945E-F9550FE542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D51D6E6-95E7-4EFF-B322-214F29AB85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F1F5A4C-B6B7-4787-A10E-11EDAC4E3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E3788ED-C00F-4B53-8E45-A3664F82D3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21EF6-2E8E-4006-9E08-CDD9E05DEA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8D926-C48A-479A-8D02-548D43E75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B641BCF-C74A-41F6-9E1E-51905B567A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1236C-0BD9-481C-93DB-B3340C438F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781131FB-8F0B-4542-B85A-2ADC11B075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C1B35-6DFF-47C3-8DC6-8EB80C262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C00D9-6DAE-4C4C-9DAD-B8E1B560A6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2F9E209E-2C69-4D7C-AC67-00DFF880FA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B780D2-E389-4629-BB2E-DEAC73763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1F9DE327-33AC-4157-B84E-945179857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36BE62B-0D62-4A13-A706-13E2D87C22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CBF85-215E-41E8-9117-4408E5DD70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9477B49-E80F-40C0-924A-FA3BA9CB0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6432AC2-742C-4A15-9F52-CAC2C8101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5CC06-8564-4EE8-9080-C7C8C693E4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D125E1FF-FB31-4E00-B504-53B386030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9648F9B8-209F-4EDD-BBC2-5C63037E0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A5926-AA60-48BF-AD10-7DEADCBF3B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13BD8-F5C3-4143-9534-E709AD8B5E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493A879-7C5B-4801-ACEC-5D507407E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2A6B8-545E-4938-8161-30F18431E7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9A56FD-8B61-4735-B69A-335D8FE8B5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B9DC5-0AB2-4176-A79B-5FD655FD61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1FD57-048D-415A-AEF0-BA6EA34E36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E7F8C-F2CD-4763-89E8-691785DED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97D4D-B017-4682-BA30-A179191A64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818B1-89B9-425E-B785-9972197AC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897EE-BE48-4BBC-83F8-7A507B5827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A24231-166D-4F10-8FE4-56ABC1749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E3349-0FCB-4CA8-8CA6-A017C45EA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54B20868-6858-491D-93BA-B1799F4E1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79DAF4C-5976-4E17-80A7-2F9FE09CE6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1A155-BB20-496E-BDEB-513A6A8401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3A343B-CCDF-4DF2-A936-FE45548525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0205E0-BC23-4B24-95A6-2D672EAB6B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62EBBD-9745-40DE-9E08-079035D77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FF90D0-E282-4374-A215-114E5F5F0B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209203-1771-4BBB-916F-763665D10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312DC-F00D-47AC-886A-F676C9E83E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FEAE0E-CFD5-40FC-9A4D-CFD1F1D85C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4049487-F8D3-44C8-AB39-F28948F5C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627A7-B943-43D0-A835-77A6776348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E7B20-7CC0-4DBF-B5A1-28000C133E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E983B07-0FEC-427F-B0B2-2187E9BF9B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29CCA-ABB0-4B03-84C9-653C568DA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4953C-1636-4281-B13A-737CA71AA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80DA622-9A12-48B8-8155-4ECCE7AC9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F935F-D9AB-4480-9655-5FD43D05F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56F602F7-FB05-4AB8-8F65-51FCCE653B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194DF-690F-41F3-A851-02E4470391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D1158B7-0075-4E18-BFFB-B49508899E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870750B-FCF8-4EE2-80CF-5A81EA637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20AA8-794C-4F79-B32F-F8E698CDAA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B8993-B809-45D9-AE1F-2D0C12210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015AE-E37E-413C-BDD9-E77E2E5D4F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C97F4-FEF0-47A3-82F0-F315B724AC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9075B-A4BA-4706-9A03-33FD321709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75CC361-8D65-4E98-A489-8F09154642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609E-E162-4107-B408-97D729974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D26C1-98CB-43F2-8563-B18F2A5BE6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D0CAB-B537-496E-83FE-76AA719DD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2DC8D34-993F-4E14-B2F0-791191E4B5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6878F-62E5-40A0-8D44-FD66B417ED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9D6DBF8-DCDC-4723-A9E6-A7CF103287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186288-BFC7-4483-A624-2F8C69543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C710E-AC7A-4716-AF47-F0F2F83D14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3DB061-5FC4-4812-9C18-08809C24B6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E6A72-6671-4F9F-8D03-072876AE64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9E930-0BBE-4E33-8864-C4D9D31CBA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94A94-BAAD-4CE5-ABB7-D555473066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E77BA-35EA-4A10-81C4-07ECC6D52E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75403-BE0E-42E7-A4F5-38ACD9CAC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35914-CB2C-4CB8-96AC-7532E5EA9D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F1043-17E8-49AD-AA0A-4451B4DE8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DAEDE-C21D-4726-AF78-A20005E186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43211-4C55-4490-B69E-9C836FB8D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40DDE-655F-4E34-A5F8-186E56C1D4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14339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033" name="Picture 4" descr="slidemaster_med3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34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8448757F-747F-4516-84CA-AB21C8B4A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3" r:id="rId1"/>
    <p:sldLayoutId id="2147484199" r:id="rId2"/>
    <p:sldLayoutId id="2147484200" r:id="rId3"/>
    <p:sldLayoutId id="2147484201" r:id="rId4"/>
    <p:sldLayoutId id="2147484202" r:id="rId5"/>
    <p:sldLayoutId id="2147484203" r:id="rId6"/>
    <p:sldLayoutId id="2147484204" r:id="rId7"/>
    <p:sldLayoutId id="2147484205" r:id="rId8"/>
    <p:sldLayoutId id="2147484206" r:id="rId9"/>
    <p:sldLayoutId id="2147484207" r:id="rId10"/>
    <p:sldLayoutId id="2147484208" r:id="rId11"/>
    <p:sldLayoutId id="2147484264" r:id="rId12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4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E405C9C4-4295-46E6-B2B9-27B112F0B5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9" r:id="rId1"/>
    <p:sldLayoutId id="2147484254" r:id="rId2"/>
    <p:sldLayoutId id="2147484310" r:id="rId3"/>
    <p:sldLayoutId id="2147484255" r:id="rId4"/>
    <p:sldLayoutId id="2147484311" r:id="rId5"/>
    <p:sldLayoutId id="2147484256" r:id="rId6"/>
    <p:sldLayoutId id="2147484312" r:id="rId7"/>
    <p:sldLayoutId id="2147484313" r:id="rId8"/>
    <p:sldLayoutId id="2147484314" r:id="rId9"/>
    <p:sldLayoutId id="2147484257" r:id="rId10"/>
    <p:sldLayoutId id="214748425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27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51E58CB-FDA5-4D5A-92BB-DFB70125C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5" r:id="rId1"/>
    <p:sldLayoutId id="2147484316" r:id="rId2"/>
    <p:sldLayoutId id="2147484317" r:id="rId3"/>
    <p:sldLayoutId id="2147484318" r:id="rId4"/>
    <p:sldLayoutId id="2147484319" r:id="rId5"/>
    <p:sldLayoutId id="2147484259" r:id="rId6"/>
    <p:sldLayoutId id="2147484260" r:id="rId7"/>
    <p:sldLayoutId id="2147484320" r:id="rId8"/>
    <p:sldLayoutId id="2147484321" r:id="rId9"/>
    <p:sldLayoutId id="2147484261" r:id="rId10"/>
    <p:sldLayoutId id="2147484262" r:id="rId11"/>
  </p:sldLayoutIdLst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E4FD72D-DC0C-4EAD-A351-0360BADE52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9" r:id="rId1"/>
    <p:sldLayoutId id="2147484210" r:id="rId2"/>
    <p:sldLayoutId id="2147484211" r:id="rId3"/>
    <p:sldLayoutId id="2147484212" r:id="rId4"/>
    <p:sldLayoutId id="2147484213" r:id="rId5"/>
    <p:sldLayoutId id="2147484214" r:id="rId6"/>
    <p:sldLayoutId id="2147484215" r:id="rId7"/>
    <p:sldLayoutId id="2147484216" r:id="rId8"/>
    <p:sldLayoutId id="2147484217" r:id="rId9"/>
    <p:sldLayoutId id="2147484218" r:id="rId10"/>
    <p:sldLayoutId id="2147484219" r:id="rId11"/>
    <p:sldLayoutId id="214748426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75" name="Текст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05393EF-901E-40D4-B7B7-E36BE15B89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20" r:id="rId2"/>
    <p:sldLayoutId id="2147484267" r:id="rId3"/>
    <p:sldLayoutId id="2147484268" r:id="rId4"/>
    <p:sldLayoutId id="2147484269" r:id="rId5"/>
    <p:sldLayoutId id="2147484221" r:id="rId6"/>
    <p:sldLayoutId id="2147484270" r:id="rId7"/>
    <p:sldLayoutId id="2147484222" r:id="rId8"/>
    <p:sldLayoutId id="2147484271" r:id="rId9"/>
    <p:sldLayoutId id="2147484223" r:id="rId10"/>
    <p:sldLayoutId id="214748427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B5654ECB-2931-45DC-A621-B47E26376A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05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73" r:id="rId1"/>
    <p:sldLayoutId id="2147484274" r:id="rId2"/>
    <p:sldLayoutId id="2147484275" r:id="rId3"/>
    <p:sldLayoutId id="2147484276" r:id="rId4"/>
    <p:sldLayoutId id="2147484277" r:id="rId5"/>
    <p:sldLayoutId id="2147484278" r:id="rId6"/>
    <p:sldLayoutId id="2147484224" r:id="rId7"/>
    <p:sldLayoutId id="2147484279" r:id="rId8"/>
    <p:sldLayoutId id="2147484280" r:id="rId9"/>
    <p:sldLayoutId id="2147484225" r:id="rId10"/>
    <p:sldLayoutId id="2147484226" r:id="rId11"/>
  </p:sldLayoutIdLst>
  <p:txStyles>
    <p:titleStyle>
      <a:lvl1pPr marL="53975" indent="-53975"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2pPr>
      <a:lvl3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3pPr>
      <a:lvl4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4pPr>
      <a:lvl5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9pPr>
      <a:extLst/>
    </p:titleStyle>
    <p:bodyStyle>
      <a:lvl1pPr marL="292100" indent="-2921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6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308BDB7-5833-4C77-9285-C95C3E68B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1" r:id="rId1"/>
    <p:sldLayoutId id="2147484227" r:id="rId2"/>
    <p:sldLayoutId id="2147484282" r:id="rId3"/>
    <p:sldLayoutId id="2147484228" r:id="rId4"/>
    <p:sldLayoutId id="2147484229" r:id="rId5"/>
    <p:sldLayoutId id="2147484230" r:id="rId6"/>
    <p:sldLayoutId id="2147484231" r:id="rId7"/>
    <p:sldLayoutId id="2147484232" r:id="rId8"/>
    <p:sldLayoutId id="2147484283" r:id="rId9"/>
    <p:sldLayoutId id="2147484233" r:id="rId10"/>
    <p:sldLayoutId id="21474842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15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3560720-270B-4756-97DB-FB8E9FE6F8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34" r:id="rId2"/>
    <p:sldLayoutId id="2147484286" r:id="rId3"/>
    <p:sldLayoutId id="2147484287" r:id="rId4"/>
    <p:sldLayoutId id="2147484288" r:id="rId5"/>
    <p:sldLayoutId id="2147484289" r:id="rId6"/>
    <p:sldLayoutId id="2147484235" r:id="rId7"/>
    <p:sldLayoutId id="2147484290" r:id="rId8"/>
    <p:sldLayoutId id="2147484291" r:id="rId9"/>
    <p:sldLayoutId id="2147484236" r:id="rId10"/>
    <p:sldLayoutId id="214748423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865B89A-9E08-4030-9B77-847FADE446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182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183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3" r:id="rId2"/>
    <p:sldLayoutId id="2147484294" r:id="rId3"/>
    <p:sldLayoutId id="2147484295" r:id="rId4"/>
    <p:sldLayoutId id="2147484296" r:id="rId5"/>
    <p:sldLayoutId id="2147484297" r:id="rId6"/>
    <p:sldLayoutId id="2147484298" r:id="rId7"/>
    <p:sldLayoutId id="2147484299" r:id="rId8"/>
    <p:sldLayoutId id="2147484300" r:id="rId9"/>
    <p:sldLayoutId id="2147484301" r:id="rId10"/>
    <p:sldLayoutId id="214748430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19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04AD51E-A587-4023-AF7F-D0DE5C532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3" r:id="rId1"/>
    <p:sldLayoutId id="2147484304" r:id="rId2"/>
    <p:sldLayoutId id="2147484305" r:id="rId3"/>
    <p:sldLayoutId id="2147484238" r:id="rId4"/>
    <p:sldLayoutId id="2147484239" r:id="rId5"/>
    <p:sldLayoutId id="2147484306" r:id="rId6"/>
    <p:sldLayoutId id="2147484240" r:id="rId7"/>
    <p:sldLayoutId id="2147484307" r:id="rId8"/>
    <p:sldLayoutId id="2147484308" r:id="rId9"/>
    <p:sldLayoutId id="2147484241" r:id="rId10"/>
    <p:sldLayoutId id="214748424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1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0456BD8-96BA-4043-976D-C182C15A0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3" r:id="rId1"/>
    <p:sldLayoutId id="2147484244" r:id="rId2"/>
    <p:sldLayoutId id="2147484245" r:id="rId3"/>
    <p:sldLayoutId id="2147484246" r:id="rId4"/>
    <p:sldLayoutId id="2147484247" r:id="rId5"/>
    <p:sldLayoutId id="2147484248" r:id="rId6"/>
    <p:sldLayoutId id="2147484249" r:id="rId7"/>
    <p:sldLayoutId id="2147484250" r:id="rId8"/>
    <p:sldLayoutId id="2147484251" r:id="rId9"/>
    <p:sldLayoutId id="2147484252" r:id="rId10"/>
    <p:sldLayoutId id="214748425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http://www.biosvyaz.com/produkciya/logoterapevt/2_m.jpg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http://www.biosvyaz.com/produkciya/logoterapevt/6_m.jpg" TargetMode="Externa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svyaz.com/view_kompleksy.php?id=7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svyaz.com/view_kompleksy.php?id=1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Заголовок 2"/>
          <p:cNvSpPr>
            <a:spLocks noGrp="1"/>
          </p:cNvSpPr>
          <p:nvPr>
            <p:ph type="ctrTitle"/>
          </p:nvPr>
        </p:nvSpPr>
        <p:spPr>
          <a:xfrm>
            <a:off x="685800" y="3357563"/>
            <a:ext cx="171450" cy="11430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 flipH="1" flipV="1">
            <a:off x="1325563" y="5638800"/>
            <a:ext cx="46037" cy="147638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500042"/>
            <a:ext cx="4714908" cy="578647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prstTxWarp prst="textFadeDow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Олефиренко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Анна </a:t>
            </a: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Салиховна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 –логопед</a:t>
            </a:r>
          </a:p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МДОАУ №7</a:t>
            </a:r>
          </a:p>
        </p:txBody>
      </p:sp>
      <p:pic>
        <p:nvPicPr>
          <p:cNvPr id="72712" name="Picture 8" descr="C:\Documents and Settings\User\Мои документы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000108"/>
            <a:ext cx="3101175" cy="47149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842963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Датчики устанавливаются: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500" y="1000125"/>
            <a:ext cx="4838700" cy="509587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   </a:t>
            </a:r>
            <a:r>
              <a:rPr lang="ru-RU" sz="2800" dirty="0" smtClean="0"/>
              <a:t>Датчик ЧСС устанавливается при помощи ремня на поверхность грудной клетки.</a:t>
            </a:r>
          </a:p>
          <a:p>
            <a:pPr>
              <a:buFont typeface="Wingdings" pitchFamily="2" charset="2"/>
              <a:buNone/>
              <a:defRPr/>
            </a:pPr>
            <a:endParaRPr lang="ru-RU" sz="28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Датчик ЧД устанавливается на передней брюшной стенке обнаженного тела или поверх одежды.</a:t>
            </a:r>
            <a:endParaRPr lang="ru-RU" sz="2800" dirty="0"/>
          </a:p>
        </p:txBody>
      </p:sp>
      <p:pic>
        <p:nvPicPr>
          <p:cNvPr id="87044" name="Picture 2" descr="ustanovka_hc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000125"/>
            <a:ext cx="315912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5" name="Picture 4" descr="ustanovka_h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3786188"/>
            <a:ext cx="315912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/>
              <a:t>            </a:t>
            </a:r>
            <a:endParaRPr lang="ru-RU" sz="2800" smtClean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8068" name="Picture 4" descr="C:\Documents and Settings\User\Мои документы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algn="ctr" eaLnBrk="1" fontAlgn="auto" hangingPunct="1">
              <a:spcAft>
                <a:spcPts val="0"/>
              </a:spcAft>
              <a:defRPr/>
            </a:pPr>
            <a:r>
              <a:rPr lang="ru-RU" sz="480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Всем известно, что: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без еды человек может прожить 30-40 дней,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без воды – 5-10 дней,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без воздуха – всего лишь несколько минут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8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i="1" smtClean="0">
                <a:solidFill>
                  <a:schemeClr val="tx2"/>
                </a:solidFill>
              </a:rPr>
              <a:t>А это означает, что дыхание – важнейший физиологический процесс в организме</a:t>
            </a:r>
          </a:p>
          <a:p>
            <a:pPr eaLnBrk="1" hangingPunct="1">
              <a:lnSpc>
                <a:spcPct val="90000"/>
              </a:lnSpc>
            </a:pPr>
            <a:endParaRPr lang="ru-RU" i="1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21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5" name="Picture 3" descr="22_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6" name="Picture 4" descr="22_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7" name="Picture 5" descr="22_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8" name="Picture 6" descr="22_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-4763"/>
            <a:ext cx="9153526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2349500"/>
            <a:ext cx="77724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/>
              <a:t/>
            </a:r>
            <a:br>
              <a:rPr lang="ru-RU" sz="3600" b="1" i="1"/>
            </a:br>
            <a:r>
              <a:rPr lang="ru-RU" sz="3600" b="1" i="1"/>
              <a:t/>
            </a:r>
            <a:br>
              <a:rPr lang="ru-RU" sz="3600" b="1" i="1"/>
            </a:br>
            <a:endParaRPr lang="ru-RU" sz="3600" b="1" i="1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857375"/>
            <a:ext cx="5535612" cy="5000625"/>
          </a:xfrm>
        </p:spPr>
        <p:txBody>
          <a:bodyPr/>
          <a:lstStyle/>
          <a:p>
            <a:pPr marL="357188" indent="-357188" eaLnBrk="1" hangingPunct="1">
              <a:lnSpc>
                <a:spcPct val="80000"/>
              </a:lnSpc>
            </a:pPr>
            <a:r>
              <a:rPr lang="ru-RU" sz="2000" b="1" smtClean="0">
                <a:solidFill>
                  <a:srgbClr val="FF9999"/>
                </a:solidFill>
              </a:rPr>
              <a:t>Инструкция:</a:t>
            </a:r>
            <a:r>
              <a:rPr lang="ru-RU" sz="2000" b="1" smtClean="0"/>
              <a:t> </a:t>
            </a:r>
          </a:p>
          <a:p>
            <a:pPr marL="357188" indent="-357188" eaLnBrk="1" hangingPunct="1">
              <a:lnSpc>
                <a:spcPct val="80000"/>
              </a:lnSpc>
            </a:pPr>
            <a:r>
              <a:rPr lang="ru-RU" sz="2000" b="1" smtClean="0"/>
              <a:t>1. Неглубокий вдох через нос</a:t>
            </a:r>
          </a:p>
          <a:p>
            <a:pPr marL="357188" indent="-357188" eaLnBrk="1" hangingPunct="1">
              <a:lnSpc>
                <a:spcPct val="80000"/>
              </a:lnSpc>
            </a:pPr>
            <a:r>
              <a:rPr lang="ru-RU" sz="2000" b="1" smtClean="0"/>
              <a:t>2. Во время вдоха живот надувается, округляется (выпячивается вперёд)</a:t>
            </a:r>
          </a:p>
          <a:p>
            <a:pPr marL="357188" indent="-357188" eaLnBrk="1" hangingPunct="1">
              <a:lnSpc>
                <a:spcPct val="80000"/>
              </a:lnSpc>
            </a:pPr>
            <a:r>
              <a:rPr lang="ru-RU" sz="2000" b="1" smtClean="0"/>
              <a:t>3. Плавно, без паузы переходите к выдоху</a:t>
            </a:r>
          </a:p>
          <a:p>
            <a:pPr marL="357188" indent="-357188" eaLnBrk="1" hangingPunct="1">
              <a:lnSpc>
                <a:spcPct val="80000"/>
              </a:lnSpc>
            </a:pPr>
            <a:r>
              <a:rPr lang="ru-RU" sz="2000" b="1" smtClean="0"/>
              <a:t>4. Выдох медленный, плавный, через слегка сомкнутые губы (длиннее вдоха как минимум</a:t>
            </a:r>
            <a:r>
              <a:rPr lang="ru-RU" sz="1600" b="1" smtClean="0">
                <a:solidFill>
                  <a:srgbClr val="0F0F17"/>
                </a:solidFill>
              </a:rPr>
              <a:t> </a:t>
            </a:r>
            <a:r>
              <a:rPr lang="ru-RU" sz="2000" b="1" smtClean="0"/>
              <a:t>в 2 раза) </a:t>
            </a:r>
          </a:p>
          <a:p>
            <a:pPr marL="357188" indent="-357188" eaLnBrk="1" hangingPunct="1">
              <a:lnSpc>
                <a:spcPct val="80000"/>
              </a:lnSpc>
            </a:pPr>
            <a:r>
              <a:rPr lang="ru-RU" sz="2000" b="1" smtClean="0"/>
              <a:t>5. Равномерно распределяйте струю</a:t>
            </a:r>
          </a:p>
          <a:p>
            <a:pPr marL="357188" indent="-357188" eaLnBrk="1" hangingPunct="1">
              <a:lnSpc>
                <a:spcPct val="80000"/>
              </a:lnSpc>
            </a:pPr>
            <a:r>
              <a:rPr lang="ru-RU" sz="2000" b="1" smtClean="0"/>
              <a:t>    выдыхаемого воздуха на всю длину выдоха</a:t>
            </a:r>
          </a:p>
          <a:p>
            <a:pPr marL="357188" indent="-357188" eaLnBrk="1" hangingPunct="1">
              <a:lnSpc>
                <a:spcPct val="80000"/>
              </a:lnSpc>
            </a:pPr>
            <a:r>
              <a:rPr lang="ru-RU" sz="2000" b="1" smtClean="0"/>
              <a:t>6. Во время выдоха живот возвращается в исходное положение </a:t>
            </a:r>
          </a:p>
          <a:p>
            <a:pPr marL="357188" indent="-357188" eaLnBrk="1" hangingPunct="1">
              <a:lnSpc>
                <a:spcPct val="80000"/>
              </a:lnSpc>
            </a:pPr>
            <a:r>
              <a:rPr lang="ru-RU" sz="2000" b="1" smtClean="0"/>
              <a:t>    (или чуть-чуть подтягивается)</a:t>
            </a:r>
          </a:p>
          <a:p>
            <a:pPr marL="357188" indent="-357188" eaLnBrk="1" hangingPunct="1">
              <a:lnSpc>
                <a:spcPct val="80000"/>
              </a:lnSpc>
            </a:pPr>
            <a:endParaRPr lang="ru-RU" sz="2000" b="1" smtClean="0"/>
          </a:p>
          <a:p>
            <a:pPr marL="357188" indent="-357188" eaLnBrk="1" hangingPunct="1">
              <a:lnSpc>
                <a:spcPct val="80000"/>
              </a:lnSpc>
            </a:pPr>
            <a:endParaRPr lang="ru-RU" sz="2000" b="1" smtClean="0"/>
          </a:p>
          <a:p>
            <a:pPr marL="357188" indent="-357188" eaLnBrk="1" hangingPunct="1">
              <a:lnSpc>
                <a:spcPct val="80000"/>
              </a:lnSpc>
            </a:pPr>
            <a:endParaRPr lang="ru-RU" sz="1800" b="1" i="1" smtClean="0"/>
          </a:p>
        </p:txBody>
      </p:sp>
      <p:sp>
        <p:nvSpPr>
          <p:cNvPr id="92165" name="Rectangle 5"/>
          <p:cNvSpPr>
            <a:spLocks noChangeArrowheads="1"/>
          </p:cNvSpPr>
          <p:nvPr/>
        </p:nvSpPr>
        <p:spPr bwMode="auto">
          <a:xfrm>
            <a:off x="179388" y="188913"/>
            <a:ext cx="87852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7C80"/>
                </a:solidFill>
              </a:rPr>
              <a:t>Обучение пациента навыкам </a:t>
            </a:r>
          </a:p>
          <a:p>
            <a:pPr algn="ctr"/>
            <a:r>
              <a:rPr lang="ru-RU" sz="2400" b="1">
                <a:solidFill>
                  <a:srgbClr val="FF7C80"/>
                </a:solidFill>
              </a:rPr>
              <a:t>диафрагмально -  релаксационного типа дыхания без использования биологической обратной связи из положения сидя.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20713" y="250190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1" i="1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1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1" i="1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600" b="1" i="1" u="none" strike="noStrike" kern="1200" cap="all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2166" name="Picture 6" descr="C:\Documents and Settings\User\Мои документы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1571612"/>
            <a:ext cx="3009900" cy="4267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50" y="357188"/>
            <a:ext cx="6400800" cy="1219200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/>
              <a:t>Методика  «КОМПЛЕКС ЛОГОТЕРАПЕВТИЧЕСКИЙ»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2786063"/>
            <a:ext cx="3857625" cy="2357437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000" dirty="0" smtClean="0"/>
              <a:t>1. </a:t>
            </a:r>
            <a:r>
              <a:rPr lang="ru-RU" dirty="0" smtClean="0"/>
              <a:t>Выработка навыка диафрагмально-релаксационного дыхания (ДРД) </a:t>
            </a:r>
          </a:p>
          <a:p>
            <a:pPr>
              <a:defRPr/>
            </a:pPr>
            <a:endParaRPr lang="ru-RU" sz="2000" dirty="0" smtClean="0"/>
          </a:p>
          <a:p>
            <a:pPr>
              <a:defRPr/>
            </a:pPr>
            <a:endParaRPr lang="ru-RU" sz="2000" dirty="0"/>
          </a:p>
        </p:txBody>
      </p:sp>
      <p:pic>
        <p:nvPicPr>
          <p:cNvPr id="93188" name="Picture 1" descr="http://www.biosvyaz.com/produkciya/logoterapevt/2_m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714875" y="1285875"/>
            <a:ext cx="41433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89" name="Picture 2" descr="zoo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079500" y="4572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190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3191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pic>
        <p:nvPicPr>
          <p:cNvPr id="93192" name="Picture 5" descr="13_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5" y="3857625"/>
            <a:ext cx="4064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86813" y="228600"/>
            <a:ext cx="52387" cy="5715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357188"/>
            <a:ext cx="6400800" cy="2357437"/>
          </a:xfrm>
        </p:spPr>
        <p:txBody>
          <a:bodyPr/>
          <a:lstStyle/>
          <a:p>
            <a:pPr>
              <a:defRPr/>
            </a:pPr>
            <a:r>
              <a:rPr lang="ru-RU" sz="2800" dirty="0" smtClean="0"/>
              <a:t>2. Постановка плавного равномерного удлиненного выдоха (на основе диафрагмально-релаксационного дыхания).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94212" name="Picture 2" descr="15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857500"/>
            <a:ext cx="44037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3" name="Прямоугольник 4"/>
          <p:cNvSpPr>
            <a:spLocks noChangeArrowheads="1"/>
          </p:cNvSpPr>
          <p:nvPr/>
        </p:nvSpPr>
        <p:spPr bwMode="auto">
          <a:xfrm>
            <a:off x="5286375" y="5214938"/>
            <a:ext cx="32146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Сюжет «Столбик».</a:t>
            </a:r>
            <a:br>
              <a:rPr lang="ru-RU"/>
            </a:br>
            <a:r>
              <a:rPr lang="ru-RU"/>
              <a:t>Алгоритм – управление «БОС по ЧСС».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839200" y="228600"/>
            <a:ext cx="304800" cy="700088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214313"/>
            <a:ext cx="6400800" cy="16859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   3. Поэтапное совершенствование и коррекция речевой функции.</a:t>
            </a:r>
          </a:p>
          <a:p>
            <a:pPr>
              <a:buFont typeface="Wingdings" pitchFamily="2" charset="2"/>
              <a:buNone/>
              <a:defRPr/>
            </a:pPr>
            <a:endParaRPr lang="ru-RU" dirty="0"/>
          </a:p>
        </p:txBody>
      </p:sp>
      <p:pic>
        <p:nvPicPr>
          <p:cNvPr id="95236" name="Picture 2" descr="10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928813"/>
            <a:ext cx="3643313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37" name="Прямоугольник 4"/>
          <p:cNvSpPr>
            <a:spLocks noChangeArrowheads="1"/>
          </p:cNvSpPr>
          <p:nvPr/>
        </p:nvSpPr>
        <p:spPr bwMode="auto">
          <a:xfrm>
            <a:off x="500063" y="4857750"/>
            <a:ext cx="26019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Сюжет «Открывание».</a:t>
            </a:r>
          </a:p>
        </p:txBody>
      </p:sp>
      <p:pic>
        <p:nvPicPr>
          <p:cNvPr id="95238" name="Picture 3" descr="9_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5" y="1928813"/>
            <a:ext cx="371475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39" name="Прямоугольник 6"/>
          <p:cNvSpPr>
            <a:spLocks noChangeArrowheads="1"/>
          </p:cNvSpPr>
          <p:nvPr/>
        </p:nvSpPr>
        <p:spPr bwMode="auto">
          <a:xfrm>
            <a:off x="4643438" y="4929188"/>
            <a:ext cx="18684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Сюжет «Текст».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839200" y="228600"/>
            <a:ext cx="46038" cy="2000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285750"/>
            <a:ext cx="6400800" cy="24003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800" dirty="0" smtClean="0"/>
              <a:t>    4. Закрепление нового сформированного стереотипа речи с целью максимальной его адаптации к использованию в повседневной жизни.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96260" name="Picture 1" descr="http://www.biosvyaz.com/produkciya/logoterapevt/6_m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00063" y="2786063"/>
            <a:ext cx="3429000" cy="257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1" name="Picture 2" descr="zoo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079500" y="4572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2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6263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96264" name="Прямоугольник 7"/>
          <p:cNvSpPr>
            <a:spLocks noChangeArrowheads="1"/>
          </p:cNvSpPr>
          <p:nvPr/>
        </p:nvSpPr>
        <p:spPr bwMode="auto">
          <a:xfrm>
            <a:off x="571500" y="5715000"/>
            <a:ext cx="22907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Сюжет «Пересказ».</a:t>
            </a:r>
          </a:p>
        </p:txBody>
      </p:sp>
      <p:pic>
        <p:nvPicPr>
          <p:cNvPr id="96265" name="Picture 5" descr="7_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5" y="2714625"/>
            <a:ext cx="3500438" cy="261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6" name="Прямоугольник 9"/>
          <p:cNvSpPr>
            <a:spLocks noChangeArrowheads="1"/>
          </p:cNvSpPr>
          <p:nvPr/>
        </p:nvSpPr>
        <p:spPr bwMode="auto">
          <a:xfrm>
            <a:off x="4857750" y="5786438"/>
            <a:ext cx="23479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Сюжет «Описание».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476250"/>
            <a:ext cx="8964612" cy="5329238"/>
          </a:xfrm>
          <a:solidFill>
            <a:schemeClr val="accent1">
              <a:alpha val="50000"/>
            </a:schemeClr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4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2" charset="0"/>
              </a:rPr>
              <a:t>Технология «БОС» как средство оздоровления дошкольников и повышения эффективности образовательного процесса в ДОУ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 flipV="1">
            <a:off x="539750" y="6858000"/>
            <a:ext cx="46038" cy="46038"/>
          </a:xfrm>
          <a:solidFill>
            <a:srgbClr val="A7DDB8">
              <a:alpha val="50000"/>
            </a:srgbClr>
          </a:solidFill>
          <a:ln>
            <a:solidFill>
              <a:schemeClr val="hlink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800" i="1" dirty="0" smtClean="0">
              <a:solidFill>
                <a:srgbClr val="1C03D5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/>
              <a:t>Анализ результатов (ДРД)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42938" y="1714500"/>
            <a:ext cx="5267325" cy="4114800"/>
          </a:xfrm>
        </p:spPr>
        <p:txBody>
          <a:bodyPr rtlCol="0">
            <a:normAutofit fontScale="77500" lnSpcReduction="20000"/>
          </a:bodyPr>
          <a:lstStyle/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Tx/>
              <a:buAutoNum type="arabicPeriod" startAt="4"/>
              <a:defRPr/>
            </a:pPr>
            <a:r>
              <a:rPr lang="ru-RU" sz="2600" b="1" dirty="0" smtClean="0"/>
              <a:t>Оцениваем изменения пульса за один дыхательный цикл на протяжении всего сеанса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ru-RU" sz="2600" b="1" dirty="0" smtClean="0"/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500" b="1" dirty="0" err="1" smtClean="0">
                <a:solidFill>
                  <a:schemeClr val="hlink"/>
                </a:solidFill>
              </a:rPr>
              <a:t>Форма-равнобедренный</a:t>
            </a:r>
            <a:r>
              <a:rPr lang="ru-RU" sz="3500" b="1" dirty="0" smtClean="0">
                <a:solidFill>
                  <a:schemeClr val="hlink"/>
                </a:solidFill>
              </a:rPr>
              <a:t> треугольник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500" b="1" dirty="0" smtClean="0">
                <a:solidFill>
                  <a:schemeClr val="hlink"/>
                </a:solidFill>
              </a:rPr>
              <a:t>Ровные стороны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500" b="1" dirty="0" smtClean="0">
                <a:solidFill>
                  <a:schemeClr val="hlink"/>
                </a:solidFill>
              </a:rPr>
              <a:t>Округлые вершины (при переходе на фазу выдоха и вдоха)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500" b="1" dirty="0" smtClean="0">
                <a:solidFill>
                  <a:schemeClr val="hlink"/>
                </a:solidFill>
              </a:rPr>
              <a:t>Отсутствие </a:t>
            </a:r>
            <a:r>
              <a:rPr lang="ru-RU" sz="3500" b="1" dirty="0" err="1" smtClean="0">
                <a:solidFill>
                  <a:schemeClr val="hlink"/>
                </a:solidFill>
              </a:rPr>
              <a:t>уплощений</a:t>
            </a:r>
            <a:r>
              <a:rPr lang="ru-RU" sz="3500" b="1" dirty="0" smtClean="0">
                <a:solidFill>
                  <a:schemeClr val="hlink"/>
                </a:solidFill>
              </a:rPr>
              <a:t> на </a:t>
            </a:r>
            <a:r>
              <a:rPr lang="ru-RU" sz="3500" b="1" dirty="0" err="1" smtClean="0">
                <a:solidFill>
                  <a:schemeClr val="hlink"/>
                </a:solidFill>
              </a:rPr>
              <a:t>пульсограмме</a:t>
            </a:r>
            <a:r>
              <a:rPr lang="ru-RU" sz="3500" b="1" dirty="0" smtClean="0">
                <a:solidFill>
                  <a:schemeClr val="hlink"/>
                </a:solidFill>
              </a:rPr>
              <a:t> (задержка дыхания)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b="1" dirty="0" smtClean="0">
              <a:solidFill>
                <a:schemeClr val="hlink"/>
              </a:solidFill>
            </a:endParaRP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b="1" dirty="0" smtClean="0">
              <a:solidFill>
                <a:schemeClr val="hlink"/>
              </a:solidFill>
            </a:endParaRP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 smtClean="0"/>
          </a:p>
        </p:txBody>
      </p:sp>
      <p:pic>
        <p:nvPicPr>
          <p:cNvPr id="9728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29338" y="1643063"/>
            <a:ext cx="2524125" cy="3857625"/>
          </a:xfr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idx="1"/>
          </p:nvPr>
        </p:nvSpPr>
        <p:spPr>
          <a:xfrm>
            <a:off x="2286000" y="1857375"/>
            <a:ext cx="6643688" cy="4238625"/>
          </a:xfrm>
        </p:spPr>
        <p:txBody>
          <a:bodyPr/>
          <a:lstStyle/>
          <a:p>
            <a:pPr eaLnBrk="1" hangingPunct="1">
              <a:buFont typeface="Symbol" pitchFamily="18" charset="2"/>
              <a:buChar char="·"/>
            </a:pPr>
            <a:r>
              <a:rPr lang="ru-RU" sz="2400" b="1" smtClean="0">
                <a:solidFill>
                  <a:srgbClr val="006600"/>
                </a:solidFill>
              </a:rPr>
              <a:t>Продолжительность </a:t>
            </a:r>
            <a:r>
              <a:rPr lang="ru-RU" sz="2400" b="1" u="sng" smtClean="0">
                <a:solidFill>
                  <a:srgbClr val="006600"/>
                </a:solidFill>
              </a:rPr>
              <a:t>основного курса</a:t>
            </a:r>
            <a:r>
              <a:rPr lang="ru-RU" sz="2400" b="1" smtClean="0">
                <a:solidFill>
                  <a:srgbClr val="006600"/>
                </a:solidFill>
              </a:rPr>
              <a:t> коррекции речи и функционального состояния составляет 35-40 занятий.</a:t>
            </a:r>
          </a:p>
          <a:p>
            <a:pPr eaLnBrk="1" hangingPunct="1">
              <a:buFont typeface="Symbol" pitchFamily="18" charset="2"/>
              <a:buNone/>
            </a:pPr>
            <a:r>
              <a:rPr lang="ru-RU" sz="2400" b="1" smtClean="0">
                <a:solidFill>
                  <a:srgbClr val="006600"/>
                </a:solidFill>
              </a:rPr>
              <a:t> </a:t>
            </a:r>
          </a:p>
          <a:p>
            <a:pPr eaLnBrk="1" hangingPunct="1">
              <a:buFont typeface="Symbol" pitchFamily="18" charset="2"/>
              <a:buChar char="·"/>
            </a:pPr>
            <a:r>
              <a:rPr lang="ru-RU" sz="2400" b="1" smtClean="0">
                <a:solidFill>
                  <a:srgbClr val="006600"/>
                </a:solidFill>
              </a:rPr>
              <a:t>В случае необходимости рекомендуется </a:t>
            </a:r>
            <a:r>
              <a:rPr lang="ru-RU" sz="2400" b="1" u="sng" smtClean="0">
                <a:solidFill>
                  <a:srgbClr val="006600"/>
                </a:solidFill>
              </a:rPr>
              <a:t>дополнительный поддерживающий курс</a:t>
            </a:r>
            <a:r>
              <a:rPr lang="ru-RU" sz="2400" b="1" smtClean="0">
                <a:solidFill>
                  <a:srgbClr val="006600"/>
                </a:solidFill>
              </a:rPr>
              <a:t>, который проводится в течение года дробно по 3-5 занятий с интервалами 3-6 месяцев.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533400"/>
            <a:ext cx="7162800" cy="1066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>
                <a:solidFill>
                  <a:srgbClr val="990033"/>
                </a:solidFill>
              </a:rPr>
              <a:t>Продолжительность </a:t>
            </a:r>
            <a:br>
              <a:rPr lang="ru-RU" sz="4000" dirty="0">
                <a:solidFill>
                  <a:srgbClr val="990033"/>
                </a:solidFill>
              </a:rPr>
            </a:br>
            <a:r>
              <a:rPr lang="ru-RU" sz="4000" dirty="0">
                <a:solidFill>
                  <a:srgbClr val="990033"/>
                </a:solidFill>
              </a:rPr>
              <a:t>коррекционного курса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313" y="214313"/>
            <a:ext cx="6488112" cy="1066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990000"/>
                </a:solidFill>
              </a:rPr>
              <a:t>Для кого предназначена программа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143125" y="1857375"/>
            <a:ext cx="6786563" cy="4321175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Char char="·"/>
              <a:defRPr/>
            </a:pPr>
            <a:r>
              <a:rPr lang="ru-RU" sz="2800" b="1" dirty="0" smtClean="0">
                <a:solidFill>
                  <a:srgbClr val="006600"/>
                </a:solidFill>
              </a:rPr>
              <a:t>Методика может рекомендоваться детям дошкольного возраста, начиная с пяти лет, младшим школьникам, подросткам и взрослым. 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Char char="·"/>
              <a:defRPr/>
            </a:pPr>
            <a:r>
              <a:rPr lang="ru-RU" sz="2800" b="1" dirty="0" smtClean="0">
                <a:solidFill>
                  <a:srgbClr val="006600"/>
                </a:solidFill>
              </a:rPr>
              <a:t>Программа предусматривает разделение материала для детей, которые не умеют читать, и читающих или обучающихся чтению.</a:t>
            </a:r>
            <a:endParaRPr lang="ru-RU" sz="28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072437" cy="1600200"/>
          </a:xfrm>
        </p:spPr>
        <p:txBody>
          <a:bodyPr/>
          <a:lstStyle/>
          <a:p>
            <a:pPr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ru-RU" sz="3200" b="1" dirty="0">
                <a:solidFill>
                  <a:srgbClr val="990000"/>
                </a:solidFill>
              </a:rPr>
              <a:t>Кем может осуществляться коррекционная работа с использованием метода ДАС-БОС?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000125" y="1928813"/>
            <a:ext cx="7059613" cy="4608512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solidFill>
                  <a:srgbClr val="006600"/>
                </a:solidFill>
              </a:rPr>
              <a:t>    Комплексная коррекционная работа с использованием метода ДАС – БОС и программы </a:t>
            </a:r>
            <a:r>
              <a:rPr lang="ru-RU" b="1" dirty="0">
                <a:solidFill>
                  <a:srgbClr val="006600"/>
                </a:solidFill>
                <a:cs typeface="Times New Roman" pitchFamily="18" charset="0"/>
              </a:rPr>
              <a:t>“</a:t>
            </a:r>
            <a:r>
              <a:rPr lang="ru-RU" b="1" dirty="0" err="1">
                <a:solidFill>
                  <a:srgbClr val="006600"/>
                </a:solidFill>
                <a:cs typeface="Times New Roman" pitchFamily="18" charset="0"/>
              </a:rPr>
              <a:t>Cardio</a:t>
            </a:r>
            <a:r>
              <a:rPr lang="ru-RU" b="1" dirty="0">
                <a:solidFill>
                  <a:srgbClr val="006600"/>
                </a:solidFill>
                <a:cs typeface="Times New Roman" pitchFamily="18" charset="0"/>
              </a:rPr>
              <a:t> 2.1.Logo”</a:t>
            </a:r>
            <a:r>
              <a:rPr lang="ru-RU" b="1" dirty="0">
                <a:solidFill>
                  <a:srgbClr val="006600"/>
                </a:solidFill>
              </a:rPr>
              <a:t>производства ЗАО</a:t>
            </a:r>
            <a:r>
              <a:rPr lang="ru-RU" b="1" dirty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6600"/>
                </a:solidFill>
              </a:rPr>
              <a:t>“</a:t>
            </a:r>
            <a:r>
              <a:rPr lang="ru-RU" b="1" dirty="0" err="1">
                <a:solidFill>
                  <a:srgbClr val="006600"/>
                </a:solidFill>
              </a:rPr>
              <a:t>Биосвязь</a:t>
            </a:r>
            <a:r>
              <a:rPr lang="ru-RU" b="1" dirty="0">
                <a:solidFill>
                  <a:srgbClr val="006600"/>
                </a:solidFill>
              </a:rPr>
              <a:t>”</a:t>
            </a:r>
            <a:r>
              <a:rPr lang="ru-RU" b="1" dirty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6600"/>
                </a:solidFill>
              </a:rPr>
              <a:t>может осуществляться </a:t>
            </a:r>
            <a:r>
              <a:rPr lang="ru-RU" b="1" i="1" dirty="0">
                <a:solidFill>
                  <a:srgbClr val="990000"/>
                </a:solidFill>
              </a:rPr>
              <a:t>только специалистами с высшим образованием</a:t>
            </a:r>
            <a:r>
              <a:rPr lang="ru-RU" b="1" dirty="0">
                <a:solidFill>
                  <a:srgbClr val="006600"/>
                </a:solidFill>
              </a:rPr>
              <a:t>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(логопедами, дефектологами, </a:t>
            </a:r>
            <a:r>
              <a:rPr lang="ru-RU" b="1" i="1" dirty="0" err="1">
                <a:solidFill>
                  <a:schemeClr val="tx2">
                    <a:lumMod val="75000"/>
                  </a:schemeClr>
                </a:solidFill>
              </a:rPr>
              <a:t>фонопедами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b="1" i="1" dirty="0" err="1">
                <a:solidFill>
                  <a:schemeClr val="tx2">
                    <a:lumMod val="75000"/>
                  </a:schemeClr>
                </a:solidFill>
              </a:rPr>
              <a:t>фониатрами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, врачами, психологами), </a:t>
            </a:r>
            <a:r>
              <a:rPr lang="ru-RU" b="1" i="1" dirty="0">
                <a:solidFill>
                  <a:srgbClr val="990000"/>
                </a:solidFill>
              </a:rPr>
              <a:t>прошедшими курс обучения В НОУ «Институт БОС».</a:t>
            </a:r>
          </a:p>
        </p:txBody>
      </p:sp>
    </p:spTree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50" y="142875"/>
            <a:ext cx="6400800" cy="17145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satMod val="130000"/>
                  </a:schemeClr>
                </a:solidFill>
              </a:rPr>
              <a:t>Результаты работы  «КОМПЛЕКС ЛОГОТЕРАПЕВТИЧЕСКИЙ»</a:t>
            </a:r>
            <a:br>
              <a:rPr lang="ru-RU" sz="3200" b="1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01379" name="Содержимое 2"/>
          <p:cNvSpPr>
            <a:spLocks noGrp="1"/>
          </p:cNvSpPr>
          <p:nvPr>
            <p:ph idx="1"/>
          </p:nvPr>
        </p:nvSpPr>
        <p:spPr>
          <a:xfrm>
            <a:off x="1785938" y="2071688"/>
            <a:ext cx="6400800" cy="4500562"/>
          </a:xfrm>
        </p:spPr>
        <p:txBody>
          <a:bodyPr/>
          <a:lstStyle/>
          <a:p>
            <a:pPr eaLnBrk="1" hangingPunct="1"/>
            <a:r>
              <a:rPr lang="ru-RU" sz="2400" smtClean="0"/>
              <a:t>Положительная динамика со стороны речи и функционального состояния пациента.</a:t>
            </a:r>
          </a:p>
          <a:p>
            <a:pPr eaLnBrk="1" hangingPunct="1"/>
            <a:r>
              <a:rPr lang="ru-RU" sz="2400" smtClean="0"/>
              <a:t>Умение применять дифрагмально-релаксационный тип дыхания для коррекции и развития речи, поведения и функционального состояния в целом.</a:t>
            </a:r>
          </a:p>
          <a:p>
            <a:pPr eaLnBrk="1" hangingPunct="1"/>
            <a:r>
              <a:rPr lang="ru-RU" sz="2400" smtClean="0"/>
              <a:t>Обеспечение оптимальной физиологической цены речи и её компонентов.</a:t>
            </a:r>
          </a:p>
          <a:p>
            <a:pPr eaLnBrk="1" hangingPunct="1"/>
            <a:r>
              <a:rPr lang="ru-RU" sz="2400" smtClean="0"/>
              <a:t>Возрастание речевой активности пациента.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67494"/>
            <a:ext cx="8229600" cy="1804184"/>
          </a:xfrm>
        </p:spPr>
        <p:txBody>
          <a:bodyPr rtlCol="0">
            <a:noAutofit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sz="44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Влияние правильного дыхания на организм дошкольника</a:t>
            </a:r>
          </a:p>
        </p:txBody>
      </p:sp>
      <p:sp>
        <p:nvSpPr>
          <p:cNvPr id="102403" name="Rectangle 11"/>
          <p:cNvSpPr>
            <a:spLocks noGrp="1" noChangeArrowheads="1"/>
          </p:cNvSpPr>
          <p:nvPr>
            <p:ph idx="1"/>
          </p:nvPr>
        </p:nvSpPr>
        <p:spPr>
          <a:xfrm>
            <a:off x="1214438" y="2214563"/>
            <a:ext cx="6400800" cy="4495800"/>
          </a:xfrm>
        </p:spPr>
        <p:txBody>
          <a:bodyPr/>
          <a:lstStyle/>
          <a:p>
            <a:endParaRPr lang="en-US" smtClean="0"/>
          </a:p>
          <a:p>
            <a:r>
              <a:rPr lang="ru-RU" smtClean="0"/>
              <a:t>Хорошая память;</a:t>
            </a:r>
          </a:p>
          <a:p>
            <a:r>
              <a:rPr lang="ru-RU" smtClean="0"/>
              <a:t>Крепкий сон;</a:t>
            </a:r>
          </a:p>
          <a:p>
            <a:r>
              <a:rPr lang="ru-RU" smtClean="0"/>
              <a:t>Улучшается усидчивость;</a:t>
            </a:r>
          </a:p>
          <a:p>
            <a:r>
              <a:rPr lang="ru-RU" smtClean="0"/>
              <a:t>Уменьшается заболеваемость ОРВИ.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357562"/>
            <a:ext cx="8643998" cy="2428892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  <a:scene3d>
              <a:camera prst="perspectiveAbove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cap="all" dirty="0">
                <a:ln/>
                <a:solidFill>
                  <a:schemeClr val="accent1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</a:rPr>
              <a:t>Правильное</a:t>
            </a:r>
            <a:r>
              <a:rPr lang="ru-RU" sz="6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дыхание </a:t>
            </a:r>
          </a:p>
          <a:p>
            <a:pPr algn="ctr">
              <a:defRPr/>
            </a:pP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defRPr/>
            </a:pPr>
            <a:r>
              <a:rPr lang="ru-RU" sz="6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необходимо всем!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34356" y="2143116"/>
            <a:ext cx="8081048" cy="2428892"/>
          </a:xfrm>
          <a:prstGeom prst="rect">
            <a:avLst/>
          </a:prstGeom>
          <a:noFill/>
        </p:spPr>
        <p:txBody>
          <a:bodyPr wrap="none">
            <a:prstTxWarp prst="textDeflateBottom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836613"/>
            <a:ext cx="6408738" cy="129698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6000" b="1" smtClean="0">
                <a:latin typeface="Times New Roman" pitchFamily="18" charset="0"/>
              </a:rPr>
              <a:t>Цель: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84438" y="2060575"/>
            <a:ext cx="6453187" cy="42481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smtClean="0">
                <a:solidFill>
                  <a:srgbClr val="44AB39"/>
                </a:solidFill>
              </a:rPr>
              <a:t>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i="1" smtClean="0">
                <a:solidFill>
                  <a:srgbClr val="44AB39"/>
                </a:solidFill>
                <a:latin typeface="Times New Roman" pitchFamily="18" charset="0"/>
              </a:rPr>
              <a:t>   ОЗНАКОМИТЬ ПЕДАГОГИЧЕСКОЕ СООБЩЕСТВО С МЕТОДОМ БОС, КАК ОДНИМ ИЗ ВАРИАНТОВ ЗДОРОВЬЕСБЕРЕГАЮЩИХ ТЕХНОЛОГИЙ В ОБРАЗОВАТЕЛЬНОМ ПРОЦЕССЕ</a:t>
            </a: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Задачи: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2800" dirty="0" smtClean="0"/>
              <a:t>Появляется возможность поднять уровень здоровья педагогов;</a:t>
            </a:r>
          </a:p>
          <a:p>
            <a:pPr>
              <a:defRPr/>
            </a:pPr>
            <a:r>
              <a:rPr lang="ru-RU" sz="2800" dirty="0" smtClean="0"/>
              <a:t>Улучшить общее состояние здоровье ребёнка, нормализуя показатели внутренней среды его организма;</a:t>
            </a:r>
          </a:p>
          <a:p>
            <a:pPr>
              <a:defRPr/>
            </a:pPr>
            <a:r>
              <a:rPr lang="ru-RU" sz="2800" dirty="0" smtClean="0"/>
              <a:t>Раскрыть, активизировать механизмы здоровья, присущие человеку.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333375"/>
            <a:ext cx="6473825" cy="10033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/>
              <a:t>БОС - это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1800" smtClean="0"/>
              <a:t>Уникальная технология, основанная на применении электронной и компьютерной аппаратуры</a:t>
            </a:r>
          </a:p>
          <a:p>
            <a:pPr eaLnBrk="1" hangingPunct="1"/>
            <a:r>
              <a:rPr lang="ru-RU" sz="1800" smtClean="0"/>
              <a:t>Современный высокоэффективный немедикаментозный метод реабилитации</a:t>
            </a:r>
          </a:p>
          <a:p>
            <a:pPr eaLnBrk="1" hangingPunct="1"/>
            <a:r>
              <a:rPr lang="ru-RU" sz="1800" smtClean="0"/>
              <a:t>Метод, обеспечивающий совершенную работу организма и защищающий от болезней</a:t>
            </a:r>
          </a:p>
          <a:p>
            <a:pPr eaLnBrk="1" hangingPunct="1"/>
            <a:r>
              <a:rPr lang="ru-RU" sz="1800" smtClean="0"/>
              <a:t>Избавление от чувства тревожности, нервозности, эмоциональной нестабильности, стресса и депрессии</a:t>
            </a:r>
          </a:p>
          <a:p>
            <a:pPr eaLnBrk="1" hangingPunct="1"/>
            <a:r>
              <a:rPr lang="ru-RU" sz="1800" smtClean="0"/>
              <a:t>Овладение навыками саморегуляции</a:t>
            </a:r>
          </a:p>
          <a:p>
            <a:pPr eaLnBrk="1" hangingPunct="1"/>
            <a:endParaRPr lang="ru-RU" sz="1800" smtClean="0"/>
          </a:p>
          <a:p>
            <a:pPr algn="ctr" eaLnBrk="1" hangingPunct="1">
              <a:buFont typeface="Wingdings" pitchFamily="2" charset="2"/>
              <a:buNone/>
            </a:pPr>
            <a:r>
              <a:rPr lang="ru-RU" sz="2000" i="1" smtClean="0">
                <a:solidFill>
                  <a:schemeClr val="tx2"/>
                </a:solidFill>
              </a:rPr>
              <a:t>Метод БОС – это Ваш шанс изменить жизнь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000" i="1" smtClean="0">
                <a:solidFill>
                  <a:schemeClr val="tx2"/>
                </a:solidFill>
              </a:rPr>
              <a:t>к лучшему!</a:t>
            </a:r>
          </a:p>
          <a:p>
            <a:pPr eaLnBrk="1" hangingPunct="1"/>
            <a:endParaRPr lang="ru-RU" sz="2000" i="1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err="1" smtClean="0">
                <a:hlinkClick r:id="rId3"/>
              </a:rPr>
              <a:t>БОС-здоровье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00" y="5786438"/>
            <a:ext cx="266700" cy="309562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82948" name="Picture 2" descr="mini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75" y="1500188"/>
            <a:ext cx="6072188" cy="429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err="1" smtClean="0">
                <a:hlinkClick r:id="rId3"/>
              </a:rPr>
              <a:t>Логотерапевтический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01063" y="5786438"/>
            <a:ext cx="338137" cy="309562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83972" name="Picture 2" descr="mini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38" y="1428750"/>
            <a:ext cx="5964237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313" y="214313"/>
            <a:ext cx="6338887" cy="1571625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rgbClr val="B80E22"/>
                </a:solidFill>
              </a:rPr>
              <a:t>Показания к применению метода ДАС-БОС  в </a:t>
            </a:r>
            <a:r>
              <a:rPr lang="ru-RU" sz="2800" b="1" dirty="0" err="1" smtClean="0">
                <a:solidFill>
                  <a:srgbClr val="B80E22"/>
                </a:solidFill>
              </a:rPr>
              <a:t>логотерапевтической</a:t>
            </a:r>
            <a:r>
              <a:rPr lang="ru-RU" sz="2800" b="1" dirty="0" smtClean="0">
                <a:solidFill>
                  <a:srgbClr val="B80E22"/>
                </a:solidFill>
              </a:rPr>
              <a:t> практике</a:t>
            </a:r>
            <a:r>
              <a:rPr lang="ru-RU" sz="2800" b="1" dirty="0" smtClean="0"/>
              <a:t>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71750" y="1714500"/>
            <a:ext cx="6400800" cy="44958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accent1"/>
              </a:buClr>
              <a:buSzPct val="80000"/>
              <a:buFont typeface="Symbol" pitchFamily="18" charset="2"/>
              <a:buChar char="·"/>
              <a:defRPr/>
            </a:pPr>
            <a:r>
              <a:rPr lang="ru-RU" sz="2800" b="1" dirty="0" smtClean="0">
                <a:solidFill>
                  <a:srgbClr val="006600"/>
                </a:solidFill>
                <a:latin typeface="Arial Narrow" pitchFamily="34" charset="0"/>
              </a:rPr>
              <a:t>заикание, </a:t>
            </a:r>
            <a:r>
              <a:rPr lang="ru-RU" sz="2800" b="1" dirty="0" err="1" smtClean="0">
                <a:solidFill>
                  <a:srgbClr val="006600"/>
                </a:solidFill>
                <a:latin typeface="Arial Narrow" pitchFamily="34" charset="0"/>
              </a:rPr>
              <a:t>логоневрозы</a:t>
            </a:r>
            <a:r>
              <a:rPr lang="ru-RU" sz="2800" b="1" dirty="0" smtClean="0">
                <a:solidFill>
                  <a:srgbClr val="006600"/>
                </a:solidFill>
                <a:latin typeface="Arial Narrow" pitchFamily="34" charset="0"/>
              </a:rPr>
              <a:t>;</a:t>
            </a:r>
          </a:p>
          <a:p>
            <a:pPr>
              <a:lnSpc>
                <a:spcPct val="90000"/>
              </a:lnSpc>
              <a:buClr>
                <a:schemeClr val="accent1"/>
              </a:buClr>
              <a:buSzPct val="80000"/>
              <a:buFont typeface="Symbol" pitchFamily="18" charset="2"/>
              <a:buChar char="·"/>
              <a:defRPr/>
            </a:pPr>
            <a:r>
              <a:rPr lang="ru-RU" sz="2800" b="1" dirty="0" smtClean="0">
                <a:solidFill>
                  <a:srgbClr val="006600"/>
                </a:solidFill>
                <a:latin typeface="Arial Narrow" pitchFamily="34" charset="0"/>
              </a:rPr>
              <a:t> нарушения темпа речи;</a:t>
            </a:r>
          </a:p>
          <a:p>
            <a:pPr>
              <a:lnSpc>
                <a:spcPct val="90000"/>
              </a:lnSpc>
              <a:buClr>
                <a:schemeClr val="accent1"/>
              </a:buClr>
              <a:buSzPct val="80000"/>
              <a:buFont typeface="Symbol" pitchFamily="18" charset="2"/>
              <a:buChar char="·"/>
              <a:defRPr/>
            </a:pPr>
            <a:r>
              <a:rPr lang="ru-RU" sz="2800" b="1" dirty="0" smtClean="0">
                <a:solidFill>
                  <a:srgbClr val="006600"/>
                </a:solidFill>
                <a:latin typeface="Arial Narrow" pitchFamily="34" charset="0"/>
              </a:rPr>
              <a:t> </a:t>
            </a:r>
            <a:r>
              <a:rPr lang="ru-RU" sz="2800" b="1" dirty="0" err="1" smtClean="0">
                <a:solidFill>
                  <a:srgbClr val="006600"/>
                </a:solidFill>
                <a:latin typeface="Arial Narrow" pitchFamily="34" charset="0"/>
              </a:rPr>
              <a:t>ринолалии</a:t>
            </a:r>
            <a:r>
              <a:rPr lang="ru-RU" sz="2800" b="1" dirty="0" smtClean="0">
                <a:solidFill>
                  <a:srgbClr val="006600"/>
                </a:solidFill>
                <a:latin typeface="Arial Narrow" pitchFamily="34" charset="0"/>
              </a:rPr>
              <a:t>;</a:t>
            </a:r>
          </a:p>
          <a:p>
            <a:pPr>
              <a:lnSpc>
                <a:spcPct val="90000"/>
              </a:lnSpc>
              <a:buClr>
                <a:schemeClr val="accent1"/>
              </a:buClr>
              <a:buSzPct val="80000"/>
              <a:buFont typeface="Symbol" pitchFamily="18" charset="2"/>
              <a:buChar char="·"/>
              <a:defRPr/>
            </a:pPr>
            <a:r>
              <a:rPr lang="ru-RU" sz="2800" b="1" dirty="0" smtClean="0">
                <a:solidFill>
                  <a:srgbClr val="006600"/>
                </a:solidFill>
                <a:latin typeface="Arial Narrow" pitchFamily="34" charset="0"/>
              </a:rPr>
              <a:t> </a:t>
            </a:r>
            <a:r>
              <a:rPr lang="ru-RU" sz="2800" b="1" dirty="0" err="1" smtClean="0">
                <a:solidFill>
                  <a:srgbClr val="006600"/>
                </a:solidFill>
                <a:latin typeface="Arial Narrow" pitchFamily="34" charset="0"/>
              </a:rPr>
              <a:t>ринофонии</a:t>
            </a:r>
            <a:r>
              <a:rPr lang="ru-RU" sz="2800" b="1" dirty="0" smtClean="0">
                <a:solidFill>
                  <a:srgbClr val="006600"/>
                </a:solidFill>
                <a:latin typeface="Arial Narrow" pitchFamily="34" charset="0"/>
              </a:rPr>
              <a:t>; </a:t>
            </a:r>
          </a:p>
          <a:p>
            <a:pPr>
              <a:lnSpc>
                <a:spcPct val="90000"/>
              </a:lnSpc>
              <a:buClr>
                <a:schemeClr val="accent1"/>
              </a:buClr>
              <a:buSzPct val="80000"/>
              <a:buFont typeface="Symbol" pitchFamily="18" charset="2"/>
              <a:buChar char="·"/>
              <a:defRPr/>
            </a:pPr>
            <a:r>
              <a:rPr lang="ru-RU" sz="2800" b="1" dirty="0" smtClean="0">
                <a:solidFill>
                  <a:srgbClr val="006600"/>
                </a:solidFill>
                <a:latin typeface="Arial Narrow" pitchFamily="34" charset="0"/>
              </a:rPr>
              <a:t> дизартрии;</a:t>
            </a:r>
          </a:p>
          <a:p>
            <a:pPr>
              <a:lnSpc>
                <a:spcPct val="90000"/>
              </a:lnSpc>
              <a:buClr>
                <a:schemeClr val="accent1"/>
              </a:buClr>
              <a:buSzPct val="80000"/>
              <a:buFont typeface="Symbol" pitchFamily="18" charset="2"/>
              <a:buChar char="·"/>
              <a:defRPr/>
            </a:pPr>
            <a:r>
              <a:rPr lang="ru-RU" sz="2800" b="1" dirty="0" smtClean="0">
                <a:solidFill>
                  <a:srgbClr val="006600"/>
                </a:solidFill>
                <a:latin typeface="Arial Narrow" pitchFamily="34" charset="0"/>
              </a:rPr>
              <a:t> </a:t>
            </a:r>
            <a:r>
              <a:rPr lang="ru-RU" sz="2800" b="1" dirty="0" err="1" smtClean="0">
                <a:solidFill>
                  <a:srgbClr val="006600"/>
                </a:solidFill>
                <a:latin typeface="Arial Narrow" pitchFamily="34" charset="0"/>
              </a:rPr>
              <a:t>дислалии</a:t>
            </a:r>
            <a:r>
              <a:rPr lang="ru-RU" sz="2800" b="1" dirty="0" smtClean="0">
                <a:solidFill>
                  <a:srgbClr val="006600"/>
                </a:solidFill>
                <a:latin typeface="Arial Narrow" pitchFamily="34" charset="0"/>
              </a:rPr>
              <a:t>;</a:t>
            </a:r>
          </a:p>
          <a:p>
            <a:pPr>
              <a:lnSpc>
                <a:spcPct val="90000"/>
              </a:lnSpc>
              <a:buClr>
                <a:schemeClr val="accent1"/>
              </a:buClr>
              <a:buSzPct val="80000"/>
              <a:buFont typeface="Symbol" pitchFamily="18" charset="2"/>
              <a:buChar char="·"/>
              <a:defRPr/>
            </a:pPr>
            <a:r>
              <a:rPr lang="ru-RU" sz="2800" b="1" dirty="0" smtClean="0">
                <a:solidFill>
                  <a:srgbClr val="006600"/>
                </a:solidFill>
                <a:latin typeface="Arial Narrow" pitchFamily="34" charset="0"/>
              </a:rPr>
              <a:t> афазии;</a:t>
            </a:r>
          </a:p>
          <a:p>
            <a:pPr>
              <a:lnSpc>
                <a:spcPct val="90000"/>
              </a:lnSpc>
              <a:buClr>
                <a:schemeClr val="accent1"/>
              </a:buClr>
              <a:buSzPct val="80000"/>
              <a:buFont typeface="Symbol" pitchFamily="18" charset="2"/>
              <a:buChar char="·"/>
              <a:defRPr/>
            </a:pPr>
            <a:r>
              <a:rPr lang="ru-RU" sz="2800" b="1" dirty="0" smtClean="0">
                <a:solidFill>
                  <a:srgbClr val="006600"/>
                </a:solidFill>
                <a:latin typeface="Arial Narrow" pitchFamily="34" charset="0"/>
              </a:rPr>
              <a:t> моторная алалия; </a:t>
            </a:r>
          </a:p>
          <a:p>
            <a:pPr>
              <a:lnSpc>
                <a:spcPct val="90000"/>
              </a:lnSpc>
              <a:buClr>
                <a:schemeClr val="accent1"/>
              </a:buClr>
              <a:buSzPct val="80000"/>
              <a:buFont typeface="Symbol" pitchFamily="18" charset="2"/>
              <a:buChar char="·"/>
              <a:defRPr/>
            </a:pPr>
            <a:r>
              <a:rPr lang="ru-RU" sz="2800" b="1" dirty="0" smtClean="0">
                <a:solidFill>
                  <a:srgbClr val="006600"/>
                </a:solidFill>
                <a:latin typeface="Arial Narrow" pitchFamily="34" charset="0"/>
              </a:rPr>
              <a:t> </a:t>
            </a:r>
            <a:r>
              <a:rPr lang="ru-RU" sz="2800" b="1" dirty="0" err="1" smtClean="0">
                <a:solidFill>
                  <a:srgbClr val="006600"/>
                </a:solidFill>
                <a:latin typeface="Arial Narrow" pitchFamily="34" charset="0"/>
              </a:rPr>
              <a:t>дисграфии</a:t>
            </a:r>
            <a:r>
              <a:rPr lang="ru-RU" sz="2800" b="1" dirty="0" smtClean="0">
                <a:solidFill>
                  <a:srgbClr val="006600"/>
                </a:solidFill>
                <a:latin typeface="Arial Narrow" pitchFamily="34" charset="0"/>
              </a:rPr>
              <a:t>;</a:t>
            </a:r>
          </a:p>
          <a:p>
            <a:pPr>
              <a:buClr>
                <a:schemeClr val="accent1"/>
              </a:buClr>
              <a:buSzPct val="80000"/>
              <a:buFont typeface="Symbol" pitchFamily="18" charset="2"/>
              <a:buChar char="·"/>
              <a:defRPr/>
            </a:pPr>
            <a:r>
              <a:rPr lang="ru-RU" sz="2800" b="1" dirty="0" smtClean="0">
                <a:solidFill>
                  <a:srgbClr val="006600"/>
                </a:solidFill>
                <a:latin typeface="Arial Narrow" pitchFamily="34" charset="0"/>
              </a:rPr>
              <a:t> </a:t>
            </a:r>
            <a:r>
              <a:rPr lang="ru-RU" sz="2800" b="1" dirty="0" err="1" smtClean="0">
                <a:solidFill>
                  <a:srgbClr val="006600"/>
                </a:solidFill>
                <a:latin typeface="Arial Narrow" pitchFamily="34" charset="0"/>
              </a:rPr>
              <a:t>дислексии</a:t>
            </a:r>
            <a:r>
              <a:rPr lang="ru-RU" sz="2800" b="1" dirty="0" smtClean="0">
                <a:solidFill>
                  <a:srgbClr val="006600"/>
                </a:solidFill>
                <a:latin typeface="Arial Narrow" pitchFamily="34" charset="0"/>
              </a:rPr>
              <a:t>;</a:t>
            </a:r>
            <a:endParaRPr lang="ru-RU" sz="2800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6400800" cy="12192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Комплекс «</a:t>
            </a:r>
            <a:r>
              <a:rPr lang="ru-RU" dirty="0" err="1" smtClean="0"/>
              <a:t>Логотерапевтический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3" y="1357313"/>
            <a:ext cx="3767137" cy="5357812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1400" b="1" u="sng" dirty="0" smtClean="0"/>
              <a:t>Аппаратная часть:</a:t>
            </a:r>
          </a:p>
          <a:p>
            <a:pPr>
              <a:defRPr/>
            </a:pPr>
            <a:r>
              <a:rPr lang="ru-RU" sz="1400" dirty="0" smtClean="0"/>
              <a:t>Преобразователь измерительный биоэлектрических и биомеханических сигналов организма человека для работы с ПК по методу биологической обратной.</a:t>
            </a:r>
          </a:p>
          <a:p>
            <a:pPr>
              <a:defRPr/>
            </a:pPr>
            <a:r>
              <a:rPr lang="ru-RU" sz="1400" dirty="0" err="1" smtClean="0"/>
              <a:t>Кардиодатчик</a:t>
            </a:r>
            <a:r>
              <a:rPr lang="ru-RU" sz="1400" dirty="0" smtClean="0"/>
              <a:t> – датчик частоты сердечных сокращений (ЧСС), предназначен для регистрации сигнала ЭКГ с поверхности грудной клетки.</a:t>
            </a:r>
          </a:p>
          <a:p>
            <a:pPr>
              <a:defRPr/>
            </a:pPr>
            <a:r>
              <a:rPr lang="ru-RU" sz="1400" dirty="0" smtClean="0"/>
              <a:t>Датчик частоты дыхания (ЧД)- предназначен для регистрации дыхательных движений брюшной стенки.</a:t>
            </a:r>
          </a:p>
          <a:p>
            <a:pPr>
              <a:defRPr/>
            </a:pPr>
            <a:r>
              <a:rPr lang="ru-RU" sz="1400" dirty="0" smtClean="0"/>
              <a:t>Микрофон – регистрирует и усиливает звуковой сигнал (речь пациента).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400" b="1" u="sng" dirty="0" smtClean="0"/>
              <a:t>Программное обеспечение:</a:t>
            </a:r>
          </a:p>
          <a:p>
            <a:pPr>
              <a:defRPr/>
            </a:pPr>
            <a:r>
              <a:rPr lang="ru-RU" sz="1400" dirty="0" smtClean="0"/>
              <a:t>Лицензионное программное обеспечение «</a:t>
            </a:r>
            <a:r>
              <a:rPr lang="ru-RU" sz="1400" dirty="0" err="1" smtClean="0"/>
              <a:t>Кардио-Лого</a:t>
            </a:r>
            <a:r>
              <a:rPr lang="ru-RU" sz="1400" dirty="0" smtClean="0"/>
              <a:t> 2.1» (правообладатель – ЗАО «</a:t>
            </a:r>
            <a:r>
              <a:rPr lang="ru-RU" sz="1400" dirty="0" err="1" smtClean="0"/>
              <a:t>Биосвязь</a:t>
            </a:r>
            <a:r>
              <a:rPr lang="ru-RU" sz="1400" dirty="0" smtClean="0"/>
              <a:t>»).</a:t>
            </a:r>
            <a:endParaRPr lang="ru-RU" sz="1400" dirty="0"/>
          </a:p>
        </p:txBody>
      </p:sp>
      <p:pic>
        <p:nvPicPr>
          <p:cNvPr id="86020" name="Picture 2" descr="All_pribori2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928813"/>
            <a:ext cx="4452938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6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1021</TotalTime>
  <Words>740</Words>
  <Application>Microsoft Office PowerPoint</Application>
  <PresentationFormat>Экран (4:3)</PresentationFormat>
  <Paragraphs>108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20</vt:i4>
      </vt:variant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27</vt:i4>
      </vt:variant>
    </vt:vector>
  </HeadingPairs>
  <TitlesOfParts>
    <vt:vector size="58" baseType="lpstr">
      <vt:lpstr>Arial</vt:lpstr>
      <vt:lpstr>Wingdings</vt:lpstr>
      <vt:lpstr>Calibri</vt:lpstr>
      <vt:lpstr>Wingdings 2</vt:lpstr>
      <vt:lpstr>Cambria</vt:lpstr>
      <vt:lpstr>Trebuchet MS</vt:lpstr>
      <vt:lpstr>Lucida Sans Unicode</vt:lpstr>
      <vt:lpstr>Wingdings 3</vt:lpstr>
      <vt:lpstr>Verdana</vt:lpstr>
      <vt:lpstr>Georgia</vt:lpstr>
      <vt:lpstr>Century Schoolbook</vt:lpstr>
      <vt:lpstr>Corbel</vt:lpstr>
      <vt:lpstr>Century Gothic</vt:lpstr>
      <vt:lpstr>Tw Cen MT</vt:lpstr>
      <vt:lpstr>Rockwell</vt:lpstr>
      <vt:lpstr>Gill Sans MT</vt:lpstr>
      <vt:lpstr>Times</vt:lpstr>
      <vt:lpstr>Times New Roman</vt:lpstr>
      <vt:lpstr>Arial Narrow</vt:lpstr>
      <vt:lpstr>Symbol</vt:lpstr>
      <vt:lpstr>План</vt:lpstr>
      <vt:lpstr>Тема Office</vt:lpstr>
      <vt:lpstr>Обычная</vt:lpstr>
      <vt:lpstr>Литейная</vt:lpstr>
      <vt:lpstr>Изящная</vt:lpstr>
      <vt:lpstr>Открытая</vt:lpstr>
      <vt:lpstr>Официальная</vt:lpstr>
      <vt:lpstr>Эркер</vt:lpstr>
      <vt:lpstr>1_Тема Office</vt:lpstr>
      <vt:lpstr>Солнцестояние</vt:lpstr>
      <vt:lpstr>Яркая</vt:lpstr>
      <vt:lpstr>Слайд 1</vt:lpstr>
      <vt:lpstr>Технология «БОС» как средство оздоровления дошкольников и повышения эффективности образовательного процесса в ДОУ</vt:lpstr>
      <vt:lpstr>Цель:</vt:lpstr>
      <vt:lpstr>Задачи:</vt:lpstr>
      <vt:lpstr>БОС - это</vt:lpstr>
      <vt:lpstr>БОС-здоровье  </vt:lpstr>
      <vt:lpstr>Логотерапевтический  </vt:lpstr>
      <vt:lpstr>Показания к применению метода ДАС-БОС  в логотерапевтической практике </vt:lpstr>
      <vt:lpstr>Комплекс «Логотерапевтический»</vt:lpstr>
      <vt:lpstr>Датчики устанавливаются: </vt:lpstr>
      <vt:lpstr>            </vt:lpstr>
      <vt:lpstr>Всем известно, что:</vt:lpstr>
      <vt:lpstr>Слайд 13</vt:lpstr>
      <vt:lpstr>Слайд 14</vt:lpstr>
      <vt:lpstr>  </vt:lpstr>
      <vt:lpstr>Методика  «КОМПЛЕКС ЛОГОТЕРАПЕВТИЧЕСКИЙ» </vt:lpstr>
      <vt:lpstr>Слайд 17</vt:lpstr>
      <vt:lpstr>Слайд 18</vt:lpstr>
      <vt:lpstr>Слайд 19</vt:lpstr>
      <vt:lpstr>Анализ результатов (ДРД)</vt:lpstr>
      <vt:lpstr>Продолжительность  коррекционного курса</vt:lpstr>
      <vt:lpstr>Для кого предназначена программа</vt:lpstr>
      <vt:lpstr>Кем может осуществляться коррекционная работа с использованием метода ДАС-БОС?</vt:lpstr>
      <vt:lpstr>Результаты работы  «КОМПЛЕКС ЛОГОТЕРАПЕВТИЧЕСКИЙ» </vt:lpstr>
      <vt:lpstr>Влияние правильного дыхания на организм дошкольника</vt:lpstr>
      <vt:lpstr>Слайд 26</vt:lpstr>
      <vt:lpstr>Слайд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совет</dc:title>
  <dc:creator>user</dc:creator>
  <cp:lastModifiedBy>Admin</cp:lastModifiedBy>
  <cp:revision>47</cp:revision>
  <dcterms:created xsi:type="dcterms:W3CDTF">2007-11-08T06:48:30Z</dcterms:created>
  <dcterms:modified xsi:type="dcterms:W3CDTF">2013-02-15T08:27:00Z</dcterms:modified>
</cp:coreProperties>
</file>