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7" r:id="rId4"/>
    <p:sldId id="258" r:id="rId5"/>
    <p:sldId id="268" r:id="rId6"/>
    <p:sldId id="259" r:id="rId7"/>
    <p:sldId id="260" r:id="rId8"/>
    <p:sldId id="269" r:id="rId9"/>
    <p:sldId id="261" r:id="rId10"/>
    <p:sldId id="262" r:id="rId11"/>
    <p:sldId id="270" r:id="rId12"/>
    <p:sldId id="263" r:id="rId13"/>
    <p:sldId id="265" r:id="rId14"/>
    <p:sldId id="266" r:id="rId15"/>
    <p:sldId id="264"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45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0C47E22C-24F2-41B5-9251-909449BC66A6}" type="datetimeFigureOut">
              <a:rPr lang="ru-RU" smtClean="0"/>
              <a:pPr/>
              <a:t>15.02.2013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533A4AF0-E2FB-4A6F-A954-5A9F1608B223}"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C47E22C-24F2-41B5-9251-909449BC66A6}" type="datetimeFigureOut">
              <a:rPr lang="ru-RU" smtClean="0"/>
              <a:pPr/>
              <a:t>15.02.2013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33A4AF0-E2FB-4A6F-A954-5A9F1608B22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C47E22C-24F2-41B5-9251-909449BC66A6}" type="datetimeFigureOut">
              <a:rPr lang="ru-RU" smtClean="0"/>
              <a:pPr/>
              <a:t>15.02.2013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33A4AF0-E2FB-4A6F-A954-5A9F1608B22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C47E22C-24F2-41B5-9251-909449BC66A6}" type="datetimeFigureOut">
              <a:rPr lang="ru-RU" smtClean="0"/>
              <a:pPr/>
              <a:t>15.02.2013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33A4AF0-E2FB-4A6F-A954-5A9F1608B22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0C47E22C-24F2-41B5-9251-909449BC66A6}" type="datetimeFigureOut">
              <a:rPr lang="ru-RU" smtClean="0"/>
              <a:pPr/>
              <a:t>15.02.2013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533A4AF0-E2FB-4A6F-A954-5A9F1608B22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C47E22C-24F2-41B5-9251-909449BC66A6}" type="datetimeFigureOut">
              <a:rPr lang="ru-RU" smtClean="0"/>
              <a:pPr/>
              <a:t>15.02.2013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33A4AF0-E2FB-4A6F-A954-5A9F1608B22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0C47E22C-24F2-41B5-9251-909449BC66A6}" type="datetimeFigureOut">
              <a:rPr lang="ru-RU" smtClean="0"/>
              <a:pPr/>
              <a:t>15.02.2013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33A4AF0-E2FB-4A6F-A954-5A9F1608B22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0C47E22C-24F2-41B5-9251-909449BC66A6}" type="datetimeFigureOut">
              <a:rPr lang="ru-RU" smtClean="0"/>
              <a:pPr/>
              <a:t>15.02.2013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33A4AF0-E2FB-4A6F-A954-5A9F1608B22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C47E22C-24F2-41B5-9251-909449BC66A6}" type="datetimeFigureOut">
              <a:rPr lang="ru-RU" smtClean="0"/>
              <a:pPr/>
              <a:t>15.02.2013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33A4AF0-E2FB-4A6F-A954-5A9F1608B22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C47E22C-24F2-41B5-9251-909449BC66A6}" type="datetimeFigureOut">
              <a:rPr lang="ru-RU" smtClean="0"/>
              <a:pPr/>
              <a:t>15.02.2013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33A4AF0-E2FB-4A6F-A954-5A9F1608B22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0C47E22C-24F2-41B5-9251-909449BC66A6}" type="datetimeFigureOut">
              <a:rPr lang="ru-RU" smtClean="0"/>
              <a:pPr/>
              <a:t>15.02.2013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33A4AF0-E2FB-4A6F-A954-5A9F1608B22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C47E22C-24F2-41B5-9251-909449BC66A6}" type="datetimeFigureOut">
              <a:rPr lang="ru-RU" smtClean="0"/>
              <a:pPr/>
              <a:t>15.02.2013</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33A4AF0-E2FB-4A6F-A954-5A9F1608B223}"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13 февраля</a:t>
            </a:r>
            <a:br>
              <a:rPr lang="ru-RU" dirty="0" smtClean="0"/>
            </a:br>
            <a:r>
              <a:rPr lang="ru-RU" dirty="0" smtClean="0"/>
              <a:t>что оставил этот день в истории?</a:t>
            </a:r>
            <a:endParaRPr lang="ru-RU" dirty="0"/>
          </a:p>
        </p:txBody>
      </p:sp>
      <p:sp>
        <p:nvSpPr>
          <p:cNvPr id="3" name="Подзаголовок 2"/>
          <p:cNvSpPr>
            <a:spLocks noGrp="1"/>
          </p:cNvSpPr>
          <p:nvPr>
            <p:ph type="subTitle" idx="1"/>
          </p:nvPr>
        </p:nvSpPr>
        <p:spPr/>
        <p:txBody>
          <a:bodyPr>
            <a:normAutofit fontScale="77500" lnSpcReduction="20000"/>
          </a:bodyPr>
          <a:lstStyle/>
          <a:p>
            <a:r>
              <a:rPr lang="ru-RU" dirty="0" err="1" smtClean="0"/>
              <a:t>Аббасова</a:t>
            </a:r>
            <a:r>
              <a:rPr lang="ru-RU" dirty="0" smtClean="0"/>
              <a:t> Е.Ф.</a:t>
            </a:r>
          </a:p>
          <a:p>
            <a:r>
              <a:rPr lang="ru-RU" dirty="0" smtClean="0"/>
              <a:t>Учитель математики </a:t>
            </a:r>
          </a:p>
          <a:p>
            <a:r>
              <a:rPr lang="ru-RU" dirty="0" smtClean="0"/>
              <a:t>МБОУ СОШ № 17</a:t>
            </a:r>
          </a:p>
          <a:p>
            <a:r>
              <a:rPr lang="ru-RU" dirty="0" smtClean="0"/>
              <a:t>Город Краснодар</a:t>
            </a:r>
          </a:p>
          <a:p>
            <a:r>
              <a:rPr lang="ru-RU" dirty="0" smtClean="0"/>
              <a:t>«Действия с </a:t>
            </a:r>
            <a:r>
              <a:rPr lang="ru-RU" smtClean="0"/>
              <a:t>рациональными числами»</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p:cNvPicPr>
            <a:picLocks noGrp="1" noChangeAspect="1" noChangeArrowheads="1"/>
          </p:cNvPicPr>
          <p:nvPr>
            <p:ph idx="1"/>
          </p:nvPr>
        </p:nvPicPr>
        <p:blipFill>
          <a:blip r:embed="rId2" cstate="print"/>
          <a:srcRect/>
          <a:stretch>
            <a:fillRect/>
          </a:stretch>
        </p:blipFill>
        <p:spPr bwMode="auto">
          <a:xfrm>
            <a:off x="1214145" y="1428736"/>
            <a:ext cx="3251661" cy="235745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Содержимое 3"/>
          <p:cNvGraphicFramePr>
            <a:graphicFrameLocks noGrp="1"/>
          </p:cNvGraphicFramePr>
          <p:nvPr>
            <p:ph idx="1"/>
          </p:nvPr>
        </p:nvGraphicFramePr>
        <p:xfrm>
          <a:off x="457200" y="1600200"/>
          <a:ext cx="8229600" cy="1645920"/>
        </p:xfrm>
        <a:graphic>
          <a:graphicData uri="http://schemas.openxmlformats.org/drawingml/2006/table">
            <a:tbl>
              <a:tblPr firstRow="1" bandRow="1">
                <a:tableStyleId>{5C22544A-7EE6-4342-B048-85BDC9FD1C3A}</a:tableStyleId>
              </a:tblPr>
              <a:tblGrid>
                <a:gridCol w="1371600"/>
                <a:gridCol w="1371600"/>
                <a:gridCol w="1371600"/>
                <a:gridCol w="1371600"/>
                <a:gridCol w="1371600"/>
                <a:gridCol w="1371600"/>
              </a:tblGrid>
              <a:tr h="370840">
                <a:tc>
                  <a:txBody>
                    <a:bodyPr/>
                    <a:lstStyle/>
                    <a:p>
                      <a:pPr algn="ctr"/>
                      <a:r>
                        <a:rPr lang="ru-RU" sz="4800" dirty="0" smtClean="0"/>
                        <a:t>а</a:t>
                      </a:r>
                      <a:endParaRPr lang="ru-RU" sz="4800" dirty="0"/>
                    </a:p>
                  </a:txBody>
                  <a:tcPr/>
                </a:tc>
                <a:tc>
                  <a:txBody>
                    <a:bodyPr/>
                    <a:lstStyle/>
                    <a:p>
                      <a:pPr algn="ctr"/>
                      <a:r>
                        <a:rPr lang="ru-RU" sz="4800" dirty="0" smtClean="0"/>
                        <a:t>о</a:t>
                      </a:r>
                      <a:endParaRPr lang="ru-RU" sz="4800" dirty="0"/>
                    </a:p>
                  </a:txBody>
                  <a:tcPr/>
                </a:tc>
                <a:tc>
                  <a:txBody>
                    <a:bodyPr/>
                    <a:lstStyle/>
                    <a:p>
                      <a:pPr algn="ctr"/>
                      <a:r>
                        <a:rPr lang="ru-RU" sz="4800" dirty="0" err="1" smtClean="0"/>
                        <a:t>р</a:t>
                      </a:r>
                      <a:endParaRPr lang="ru-RU" sz="4800" dirty="0"/>
                    </a:p>
                  </a:txBody>
                  <a:tcPr/>
                </a:tc>
                <a:tc>
                  <a:txBody>
                    <a:bodyPr/>
                    <a:lstStyle/>
                    <a:p>
                      <a:pPr algn="ctr"/>
                      <a:r>
                        <a:rPr lang="ru-RU" sz="4800" dirty="0" err="1" smtClean="0"/>
                        <a:t>д</a:t>
                      </a:r>
                      <a:endParaRPr lang="ru-RU" sz="4800" dirty="0"/>
                    </a:p>
                  </a:txBody>
                  <a:tcPr/>
                </a:tc>
                <a:tc>
                  <a:txBody>
                    <a:bodyPr/>
                    <a:lstStyle/>
                    <a:p>
                      <a:pPr algn="ctr"/>
                      <a:r>
                        <a:rPr lang="ru-RU" sz="4800" dirty="0" err="1" smtClean="0"/>
                        <a:t>п</a:t>
                      </a:r>
                      <a:endParaRPr lang="ru-RU" sz="4800" dirty="0"/>
                    </a:p>
                  </a:txBody>
                  <a:tcPr/>
                </a:tc>
                <a:tc>
                  <a:txBody>
                    <a:bodyPr/>
                    <a:lstStyle/>
                    <a:p>
                      <a:pPr algn="ctr"/>
                      <a:r>
                        <a:rPr lang="ru-RU" sz="4800" dirty="0" err="1" smtClean="0"/>
                        <a:t>х</a:t>
                      </a:r>
                      <a:endParaRPr lang="ru-RU" sz="4800" dirty="0"/>
                    </a:p>
                  </a:txBody>
                  <a:tcPr/>
                </a:tc>
              </a:tr>
              <a:tr h="370840">
                <a:tc>
                  <a:txBody>
                    <a:bodyPr/>
                    <a:lstStyle/>
                    <a:p>
                      <a:pPr algn="ctr"/>
                      <a:r>
                        <a:rPr lang="ru-RU" sz="4800" dirty="0" smtClean="0"/>
                        <a:t>-8</a:t>
                      </a:r>
                      <a:endParaRPr lang="ru-RU" sz="4800" dirty="0"/>
                    </a:p>
                  </a:txBody>
                  <a:tcPr/>
                </a:tc>
                <a:tc>
                  <a:txBody>
                    <a:bodyPr/>
                    <a:lstStyle/>
                    <a:p>
                      <a:pPr algn="ctr"/>
                      <a:r>
                        <a:rPr lang="ru-RU" sz="4800" dirty="0" smtClean="0"/>
                        <a:t>25</a:t>
                      </a:r>
                      <a:endParaRPr lang="ru-RU" sz="4800" dirty="0"/>
                    </a:p>
                  </a:txBody>
                  <a:tcPr/>
                </a:tc>
                <a:tc>
                  <a:txBody>
                    <a:bodyPr/>
                    <a:lstStyle/>
                    <a:p>
                      <a:pPr algn="ctr"/>
                      <a:r>
                        <a:rPr lang="ru-RU" sz="4800" dirty="0" smtClean="0"/>
                        <a:t>-27</a:t>
                      </a:r>
                      <a:endParaRPr lang="ru-RU" sz="4800" dirty="0"/>
                    </a:p>
                  </a:txBody>
                  <a:tcPr/>
                </a:tc>
                <a:tc>
                  <a:txBody>
                    <a:bodyPr/>
                    <a:lstStyle/>
                    <a:p>
                      <a:pPr algn="ctr"/>
                      <a:r>
                        <a:rPr lang="ru-RU" sz="4800" dirty="0" smtClean="0"/>
                        <a:t>64</a:t>
                      </a:r>
                      <a:endParaRPr lang="ru-RU" sz="4800" dirty="0"/>
                    </a:p>
                  </a:txBody>
                  <a:tcPr/>
                </a:tc>
                <a:tc>
                  <a:txBody>
                    <a:bodyPr/>
                    <a:lstStyle/>
                    <a:p>
                      <a:pPr algn="ctr"/>
                      <a:r>
                        <a:rPr lang="ru-RU" sz="4800" dirty="0" smtClean="0"/>
                        <a:t>49</a:t>
                      </a:r>
                      <a:endParaRPr lang="ru-RU" sz="4800" dirty="0"/>
                    </a:p>
                  </a:txBody>
                  <a:tcPr/>
                </a:tc>
                <a:tc>
                  <a:txBody>
                    <a:bodyPr/>
                    <a:lstStyle/>
                    <a:p>
                      <a:pPr algn="ctr"/>
                      <a:r>
                        <a:rPr lang="ru-RU" sz="4800" dirty="0" smtClean="0"/>
                        <a:t>36</a:t>
                      </a:r>
                      <a:endParaRPr lang="ru-RU" sz="4800" dirty="0"/>
                    </a:p>
                  </a:txBody>
                  <a:tcPr/>
                </a:tc>
              </a:tr>
            </a:tbl>
          </a:graphicData>
        </a:graphic>
      </p:graphicFrame>
      <p:graphicFrame>
        <p:nvGraphicFramePr>
          <p:cNvPr id="5" name="Таблица 4"/>
          <p:cNvGraphicFramePr>
            <a:graphicFrameLocks noGrp="1"/>
          </p:cNvGraphicFramePr>
          <p:nvPr/>
        </p:nvGraphicFramePr>
        <p:xfrm>
          <a:off x="500034" y="4143380"/>
          <a:ext cx="8286809" cy="1143008"/>
        </p:xfrm>
        <a:graphic>
          <a:graphicData uri="http://schemas.openxmlformats.org/drawingml/2006/table">
            <a:tbl>
              <a:tblPr firstRow="1" bandRow="1">
                <a:tableStyleId>{5C22544A-7EE6-4342-B048-85BDC9FD1C3A}</a:tableStyleId>
              </a:tblPr>
              <a:tblGrid>
                <a:gridCol w="1214446"/>
                <a:gridCol w="1071570"/>
                <a:gridCol w="1143008"/>
                <a:gridCol w="1071570"/>
                <a:gridCol w="1071570"/>
                <a:gridCol w="1701069"/>
                <a:gridCol w="1013576"/>
              </a:tblGrid>
              <a:tr h="1143008">
                <a:tc>
                  <a:txBody>
                    <a:bodyPr/>
                    <a:lstStyle/>
                    <a:p>
                      <a:pPr marL="514350" indent="-514350">
                        <a:buNone/>
                      </a:pPr>
                      <a:r>
                        <a:rPr lang="ru-RU" sz="3200" dirty="0" smtClean="0"/>
                        <a:t>( -7)²</a:t>
                      </a:r>
                      <a:endParaRPr lang="ru-RU" sz="3200" dirty="0"/>
                    </a:p>
                  </a:txBody>
                  <a:tcPr/>
                </a:tc>
                <a:tc>
                  <a:txBody>
                    <a:bodyPr/>
                    <a:lstStyle/>
                    <a:p>
                      <a:r>
                        <a:rPr lang="ru-RU" sz="3200" dirty="0" smtClean="0"/>
                        <a:t>(-2)³</a:t>
                      </a:r>
                      <a:endParaRPr lang="ru-RU" sz="3200" dirty="0"/>
                    </a:p>
                  </a:txBody>
                  <a:tcPr/>
                </a:tc>
                <a:tc>
                  <a:txBody>
                    <a:bodyPr/>
                    <a:lstStyle/>
                    <a:p>
                      <a:r>
                        <a:rPr lang="ru-RU" sz="3200" dirty="0" smtClean="0"/>
                        <a:t>(- 3)³</a:t>
                      </a:r>
                      <a:endParaRPr lang="ru-RU" sz="3200" dirty="0"/>
                    </a:p>
                  </a:txBody>
                  <a:tcPr/>
                </a:tc>
                <a:tc>
                  <a:txBody>
                    <a:bodyPr/>
                    <a:lstStyle/>
                    <a:p>
                      <a:r>
                        <a:rPr lang="ru-RU" sz="3200" dirty="0" smtClean="0"/>
                        <a:t>(- 5)²</a:t>
                      </a:r>
                      <a:endParaRPr lang="ru-RU" sz="3200" dirty="0"/>
                    </a:p>
                  </a:txBody>
                  <a:tcPr/>
                </a:tc>
                <a:tc>
                  <a:txBody>
                    <a:bodyPr/>
                    <a:lstStyle/>
                    <a:p>
                      <a:r>
                        <a:rPr lang="ru-RU" sz="3200" dirty="0" smtClean="0"/>
                        <a:t>(- 6)²</a:t>
                      </a:r>
                      <a:endParaRPr lang="ru-RU" sz="3200" dirty="0"/>
                    </a:p>
                  </a:txBody>
                  <a:tcPr/>
                </a:tc>
                <a:tc>
                  <a:txBody>
                    <a:bodyPr/>
                    <a:lstStyle/>
                    <a:p>
                      <a:r>
                        <a:rPr lang="ru-RU" sz="3200" dirty="0" smtClean="0"/>
                        <a:t>-100:(-4)</a:t>
                      </a:r>
                      <a:endParaRPr lang="ru-RU" sz="3200" dirty="0"/>
                    </a:p>
                  </a:txBody>
                  <a:tcPr/>
                </a:tc>
                <a:tc>
                  <a:txBody>
                    <a:bodyPr/>
                    <a:lstStyle/>
                    <a:p>
                      <a:r>
                        <a:rPr lang="ru-RU" sz="3200" dirty="0" smtClean="0"/>
                        <a:t>(-8)²</a:t>
                      </a:r>
                      <a:endParaRPr lang="ru-RU" sz="3200"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00042"/>
            <a:ext cx="8229600" cy="5809318"/>
          </a:xfrm>
        </p:spPr>
        <p:txBody>
          <a:bodyPr>
            <a:normAutofit fontScale="92500" lnSpcReduction="10000"/>
          </a:bodyPr>
          <a:lstStyle/>
          <a:p>
            <a:r>
              <a:rPr lang="ru-RU" sz="3900" dirty="0" smtClean="0"/>
              <a:t>1934 </a:t>
            </a:r>
          </a:p>
          <a:p>
            <a:pPr algn="just"/>
            <a:r>
              <a:rPr lang="ru-RU" dirty="0" smtClean="0"/>
              <a:t>В Чукотском море был раздавлен льдами пароход «Челюскин», его экипаж был спасен героическими усилиями советских летчиков 	 10 августа 1933 года пароход, провожаемый тысячной толпой, отошел от набережной Мурманска. «Челюскин» должен был повторить подвиг «</a:t>
            </a:r>
            <a:r>
              <a:rPr lang="ru-RU" dirty="0" err="1" smtClean="0"/>
              <a:t>Сибирякова</a:t>
            </a:r>
            <a:r>
              <a:rPr lang="ru-RU" dirty="0" smtClean="0"/>
              <a:t>», впервые в истории мореплавания прошедшего за одну летнюю навигацию из Белого моря в Тихий океан. Он должен был стать проверкой проходимости Северного морского пути не только ледоколами, но и транспортными кораблями. Возглавил экспедицию знаменитый полярный исследователь </a:t>
            </a:r>
            <a:r>
              <a:rPr lang="ru-RU" dirty="0" err="1" smtClean="0"/>
              <a:t>Отто</a:t>
            </a:r>
            <a:r>
              <a:rPr lang="ru-RU" dirty="0" smtClean="0"/>
              <a:t> Юльевич Шмидт.</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357166"/>
            <a:ext cx="8229600" cy="5768997"/>
          </a:xfrm>
        </p:spPr>
        <p:txBody>
          <a:bodyPr>
            <a:normAutofit fontScale="92500" lnSpcReduction="20000"/>
          </a:bodyPr>
          <a:lstStyle/>
          <a:p>
            <a:pPr algn="just"/>
            <a:r>
              <a:rPr lang="ru-RU" dirty="0" smtClean="0"/>
              <a:t>Поначалу плавание шло успешно. Пароход прошел весь маршрут, вошел в Берингов пролив и 7 ноября дал в Москву приветственную радиограмму. Но в проливе началось движение льдов в обратную сторону, и «Челюскин» снова оказался в Чукотском море. Получив повреждения, пароход вмерз в большую льдину и несколько месяцев дрейфовал с ней.</a:t>
            </a:r>
          </a:p>
          <a:p>
            <a:pPr algn="just"/>
            <a:r>
              <a:rPr lang="ru-RU" dirty="0" smtClean="0"/>
              <a:t>13 февраля 1934 года началось сильное сжатие льдов, и «Челюскин» затонул.</a:t>
            </a:r>
          </a:p>
          <a:p>
            <a:pPr algn="just"/>
            <a:r>
              <a:rPr lang="ru-RU" dirty="0" smtClean="0"/>
              <a:t> На дрейфующий лед сошло 104 человека – среди них 10 женщин и двое маленьких детей. При высадке один человек погиб. В эфир ушла радиограмма: «13 февраля в 15 часов 30 минут в 155 милях от мыса Северного и в 144 милях от мыса Уэлен «Челюскин» затонул, раздавленный сжатием льдов...».</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85728"/>
            <a:ext cx="8229600" cy="5840435"/>
          </a:xfrm>
        </p:spPr>
        <p:txBody>
          <a:bodyPr>
            <a:noAutofit/>
          </a:bodyPr>
          <a:lstStyle/>
          <a:p>
            <a:pPr algn="just"/>
            <a:r>
              <a:rPr lang="ru-RU" sz="2800" dirty="0" smtClean="0">
                <a:latin typeface="Times New Roman" pitchFamily="18" charset="0"/>
                <a:cs typeface="Times New Roman" pitchFamily="18" charset="0"/>
              </a:rPr>
              <a:t>На следующий день Москва создала правительственную комиссию по спасению. Сначала решили пробиться к льдине на собачьих упряжках, но это не удалось. Осталась надежда на авиацию. Мир не верил в спасение челюскинцев. Западные газеты писали, что люди на льду обречены, и возбуждать в них надежды на спасение негуманно, это только усугубит их мучения. Датская «</a:t>
            </a:r>
            <a:r>
              <a:rPr lang="ru-RU" sz="2800" dirty="0" err="1" smtClean="0">
                <a:latin typeface="Times New Roman" pitchFamily="18" charset="0"/>
                <a:cs typeface="Times New Roman" pitchFamily="18" charset="0"/>
              </a:rPr>
              <a:t>Политикен</a:t>
            </a:r>
            <a:r>
              <a:rPr lang="ru-RU" sz="2800" dirty="0" smtClean="0">
                <a:latin typeface="Times New Roman" pitchFamily="18" charset="0"/>
                <a:cs typeface="Times New Roman" pitchFamily="18" charset="0"/>
              </a:rPr>
              <a:t>» заочно оплакивала Шмидта: «На льдине </a:t>
            </a:r>
            <a:r>
              <a:rPr lang="ru-RU" sz="2800" dirty="0" err="1" smtClean="0">
                <a:latin typeface="Times New Roman" pitchFamily="18" charset="0"/>
                <a:cs typeface="Times New Roman" pitchFamily="18" charset="0"/>
              </a:rPr>
              <a:t>Отто</a:t>
            </a:r>
            <a:r>
              <a:rPr lang="ru-RU" sz="2800" dirty="0" smtClean="0">
                <a:latin typeface="Times New Roman" pitchFamily="18" charset="0"/>
                <a:cs typeface="Times New Roman" pitchFamily="18" charset="0"/>
              </a:rPr>
              <a:t> Шмидт встретил врага, которого еще никто не мог победить. Он умер как герой, человек, чье имя будет жить среди завоевателей Северного Ледовитого океана».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p:cNvPicPr>
            <a:picLocks noGrp="1" noChangeAspect="1" noChangeArrowheads="1"/>
          </p:cNvPicPr>
          <p:nvPr>
            <p:ph idx="1"/>
          </p:nvPr>
        </p:nvPicPr>
        <p:blipFill>
          <a:blip r:embed="rId2" cstate="print"/>
          <a:srcRect/>
          <a:stretch>
            <a:fillRect/>
          </a:stretch>
        </p:blipFill>
        <p:spPr bwMode="auto">
          <a:xfrm>
            <a:off x="357158" y="357166"/>
            <a:ext cx="3214710" cy="2411033"/>
          </a:xfrm>
          <a:prstGeom prst="rect">
            <a:avLst/>
          </a:prstGeom>
          <a:noFill/>
          <a:ln w="9525">
            <a:noFill/>
            <a:miter lim="800000"/>
            <a:headEnd/>
            <a:tailEnd/>
          </a:ln>
          <a:effectLst/>
        </p:spPr>
      </p:pic>
      <p:sp>
        <p:nvSpPr>
          <p:cNvPr id="5" name="Прямоугольник 4"/>
          <p:cNvSpPr/>
          <p:nvPr/>
        </p:nvSpPr>
        <p:spPr>
          <a:xfrm>
            <a:off x="2286000" y="2714620"/>
            <a:ext cx="6500842" cy="3785652"/>
          </a:xfrm>
          <a:prstGeom prst="rect">
            <a:avLst/>
          </a:prstGeom>
        </p:spPr>
        <p:txBody>
          <a:bodyPr wrap="square">
            <a:spAutoFit/>
          </a:bodyPr>
          <a:lstStyle/>
          <a:p>
            <a:pPr algn="just"/>
            <a:r>
              <a:rPr lang="ru-RU"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Но летчики совершили невозможное: на легких самолетах они добрались до станции. Было ясно, но холодно – ниже 40 градусов. Люди ждали самолеты возле палатки, которую окрестили аэровокзалом. Летчики совершили более десятка рейсов и эвакуировали попавших в беду. Последними улетали с льдины </a:t>
            </a:r>
            <a:r>
              <a:rPr lang="ru-RU" sz="2400" dirty="0" err="1" smtClean="0">
                <a:latin typeface="Times New Roman" pitchFamily="18" charset="0"/>
                <a:cs typeface="Times New Roman" pitchFamily="18" charset="0"/>
              </a:rPr>
              <a:t>Отто</a:t>
            </a:r>
            <a:r>
              <a:rPr lang="ru-RU" sz="2400" dirty="0" smtClean="0">
                <a:latin typeface="Times New Roman" pitchFamily="18" charset="0"/>
                <a:cs typeface="Times New Roman" pitchFamily="18" charset="0"/>
              </a:rPr>
              <a:t> Шмидт и капитан ледокола Владимир Воронин. </a:t>
            </a:r>
          </a:p>
          <a:p>
            <a:pPr algn="just"/>
            <a:r>
              <a:rPr lang="ru-RU" sz="2400" dirty="0" smtClean="0">
                <a:latin typeface="Times New Roman" pitchFamily="18" charset="0"/>
                <a:cs typeface="Times New Roman" pitchFamily="18" charset="0"/>
              </a:rPr>
              <a:t>13 апреля 1934 года ледовый лагерь перестал существовать</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r>
              <a:rPr lang="ru-RU" sz="4800" dirty="0" smtClean="0"/>
              <a:t>Спасибо за внимание!</a:t>
            </a:r>
            <a:endParaRPr lang="ru-RU" sz="4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Путешествие по истории</a:t>
            </a:r>
            <a:endParaRPr lang="ru-RU"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429276" y="1571612"/>
            <a:ext cx="6214558" cy="453144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1</a:t>
            </a:r>
            <a:endParaRPr lang="ru-RU" dirty="0"/>
          </a:p>
        </p:txBody>
      </p:sp>
      <p:graphicFrame>
        <p:nvGraphicFramePr>
          <p:cNvPr id="5" name="Содержимое 4"/>
          <p:cNvGraphicFramePr>
            <a:graphicFrameLocks noGrp="1"/>
          </p:cNvGraphicFramePr>
          <p:nvPr>
            <p:ph idx="1"/>
          </p:nvPr>
        </p:nvGraphicFramePr>
        <p:xfrm>
          <a:off x="500034" y="357166"/>
          <a:ext cx="8501122" cy="1514481"/>
        </p:xfrm>
        <a:graphic>
          <a:graphicData uri="http://schemas.openxmlformats.org/drawingml/2006/table">
            <a:tbl>
              <a:tblPr firstRow="1" bandRow="1">
                <a:tableStyleId>{5C22544A-7EE6-4342-B048-85BDC9FD1C3A}</a:tableStyleId>
              </a:tblPr>
              <a:tblGrid>
                <a:gridCol w="1214446"/>
                <a:gridCol w="1214446"/>
                <a:gridCol w="1214446"/>
                <a:gridCol w="1214446"/>
                <a:gridCol w="1214446"/>
                <a:gridCol w="1214446"/>
                <a:gridCol w="1214446"/>
              </a:tblGrid>
              <a:tr h="874401">
                <a:tc>
                  <a:txBody>
                    <a:bodyPr/>
                    <a:lstStyle/>
                    <a:p>
                      <a:pPr algn="ctr"/>
                      <a:r>
                        <a:rPr lang="ru-RU" sz="3600" dirty="0" smtClean="0"/>
                        <a:t>а</a:t>
                      </a:r>
                      <a:endParaRPr lang="ru-RU" sz="3600" dirty="0"/>
                    </a:p>
                  </a:txBody>
                  <a:tcPr/>
                </a:tc>
                <a:tc>
                  <a:txBody>
                    <a:bodyPr/>
                    <a:lstStyle/>
                    <a:p>
                      <a:pPr algn="ctr"/>
                      <a:r>
                        <a:rPr lang="ru-RU" sz="3600" dirty="0" smtClean="0"/>
                        <a:t>и</a:t>
                      </a:r>
                      <a:endParaRPr lang="ru-RU" sz="3600" dirty="0"/>
                    </a:p>
                  </a:txBody>
                  <a:tcPr/>
                </a:tc>
                <a:tc>
                  <a:txBody>
                    <a:bodyPr/>
                    <a:lstStyle/>
                    <a:p>
                      <a:pPr algn="ctr"/>
                      <a:r>
                        <a:rPr lang="ru-RU" sz="3600" dirty="0" smtClean="0"/>
                        <a:t>м</a:t>
                      </a:r>
                      <a:endParaRPr lang="ru-RU" sz="3600" dirty="0"/>
                    </a:p>
                  </a:txBody>
                  <a:tcPr/>
                </a:tc>
                <a:tc>
                  <a:txBody>
                    <a:bodyPr/>
                    <a:lstStyle/>
                    <a:p>
                      <a:pPr algn="ctr"/>
                      <a:r>
                        <a:rPr lang="ru-RU" sz="3600" dirty="0" err="1" smtClean="0"/>
                        <a:t>р</a:t>
                      </a:r>
                      <a:endParaRPr lang="ru-RU" sz="3600" dirty="0"/>
                    </a:p>
                  </a:txBody>
                  <a:tcPr/>
                </a:tc>
                <a:tc>
                  <a:txBody>
                    <a:bodyPr/>
                    <a:lstStyle/>
                    <a:p>
                      <a:pPr algn="ctr"/>
                      <a:r>
                        <a:rPr lang="ru-RU" sz="3600" dirty="0" smtClean="0"/>
                        <a:t>т</a:t>
                      </a:r>
                      <a:endParaRPr lang="ru-RU" sz="3600" dirty="0"/>
                    </a:p>
                  </a:txBody>
                  <a:tcPr/>
                </a:tc>
                <a:tc>
                  <a:txBody>
                    <a:bodyPr/>
                    <a:lstStyle/>
                    <a:p>
                      <a:pPr algn="ctr"/>
                      <a:r>
                        <a:rPr lang="ru-RU" sz="3600" dirty="0" smtClean="0"/>
                        <a:t>г</a:t>
                      </a:r>
                      <a:endParaRPr lang="ru-RU" sz="3600" dirty="0"/>
                    </a:p>
                  </a:txBody>
                  <a:tcPr/>
                </a:tc>
                <a:tc>
                  <a:txBody>
                    <a:bodyPr/>
                    <a:lstStyle/>
                    <a:p>
                      <a:pPr algn="ctr"/>
                      <a:r>
                        <a:rPr lang="ru-RU" sz="3600" dirty="0" smtClean="0"/>
                        <a:t>с</a:t>
                      </a:r>
                      <a:endParaRPr lang="ru-RU" sz="3600" dirty="0"/>
                    </a:p>
                  </a:txBody>
                  <a:tcPr/>
                </a:tc>
              </a:tr>
              <a:tr h="625797">
                <a:tc>
                  <a:txBody>
                    <a:bodyPr/>
                    <a:lstStyle/>
                    <a:p>
                      <a:pPr algn="ctr"/>
                      <a:r>
                        <a:rPr lang="ru-RU" sz="3600" dirty="0" smtClean="0"/>
                        <a:t>-85</a:t>
                      </a:r>
                      <a:endParaRPr lang="ru-RU" sz="3600" dirty="0"/>
                    </a:p>
                  </a:txBody>
                  <a:tcPr/>
                </a:tc>
                <a:tc>
                  <a:txBody>
                    <a:bodyPr/>
                    <a:lstStyle/>
                    <a:p>
                      <a:pPr algn="ctr"/>
                      <a:r>
                        <a:rPr lang="ru-RU" sz="3600" dirty="0" smtClean="0"/>
                        <a:t>-0,28</a:t>
                      </a:r>
                      <a:endParaRPr lang="ru-RU" sz="3600" dirty="0"/>
                    </a:p>
                  </a:txBody>
                  <a:tcPr/>
                </a:tc>
                <a:tc>
                  <a:txBody>
                    <a:bodyPr/>
                    <a:lstStyle/>
                    <a:p>
                      <a:pPr algn="ctr"/>
                      <a:r>
                        <a:rPr lang="ru-RU" sz="3600" dirty="0" smtClean="0"/>
                        <a:t>-14</a:t>
                      </a:r>
                      <a:endParaRPr lang="ru-RU" sz="3600" dirty="0"/>
                    </a:p>
                  </a:txBody>
                  <a:tcPr/>
                </a:tc>
                <a:tc>
                  <a:txBody>
                    <a:bodyPr/>
                    <a:lstStyle/>
                    <a:p>
                      <a:pPr algn="ctr"/>
                      <a:r>
                        <a:rPr lang="ru-RU" sz="3600" dirty="0" smtClean="0"/>
                        <a:t>-50</a:t>
                      </a:r>
                      <a:endParaRPr lang="ru-RU" sz="3600" dirty="0"/>
                    </a:p>
                  </a:txBody>
                  <a:tcPr/>
                </a:tc>
                <a:tc>
                  <a:txBody>
                    <a:bodyPr/>
                    <a:lstStyle/>
                    <a:p>
                      <a:pPr algn="ctr"/>
                      <a:r>
                        <a:rPr lang="ru-RU" sz="3600" dirty="0" smtClean="0"/>
                        <a:t>-10</a:t>
                      </a:r>
                      <a:endParaRPr lang="ru-RU" sz="3600" dirty="0"/>
                    </a:p>
                  </a:txBody>
                  <a:tcPr/>
                </a:tc>
                <a:tc>
                  <a:txBody>
                    <a:bodyPr/>
                    <a:lstStyle/>
                    <a:p>
                      <a:pPr algn="ctr"/>
                      <a:r>
                        <a:rPr lang="ru-RU" sz="3600" dirty="0" smtClean="0"/>
                        <a:t>-150</a:t>
                      </a:r>
                      <a:endParaRPr lang="ru-RU" sz="3600" dirty="0"/>
                    </a:p>
                  </a:txBody>
                  <a:tcPr/>
                </a:tc>
                <a:tc>
                  <a:txBody>
                    <a:bodyPr/>
                    <a:lstStyle/>
                    <a:p>
                      <a:pPr algn="ctr"/>
                      <a:r>
                        <a:rPr lang="ru-RU" sz="3600" dirty="0" smtClean="0"/>
                        <a:t>14,5</a:t>
                      </a:r>
                      <a:endParaRPr lang="ru-RU" sz="3600" dirty="0"/>
                    </a:p>
                  </a:txBody>
                  <a:tcPr/>
                </a:tc>
              </a:tr>
            </a:tbl>
          </a:graphicData>
        </a:graphic>
      </p:graphicFrame>
      <p:graphicFrame>
        <p:nvGraphicFramePr>
          <p:cNvPr id="6" name="Таблица 5"/>
          <p:cNvGraphicFramePr>
            <a:graphicFrameLocks noGrp="1"/>
          </p:cNvGraphicFramePr>
          <p:nvPr/>
        </p:nvGraphicFramePr>
        <p:xfrm>
          <a:off x="1524000" y="2357430"/>
          <a:ext cx="6096000" cy="3429025"/>
        </p:xfrm>
        <a:graphic>
          <a:graphicData uri="http://schemas.openxmlformats.org/drawingml/2006/table">
            <a:tbl>
              <a:tblPr firstRow="1" bandRow="1">
                <a:tableStyleId>{5C22544A-7EE6-4342-B048-85BDC9FD1C3A}</a:tableStyleId>
              </a:tblPr>
              <a:tblGrid>
                <a:gridCol w="3048000"/>
                <a:gridCol w="3048000"/>
              </a:tblGrid>
              <a:tr h="685805">
                <a:tc>
                  <a:txBody>
                    <a:bodyPr/>
                    <a:lstStyle/>
                    <a:p>
                      <a:r>
                        <a:rPr lang="ru-RU" sz="3200" dirty="0" smtClean="0"/>
                        <a:t>1) -7 * 2</a:t>
                      </a:r>
                      <a:endParaRPr lang="ru-RU" sz="3200" dirty="0"/>
                    </a:p>
                  </a:txBody>
                  <a:tcPr/>
                </a:tc>
                <a:tc>
                  <a:txBody>
                    <a:bodyPr/>
                    <a:lstStyle/>
                    <a:p>
                      <a:r>
                        <a:rPr lang="ru-RU" sz="3200" dirty="0" smtClean="0"/>
                        <a:t>6) 100 * (- 0,1)</a:t>
                      </a:r>
                      <a:endParaRPr lang="ru-RU" sz="3200" dirty="0"/>
                    </a:p>
                  </a:txBody>
                  <a:tcPr/>
                </a:tc>
              </a:tr>
              <a:tr h="685805">
                <a:tc>
                  <a:txBody>
                    <a:bodyPr/>
                    <a:lstStyle/>
                    <a:p>
                      <a:r>
                        <a:rPr lang="ru-RU" sz="3200" dirty="0" smtClean="0"/>
                        <a:t>2) 8,5 * (-10)</a:t>
                      </a:r>
                      <a:endParaRPr lang="ru-RU" sz="3200" dirty="0"/>
                    </a:p>
                  </a:txBody>
                  <a:tcPr/>
                </a:tc>
                <a:tc>
                  <a:txBody>
                    <a:bodyPr/>
                    <a:lstStyle/>
                    <a:p>
                      <a:r>
                        <a:rPr lang="ru-RU" sz="3200" dirty="0" smtClean="0"/>
                        <a:t>7)250 : (- 5)</a:t>
                      </a:r>
                      <a:endParaRPr lang="ru-RU" sz="3200" dirty="0"/>
                    </a:p>
                  </a:txBody>
                  <a:tcPr/>
                </a:tc>
              </a:tr>
              <a:tr h="685805">
                <a:tc>
                  <a:txBody>
                    <a:bodyPr/>
                    <a:lstStyle/>
                    <a:p>
                      <a:r>
                        <a:rPr lang="ru-RU" sz="3200" dirty="0" smtClean="0"/>
                        <a:t>3)750 </a:t>
                      </a:r>
                      <a:r>
                        <a:rPr lang="ru-RU" sz="3200" dirty="0" smtClean="0">
                          <a:sym typeface="Wingdings" pitchFamily="2" charset="2"/>
                        </a:rPr>
                        <a:t>:</a:t>
                      </a:r>
                      <a:r>
                        <a:rPr lang="ru-RU" sz="3200" baseline="0" dirty="0" smtClean="0">
                          <a:sym typeface="Wingdings" pitchFamily="2" charset="2"/>
                        </a:rPr>
                        <a:t>  (</a:t>
                      </a:r>
                      <a:r>
                        <a:rPr lang="ru-RU" sz="3200" dirty="0" smtClean="0">
                          <a:sym typeface="Wingdings" pitchFamily="2" charset="2"/>
                        </a:rPr>
                        <a:t>-5)</a:t>
                      </a:r>
                      <a:endParaRPr lang="ru-RU" sz="3200" dirty="0"/>
                    </a:p>
                  </a:txBody>
                  <a:tcPr/>
                </a:tc>
                <a:tc>
                  <a:txBody>
                    <a:bodyPr/>
                    <a:lstStyle/>
                    <a:p>
                      <a:r>
                        <a:rPr lang="ru-RU" sz="3200" dirty="0" smtClean="0"/>
                        <a:t>8)- 5 * 17</a:t>
                      </a:r>
                      <a:endParaRPr lang="ru-RU" sz="3200" dirty="0"/>
                    </a:p>
                  </a:txBody>
                  <a:tcPr/>
                </a:tc>
              </a:tr>
              <a:tr h="685805">
                <a:tc>
                  <a:txBody>
                    <a:bodyPr/>
                    <a:lstStyle/>
                    <a:p>
                      <a:r>
                        <a:rPr lang="ru-RU" sz="3200" dirty="0" smtClean="0"/>
                        <a:t>4)28 * (-0,01)</a:t>
                      </a:r>
                      <a:endParaRPr lang="ru-RU" sz="3200" dirty="0"/>
                    </a:p>
                  </a:txBody>
                  <a:tcPr/>
                </a:tc>
                <a:tc>
                  <a:txBody>
                    <a:bodyPr/>
                    <a:lstStyle/>
                    <a:p>
                      <a:r>
                        <a:rPr lang="ru-RU" sz="3200" dirty="0" smtClean="0"/>
                        <a:t>9)20 :</a:t>
                      </a:r>
                      <a:r>
                        <a:rPr lang="ru-RU" sz="3200" baseline="0" dirty="0" smtClean="0"/>
                        <a:t>  (- 2)</a:t>
                      </a:r>
                      <a:endParaRPr lang="ru-RU" sz="3200" dirty="0"/>
                    </a:p>
                  </a:txBody>
                  <a:tcPr/>
                </a:tc>
              </a:tr>
              <a:tr h="685805">
                <a:tc>
                  <a:txBody>
                    <a:bodyPr/>
                    <a:lstStyle/>
                    <a:p>
                      <a:r>
                        <a:rPr lang="ru-RU" sz="3200" dirty="0" smtClean="0"/>
                        <a:t>5)-29 :  (-2)</a:t>
                      </a:r>
                      <a:endParaRPr lang="ru-RU" sz="3200" dirty="0"/>
                    </a:p>
                  </a:txBody>
                  <a:tcPr/>
                </a:tc>
                <a:tc>
                  <a:txBody>
                    <a:bodyPr/>
                    <a:lstStyle/>
                    <a:p>
                      <a:endParaRPr lang="ru-RU" sz="3200"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00042"/>
            <a:ext cx="8229600" cy="5626121"/>
          </a:xfrm>
        </p:spPr>
        <p:txBody>
          <a:bodyPr>
            <a:normAutofit fontScale="92500" lnSpcReduction="10000"/>
          </a:bodyPr>
          <a:lstStyle/>
          <a:p>
            <a:r>
              <a:rPr lang="ru-RU" sz="3500" dirty="0" smtClean="0"/>
              <a:t>1720 </a:t>
            </a:r>
          </a:p>
          <a:p>
            <a:pPr algn="just"/>
            <a:r>
              <a:rPr lang="ru-RU" dirty="0" smtClean="0"/>
              <a:t>	 Главный магистрат – центральное государственное учреждение в России, основанное в Санкт-Петербурге указом Петра I от 13 февраля 1720 года. Он был создан с целью централизации управления делами посадского населения на правах коллегии, став второй попыткой Петра в данном вопросе после </a:t>
            </a:r>
            <a:r>
              <a:rPr lang="ru-RU" dirty="0" err="1" smtClean="0"/>
              <a:t>Бурмистерской</a:t>
            </a:r>
            <a:r>
              <a:rPr lang="ru-RU" dirty="0" smtClean="0"/>
              <a:t> палаты.</a:t>
            </a:r>
          </a:p>
          <a:p>
            <a:pPr algn="just"/>
            <a:r>
              <a:rPr lang="ru-RU" dirty="0" smtClean="0"/>
              <a:t> Согласно указу, новый орган был призван «ведать всех купецких людей судом и о их делах доносить в Сенат, и рассыпанную сию храмину паки собрать». Его возникновение было связано с ростом торговли и промышленности, с возросшей ролью купечества в экономике страны....</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graphicFrame>
        <p:nvGraphicFramePr>
          <p:cNvPr id="4" name="Содержимое 3"/>
          <p:cNvGraphicFramePr>
            <a:graphicFrameLocks noGrp="1"/>
          </p:cNvGraphicFramePr>
          <p:nvPr>
            <p:ph idx="1"/>
          </p:nvPr>
        </p:nvGraphicFramePr>
        <p:xfrm>
          <a:off x="457200" y="642918"/>
          <a:ext cx="8229600" cy="1783088"/>
        </p:xfrm>
        <a:graphic>
          <a:graphicData uri="http://schemas.openxmlformats.org/drawingml/2006/table">
            <a:tbl>
              <a:tblPr firstRow="1" bandRow="1">
                <a:tableStyleId>{5C22544A-7EE6-4342-B048-85BDC9FD1C3A}</a:tableStyleId>
              </a:tblPr>
              <a:tblGrid>
                <a:gridCol w="2057400"/>
                <a:gridCol w="2057400"/>
                <a:gridCol w="2057400"/>
                <a:gridCol w="2057400"/>
              </a:tblGrid>
              <a:tr h="1143008">
                <a:tc>
                  <a:txBody>
                    <a:bodyPr/>
                    <a:lstStyle/>
                    <a:p>
                      <a:pPr algn="ctr"/>
                      <a:r>
                        <a:rPr lang="ru-RU" sz="4400" dirty="0" err="1" smtClean="0"/>
                        <a:t>з</a:t>
                      </a:r>
                      <a:endParaRPr lang="ru-RU" sz="4400" dirty="0"/>
                    </a:p>
                  </a:txBody>
                  <a:tcPr/>
                </a:tc>
                <a:tc>
                  <a:txBody>
                    <a:bodyPr/>
                    <a:lstStyle/>
                    <a:p>
                      <a:pPr algn="ctr"/>
                      <a:r>
                        <a:rPr lang="ru-RU" sz="4400" dirty="0" smtClean="0"/>
                        <a:t>к</a:t>
                      </a:r>
                      <a:endParaRPr lang="ru-RU" sz="4400" dirty="0"/>
                    </a:p>
                  </a:txBody>
                  <a:tcPr/>
                </a:tc>
                <a:tc>
                  <a:txBody>
                    <a:bodyPr/>
                    <a:lstStyle/>
                    <a:p>
                      <a:pPr algn="ctr"/>
                      <a:r>
                        <a:rPr lang="ru-RU" sz="4400" dirty="0" smtClean="0"/>
                        <a:t>а</a:t>
                      </a:r>
                      <a:endParaRPr lang="ru-RU" sz="4400" dirty="0"/>
                    </a:p>
                  </a:txBody>
                  <a:tcPr/>
                </a:tc>
                <a:tc>
                  <a:txBody>
                    <a:bodyPr/>
                    <a:lstStyle/>
                    <a:p>
                      <a:pPr algn="ctr"/>
                      <a:r>
                        <a:rPr lang="ru-RU" sz="4400" dirty="0" smtClean="0"/>
                        <a:t>у</a:t>
                      </a:r>
                      <a:endParaRPr lang="ru-RU" sz="4400" dirty="0"/>
                    </a:p>
                  </a:txBody>
                  <a:tcPr/>
                </a:tc>
              </a:tr>
              <a:tr h="467793">
                <a:tc>
                  <a:txBody>
                    <a:bodyPr/>
                    <a:lstStyle/>
                    <a:p>
                      <a:pPr algn="ctr"/>
                      <a:r>
                        <a:rPr lang="ru-RU" sz="3600" dirty="0" smtClean="0"/>
                        <a:t>121</a:t>
                      </a:r>
                      <a:endParaRPr lang="ru-RU" sz="3600" dirty="0"/>
                    </a:p>
                  </a:txBody>
                  <a:tcPr/>
                </a:tc>
                <a:tc>
                  <a:txBody>
                    <a:bodyPr/>
                    <a:lstStyle/>
                    <a:p>
                      <a:pPr algn="ctr"/>
                      <a:r>
                        <a:rPr lang="ru-RU" sz="3600" dirty="0" smtClean="0"/>
                        <a:t>225</a:t>
                      </a:r>
                      <a:endParaRPr lang="ru-RU" sz="3600" dirty="0"/>
                    </a:p>
                  </a:txBody>
                  <a:tcPr/>
                </a:tc>
                <a:tc>
                  <a:txBody>
                    <a:bodyPr/>
                    <a:lstStyle/>
                    <a:p>
                      <a:pPr algn="ctr"/>
                      <a:r>
                        <a:rPr lang="ru-RU" sz="3600" dirty="0" smtClean="0"/>
                        <a:t>100</a:t>
                      </a:r>
                      <a:endParaRPr lang="ru-RU" sz="3600" dirty="0"/>
                    </a:p>
                  </a:txBody>
                  <a:tcPr/>
                </a:tc>
                <a:tc>
                  <a:txBody>
                    <a:bodyPr/>
                    <a:lstStyle/>
                    <a:p>
                      <a:pPr algn="ctr"/>
                      <a:r>
                        <a:rPr lang="ru-RU" sz="3600" dirty="0" smtClean="0"/>
                        <a:t>144</a:t>
                      </a:r>
                      <a:endParaRPr lang="ru-RU" sz="3600" dirty="0"/>
                    </a:p>
                  </a:txBody>
                  <a:tcPr/>
                </a:tc>
              </a:tr>
            </a:tbl>
          </a:graphicData>
        </a:graphic>
      </p:graphicFrame>
      <p:graphicFrame>
        <p:nvGraphicFramePr>
          <p:cNvPr id="5" name="Таблица 4"/>
          <p:cNvGraphicFramePr>
            <a:graphicFrameLocks noGrp="1"/>
          </p:cNvGraphicFramePr>
          <p:nvPr/>
        </p:nvGraphicFramePr>
        <p:xfrm>
          <a:off x="1524000" y="3643314"/>
          <a:ext cx="6096000" cy="1980256"/>
        </p:xfrm>
        <a:graphic>
          <a:graphicData uri="http://schemas.openxmlformats.org/drawingml/2006/table">
            <a:tbl>
              <a:tblPr firstRow="1" bandRow="1">
                <a:tableStyleId>{5C22544A-7EE6-4342-B048-85BDC9FD1C3A}</a:tableStyleId>
              </a:tblPr>
              <a:tblGrid>
                <a:gridCol w="3119438"/>
                <a:gridCol w="2976562"/>
              </a:tblGrid>
              <a:tr h="771530">
                <a:tc>
                  <a:txBody>
                    <a:bodyPr/>
                    <a:lstStyle/>
                    <a:p>
                      <a:r>
                        <a:rPr lang="ru-RU" sz="4800" dirty="0" smtClean="0"/>
                        <a:t>1)   12²</a:t>
                      </a:r>
                      <a:endParaRPr lang="ru-RU" sz="4800" dirty="0"/>
                    </a:p>
                  </a:txBody>
                  <a:tcPr/>
                </a:tc>
                <a:tc>
                  <a:txBody>
                    <a:bodyPr/>
                    <a:lstStyle/>
                    <a:p>
                      <a:r>
                        <a:rPr lang="ru-RU" sz="4800" dirty="0" smtClean="0"/>
                        <a:t>3)   10²</a:t>
                      </a:r>
                      <a:endParaRPr lang="ru-RU" sz="4800" dirty="0"/>
                    </a:p>
                  </a:txBody>
                  <a:tcPr/>
                </a:tc>
              </a:tr>
              <a:tr h="1157296">
                <a:tc>
                  <a:txBody>
                    <a:bodyPr/>
                    <a:lstStyle/>
                    <a:p>
                      <a:r>
                        <a:rPr lang="ru-RU" sz="4800" dirty="0" smtClean="0"/>
                        <a:t>2)   15²</a:t>
                      </a:r>
                      <a:endParaRPr lang="ru-RU" sz="4800" dirty="0"/>
                    </a:p>
                  </a:txBody>
                  <a:tcPr/>
                </a:tc>
                <a:tc>
                  <a:txBody>
                    <a:bodyPr/>
                    <a:lstStyle/>
                    <a:p>
                      <a:r>
                        <a:rPr lang="ru-RU" sz="4800" dirty="0" smtClean="0"/>
                        <a:t>4)   11²</a:t>
                      </a:r>
                      <a:endParaRPr lang="ru-RU" sz="4800"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357166"/>
            <a:ext cx="8229600" cy="5768997"/>
          </a:xfrm>
        </p:spPr>
        <p:txBody>
          <a:bodyPr>
            <a:normAutofit fontScale="92500" lnSpcReduction="20000"/>
          </a:bodyPr>
          <a:lstStyle/>
          <a:p>
            <a:r>
              <a:rPr lang="ru-RU" sz="4200" dirty="0" smtClean="0"/>
              <a:t>1842 </a:t>
            </a:r>
          </a:p>
          <a:p>
            <a:pPr algn="just"/>
            <a:r>
              <a:rPr lang="ru-RU" dirty="0" smtClean="0"/>
              <a:t>	 13 февраля 1842 года Николай I подписал указ о строительстве железной дороги Санкт-Петербург — Москва. К этому времени уже функционировала </a:t>
            </a:r>
            <a:r>
              <a:rPr lang="ru-RU" dirty="0" err="1" smtClean="0"/>
              <a:t>Царскосельская</a:t>
            </a:r>
            <a:r>
              <a:rPr lang="ru-RU" dirty="0" smtClean="0"/>
              <a:t> железная дорога. Но, несмотря на это, министры считали, что связать две столицы железной дорогой слишком дорого из-за неровности ландшафта. И все же по настоянию царя Николая I чугунка была построена, и 650 километров рельс проложено идеально прямо. </a:t>
            </a:r>
          </a:p>
          <a:p>
            <a:pPr algn="just"/>
            <a:r>
              <a:rPr lang="ru-RU" dirty="0" smtClean="0"/>
              <a:t> Исключение составили два небольших изгиба. По легенде, конструкторы воспроизвели их, следуя в точности начертанной Николаем I на карте линии. Когда император чертил будущую дорогу по линейке, карандаш, наткнувшись на его палец, сделал изгиб...</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1005196" y="1500174"/>
            <a:ext cx="4924126" cy="326223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Содержимое 3"/>
          <p:cNvGraphicFramePr>
            <a:graphicFrameLocks noGrp="1"/>
          </p:cNvGraphicFramePr>
          <p:nvPr>
            <p:ph idx="1"/>
          </p:nvPr>
        </p:nvGraphicFramePr>
        <p:xfrm>
          <a:off x="457200" y="1600200"/>
          <a:ext cx="8229600" cy="140208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pPr algn="ctr"/>
                      <a:r>
                        <a:rPr lang="ru-RU" sz="4000" dirty="0" smtClean="0"/>
                        <a:t>и</a:t>
                      </a:r>
                      <a:endParaRPr lang="ru-RU" sz="4000" dirty="0"/>
                    </a:p>
                  </a:txBody>
                  <a:tcPr/>
                </a:tc>
                <a:tc>
                  <a:txBody>
                    <a:bodyPr/>
                    <a:lstStyle/>
                    <a:p>
                      <a:pPr algn="ctr"/>
                      <a:r>
                        <a:rPr lang="ru-RU" sz="4000" dirty="0" smtClean="0"/>
                        <a:t>о</a:t>
                      </a:r>
                      <a:endParaRPr lang="ru-RU" sz="4000" dirty="0"/>
                    </a:p>
                  </a:txBody>
                  <a:tcPr/>
                </a:tc>
                <a:tc>
                  <a:txBody>
                    <a:bodyPr/>
                    <a:lstStyle/>
                    <a:p>
                      <a:pPr algn="ctr"/>
                      <a:r>
                        <a:rPr lang="ru-RU" sz="4000" dirty="0" err="1" smtClean="0"/>
                        <a:t>н</a:t>
                      </a:r>
                      <a:endParaRPr lang="ru-RU" sz="4000" dirty="0"/>
                    </a:p>
                  </a:txBody>
                  <a:tcPr/>
                </a:tc>
                <a:tc>
                  <a:txBody>
                    <a:bodyPr/>
                    <a:lstStyle/>
                    <a:p>
                      <a:pPr algn="ctr"/>
                      <a:r>
                        <a:rPr lang="ru-RU" sz="4000" dirty="0" smtClean="0"/>
                        <a:t>к</a:t>
                      </a:r>
                      <a:endParaRPr lang="ru-RU" sz="4000" dirty="0"/>
                    </a:p>
                  </a:txBody>
                  <a:tcPr/>
                </a:tc>
              </a:tr>
              <a:tr h="370840">
                <a:tc>
                  <a:txBody>
                    <a:bodyPr/>
                    <a:lstStyle/>
                    <a:p>
                      <a:pPr algn="ctr"/>
                      <a:r>
                        <a:rPr lang="ru-RU" sz="4000" dirty="0" smtClean="0"/>
                        <a:t>0,2</a:t>
                      </a:r>
                      <a:endParaRPr lang="ru-RU" sz="4000" dirty="0"/>
                    </a:p>
                  </a:txBody>
                  <a:tcPr/>
                </a:tc>
                <a:tc>
                  <a:txBody>
                    <a:bodyPr/>
                    <a:lstStyle/>
                    <a:p>
                      <a:pPr algn="ctr"/>
                      <a:r>
                        <a:rPr lang="ru-RU" sz="4000" dirty="0" smtClean="0"/>
                        <a:t>9,7</a:t>
                      </a:r>
                      <a:endParaRPr lang="ru-RU" sz="4000" dirty="0"/>
                    </a:p>
                  </a:txBody>
                  <a:tcPr/>
                </a:tc>
                <a:tc>
                  <a:txBody>
                    <a:bodyPr/>
                    <a:lstStyle/>
                    <a:p>
                      <a:pPr algn="ctr"/>
                      <a:r>
                        <a:rPr lang="ru-RU" sz="4000" dirty="0" smtClean="0"/>
                        <a:t>12,1</a:t>
                      </a:r>
                      <a:endParaRPr lang="ru-RU" sz="4000" dirty="0"/>
                    </a:p>
                  </a:txBody>
                  <a:tcPr/>
                </a:tc>
                <a:tc>
                  <a:txBody>
                    <a:bodyPr/>
                    <a:lstStyle/>
                    <a:p>
                      <a:pPr algn="ctr"/>
                      <a:r>
                        <a:rPr lang="ru-RU" sz="4000" dirty="0" smtClean="0"/>
                        <a:t>0,08</a:t>
                      </a:r>
                      <a:endParaRPr lang="ru-RU" sz="4000" dirty="0"/>
                    </a:p>
                  </a:txBody>
                  <a:tcPr/>
                </a:tc>
              </a:tr>
            </a:tbl>
          </a:graphicData>
        </a:graphic>
      </p:graphicFrame>
      <p:graphicFrame>
        <p:nvGraphicFramePr>
          <p:cNvPr id="5" name="Таблица 4"/>
          <p:cNvGraphicFramePr>
            <a:graphicFrameLocks noGrp="1"/>
          </p:cNvGraphicFramePr>
          <p:nvPr/>
        </p:nvGraphicFramePr>
        <p:xfrm>
          <a:off x="1524000" y="3429000"/>
          <a:ext cx="6096000" cy="2857520"/>
        </p:xfrm>
        <a:graphic>
          <a:graphicData uri="http://schemas.openxmlformats.org/drawingml/2006/table">
            <a:tbl>
              <a:tblPr firstRow="1" bandRow="1">
                <a:tableStyleId>{5C22544A-7EE6-4342-B048-85BDC9FD1C3A}</a:tableStyleId>
              </a:tblPr>
              <a:tblGrid>
                <a:gridCol w="3048000"/>
                <a:gridCol w="3048000"/>
              </a:tblGrid>
              <a:tr h="1428760">
                <a:tc>
                  <a:txBody>
                    <a:bodyPr/>
                    <a:lstStyle/>
                    <a:p>
                      <a:r>
                        <a:rPr lang="ru-RU" sz="4400" dirty="0" smtClean="0"/>
                        <a:t>1) 0,4</a:t>
                      </a:r>
                      <a:r>
                        <a:rPr lang="ru-RU" sz="4400" baseline="0" dirty="0" smtClean="0"/>
                        <a:t> * 0,2</a:t>
                      </a:r>
                      <a:endParaRPr lang="ru-RU" sz="4400" dirty="0"/>
                    </a:p>
                  </a:txBody>
                  <a:tcPr/>
                </a:tc>
                <a:tc>
                  <a:txBody>
                    <a:bodyPr/>
                    <a:lstStyle/>
                    <a:p>
                      <a:r>
                        <a:rPr lang="ru-RU" sz="4400" dirty="0" smtClean="0"/>
                        <a:t>3) 24,2 : 2</a:t>
                      </a:r>
                      <a:endParaRPr lang="ru-RU" sz="4400" dirty="0"/>
                    </a:p>
                  </a:txBody>
                  <a:tcPr/>
                </a:tc>
              </a:tr>
              <a:tr h="1428760">
                <a:tc>
                  <a:txBody>
                    <a:bodyPr/>
                    <a:lstStyle/>
                    <a:p>
                      <a:r>
                        <a:rPr lang="ru-RU" sz="4400" dirty="0" smtClean="0"/>
                        <a:t>2) 2 * 0,1</a:t>
                      </a:r>
                      <a:endParaRPr lang="ru-RU" sz="4400" dirty="0"/>
                    </a:p>
                  </a:txBody>
                  <a:tcPr/>
                </a:tc>
                <a:tc>
                  <a:txBody>
                    <a:bodyPr/>
                    <a:lstStyle/>
                    <a:p>
                      <a:r>
                        <a:rPr lang="ru-RU" sz="4400" dirty="0" smtClean="0"/>
                        <a:t>4) 48,5 : 5</a:t>
                      </a:r>
                      <a:endParaRPr lang="ru-RU" sz="4400" dirty="0"/>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85728"/>
            <a:ext cx="8229600" cy="5840435"/>
          </a:xfrm>
        </p:spPr>
        <p:txBody>
          <a:bodyPr>
            <a:normAutofit fontScale="62500" lnSpcReduction="20000"/>
          </a:bodyPr>
          <a:lstStyle/>
          <a:p>
            <a:r>
              <a:rPr lang="ru-RU" sz="4600" dirty="0" smtClean="0"/>
              <a:t>1895 </a:t>
            </a:r>
          </a:p>
          <a:p>
            <a:pPr algn="just"/>
            <a:r>
              <a:rPr lang="ru-RU" sz="3400" dirty="0" smtClean="0"/>
              <a:t>Начало мирового кино: 	 13 февраля 1895 года братья Луи и Огюст Люмьер запатентовали первый аппарат для получения движущегося изображения. История появления изобретения по легенде такова. Однажды ночью Луи Люмьера мучила головная боль. Боль не дала Луи уснуть до утра. Но к утру был готов замысел нового устройства, состоящего из проектора с кулачковым механизмом для подачи перфорированной пленки с изображением. </a:t>
            </a:r>
          </a:p>
          <a:p>
            <a:pPr algn="just"/>
            <a:r>
              <a:rPr lang="ru-RU" sz="3400" dirty="0" smtClean="0"/>
              <a:t> Прошло совсем немного времени после получения патента, и братья Люмьер реализовали изобретение комбинированной кинокамеры в жизнь. </a:t>
            </a:r>
          </a:p>
          <a:p>
            <a:pPr algn="just"/>
            <a:r>
              <a:rPr lang="ru-RU" sz="3400" dirty="0" smtClean="0"/>
              <a:t> 28 декабря этого же года в Париже братья Люмьер продемонстрировали изобретение в действии. </a:t>
            </a:r>
          </a:p>
          <a:p>
            <a:pPr algn="just"/>
            <a:r>
              <a:rPr lang="ru-RU" sz="3400" dirty="0" smtClean="0"/>
              <a:t> На Бульваре Капуцинок в подвале «Гран-кафе» ими был устроен первый публичный платный киносеанс фильма «Прибытие поезда на вокзал </a:t>
            </a:r>
            <a:r>
              <a:rPr lang="ru-RU" sz="3400" dirty="0" err="1" smtClean="0"/>
              <a:t>Ла</a:t>
            </a:r>
            <a:r>
              <a:rPr lang="ru-RU" sz="3400" dirty="0" smtClean="0"/>
              <a:t> </a:t>
            </a:r>
            <a:r>
              <a:rPr lang="ru-RU" sz="3400" dirty="0" err="1" smtClean="0"/>
              <a:t>Сьота</a:t>
            </a:r>
            <a:r>
              <a:rPr lang="ru-RU" sz="3400" dirty="0" smtClean="0"/>
              <a:t>». </a:t>
            </a:r>
          </a:p>
          <a:p>
            <a:pPr algn="just"/>
            <a:r>
              <a:rPr lang="ru-RU" sz="3400" dirty="0" smtClean="0"/>
              <a:t> С этого коммерческого показа собственно было положено начало мирового кино.....</a:t>
            </a:r>
            <a:endParaRPr lang="ru-RU" sz="3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60</TotalTime>
  <Words>502</Words>
  <Application>Microsoft Office PowerPoint</Application>
  <PresentationFormat>Экран (4:3)</PresentationFormat>
  <Paragraphs>95</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Апекс</vt:lpstr>
      <vt:lpstr>13 февраля что оставил этот день в истории?</vt:lpstr>
      <vt:lpstr>Путешествие по истории</vt:lpstr>
      <vt:lpstr>1</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13 февраля</dc:title>
  <dc:creator>Лена</dc:creator>
  <cp:lastModifiedBy>Лена</cp:lastModifiedBy>
  <cp:revision>8</cp:revision>
  <dcterms:created xsi:type="dcterms:W3CDTF">2013-02-12T15:19:13Z</dcterms:created>
  <dcterms:modified xsi:type="dcterms:W3CDTF">2013-02-15T13:46:16Z</dcterms:modified>
</cp:coreProperties>
</file>