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9"/>
  </p:notes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0BE276-D8BF-4024-A102-504F1F2F1702}" type="datetimeFigureOut">
              <a:rPr lang="ru-RU"/>
              <a:pPr>
                <a:defRPr/>
              </a:pPr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440DE8-9DA2-4C6E-B24C-78D75D997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FFED38-DF2A-4ACC-8DB7-F9BD37EEBFBE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81CC07-C804-4E96-ADFF-D278D0E69F0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A51ABC-93E8-4282-B47F-3AC816456B9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5A0BEF-8B10-4DBF-9FB3-C02C442CF4F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7BC1CC-E9A5-494D-A2FF-471F29DAA9AB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9BD5F4-751C-4E4C-AF95-F6347181751F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A8150F-32F1-4908-BA2A-08EDB854873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09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38758-AFD5-4EBC-A4FD-712059AA3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43B1E-71D8-42E4-8DDA-E673EB270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DBA73-E460-4AE2-AC10-315584F46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3886200"/>
            <a:ext cx="7924800" cy="213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636C9-9E13-4B91-9A08-374FA2EF8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13B0C-1C61-4465-9419-2BF3B1C47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A213E-DFD1-40E8-8DFB-004598D98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6635C-9E48-4CBE-8B64-0DD31A266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B1FF7-0F5B-4962-829E-DD6E690CF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19AF3-EED3-4427-9588-93D3E139B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28CFF-EE7A-4C1C-9261-265645A35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4821B-6229-4F3A-8079-399ACE8F9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197B7-AD64-4418-8CF2-63D7D37CA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7987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987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987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6E4F46F-D443-4E1C-BDE3-6D626062A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Класс Птицы.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Особенности внутреннего строения Птиц.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0" y="5500688"/>
            <a:ext cx="66294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000" kern="0" dirty="0">
                <a:solidFill>
                  <a:srgbClr val="FF0000"/>
                </a:solidFill>
                <a:latin typeface="+mn-lt"/>
              </a:rPr>
              <a:t>Составитель: </a:t>
            </a:r>
            <a:r>
              <a:rPr lang="ru-RU" sz="2000" kern="0" dirty="0" err="1">
                <a:solidFill>
                  <a:srgbClr val="FF0000"/>
                </a:solidFill>
                <a:latin typeface="+mn-lt"/>
              </a:rPr>
              <a:t>Уджаева</a:t>
            </a:r>
            <a:r>
              <a:rPr lang="ru-RU" sz="2000" kern="0" dirty="0">
                <a:solidFill>
                  <a:srgbClr val="FF0000"/>
                </a:solidFill>
                <a:latin typeface="+mn-lt"/>
              </a:rPr>
              <a:t> А.Б.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000" kern="0" dirty="0">
                <a:solidFill>
                  <a:srgbClr val="FF0000"/>
                </a:solidFill>
                <a:latin typeface="+mn-lt"/>
              </a:rPr>
              <a:t>учитель биологии</a:t>
            </a:r>
          </a:p>
          <a:p>
            <a:pPr algn="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000" kern="0" dirty="0">
                <a:solidFill>
                  <a:srgbClr val="FF0000"/>
                </a:solidFill>
                <a:latin typeface="+mn-lt"/>
              </a:rPr>
              <a:t>ГОУ СОШ №1386, г. Москва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Скелет сизого голубя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contrast="18000"/>
            <a:grayscl/>
          </a:blip>
          <a:srcRect/>
          <a:stretch>
            <a:fillRect/>
          </a:stretch>
        </p:blipFill>
        <p:spPr>
          <a:xfrm>
            <a:off x="827088" y="1628775"/>
            <a:ext cx="7129462" cy="4679950"/>
          </a:xfr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308475" y="3663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108549" name="Group 5"/>
          <p:cNvGraphicFramePr>
            <a:graphicFrameLocks noGrp="1"/>
          </p:cNvGraphicFramePr>
          <p:nvPr/>
        </p:nvGraphicFramePr>
        <p:xfrm>
          <a:off x="827088" y="4221163"/>
          <a:ext cx="1030287" cy="1079500"/>
        </p:xfrm>
        <a:graphic>
          <a:graphicData uri="http://schemas.openxmlformats.org/drawingml/2006/table">
            <a:tbl>
              <a:tblPr/>
              <a:tblGrid>
                <a:gridCol w="1030287"/>
              </a:tblGrid>
              <a:tr h="1079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ключица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Грудные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позвонки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3" name="Rectangle 11"/>
          <p:cNvSpPr>
            <a:spLocks noChangeArrowheads="1"/>
          </p:cNvSpPr>
          <p:nvPr/>
        </p:nvSpPr>
        <p:spPr bwMode="auto">
          <a:xfrm>
            <a:off x="4308475" y="3663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108556" name="Group 12"/>
          <p:cNvGraphicFramePr>
            <a:graphicFrameLocks noGrp="1"/>
          </p:cNvGraphicFramePr>
          <p:nvPr/>
        </p:nvGraphicFramePr>
        <p:xfrm>
          <a:off x="684213" y="1844675"/>
          <a:ext cx="985837" cy="853440"/>
        </p:xfrm>
        <a:graphic>
          <a:graphicData uri="http://schemas.openxmlformats.org/drawingml/2006/table">
            <a:tbl>
              <a:tblPr/>
              <a:tblGrid>
                <a:gridCol w="985837"/>
              </a:tblGrid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верхняя челюсть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6" name="Rectangle 18"/>
          <p:cNvSpPr>
            <a:spLocks noChangeArrowheads="1"/>
          </p:cNvSpPr>
          <p:nvPr/>
        </p:nvSpPr>
        <p:spPr bwMode="auto">
          <a:xfrm>
            <a:off x="4295775" y="3511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108563" name="Group 19"/>
          <p:cNvGraphicFramePr>
            <a:graphicFrameLocks noGrp="1"/>
          </p:cNvGraphicFramePr>
          <p:nvPr/>
        </p:nvGraphicFramePr>
        <p:xfrm>
          <a:off x="5867400" y="3068638"/>
          <a:ext cx="1360488" cy="822960"/>
        </p:xfrm>
        <a:graphic>
          <a:graphicData uri="http://schemas.openxmlformats.org/drawingml/2006/table">
            <a:tbl>
              <a:tblPr/>
              <a:tblGrid>
                <a:gridCol w="1360488"/>
              </a:tblGrid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Хвостовые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позвонки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копчиковая кость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9" name="Rectangle 25"/>
          <p:cNvSpPr>
            <a:spLocks noChangeArrowheads="1"/>
          </p:cNvSpPr>
          <p:nvPr/>
        </p:nvSpPr>
        <p:spPr bwMode="auto">
          <a:xfrm>
            <a:off x="4427538" y="1314450"/>
            <a:ext cx="561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/>
              <a:t>кисть</a:t>
            </a:r>
          </a:p>
        </p:txBody>
      </p:sp>
      <p:graphicFrame>
        <p:nvGraphicFramePr>
          <p:cNvPr id="108570" name="Group 26"/>
          <p:cNvGraphicFramePr>
            <a:graphicFrameLocks noGrp="1"/>
          </p:cNvGraphicFramePr>
          <p:nvPr/>
        </p:nvGraphicFramePr>
        <p:xfrm>
          <a:off x="4787900" y="5949950"/>
          <a:ext cx="485775" cy="396240"/>
        </p:xfrm>
        <a:graphic>
          <a:graphicData uri="http://schemas.openxmlformats.org/drawingml/2006/table">
            <a:tbl>
              <a:tblPr/>
              <a:tblGrid>
                <a:gridCol w="485775"/>
              </a:tblGrid>
              <a:tr h="204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стопа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2" name="Rectangle 32"/>
          <p:cNvSpPr>
            <a:spLocks noChangeArrowheads="1"/>
          </p:cNvSpPr>
          <p:nvPr/>
        </p:nvSpPr>
        <p:spPr bwMode="auto">
          <a:xfrm>
            <a:off x="4329113" y="3282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108577" name="Group 33"/>
          <p:cNvGraphicFramePr>
            <a:graphicFrameLocks noGrp="1"/>
          </p:cNvGraphicFramePr>
          <p:nvPr/>
        </p:nvGraphicFramePr>
        <p:xfrm>
          <a:off x="1403350" y="5157788"/>
          <a:ext cx="969963" cy="1158240"/>
        </p:xfrm>
        <a:graphic>
          <a:graphicData uri="http://schemas.openxmlformats.org/drawingml/2006/table">
            <a:tbl>
              <a:tblPr/>
              <a:tblGrid>
                <a:gridCol w="969963"/>
              </a:tblGrid>
              <a:tr h="7191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воронья кость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Грудина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5" name="Rectangle 39"/>
          <p:cNvSpPr>
            <a:spLocks noChangeArrowheads="1"/>
          </p:cNvSpPr>
          <p:nvPr/>
        </p:nvSpPr>
        <p:spPr bwMode="auto">
          <a:xfrm>
            <a:off x="2771775" y="1314450"/>
            <a:ext cx="8556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/>
              <a:t>      череп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500" smtClean="0"/>
              <a:t>         Внутреннее строение сизого голубя. Пищеварительная и выделительная системы.                                                   Строение желудка.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>
          <a:xfrm>
            <a:off x="900113" y="1646238"/>
            <a:ext cx="4608512" cy="4040187"/>
          </a:xfrm>
          <a:noFill/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5508625" y="2060575"/>
            <a:ext cx="277653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9647" name="Group 15"/>
          <p:cNvGraphicFramePr>
            <a:graphicFrameLocks noGrp="1"/>
          </p:cNvGraphicFramePr>
          <p:nvPr/>
        </p:nvGraphicFramePr>
        <p:xfrm>
          <a:off x="3203575" y="2060575"/>
          <a:ext cx="646113" cy="396240"/>
        </p:xfrm>
        <a:graphic>
          <a:graphicData uri="http://schemas.openxmlformats.org/drawingml/2006/table">
            <a:tbl>
              <a:tblPr/>
              <a:tblGrid>
                <a:gridCol w="646113"/>
              </a:tblGrid>
              <a:tr h="204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7" name="Rectangle 16"/>
          <p:cNvSpPr>
            <a:spLocks noChangeArrowheads="1"/>
          </p:cNvSpPr>
          <p:nvPr/>
        </p:nvSpPr>
        <p:spPr bwMode="auto">
          <a:xfrm>
            <a:off x="4249738" y="3282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69775" name="Group 143"/>
          <p:cNvGraphicFramePr>
            <a:graphicFrameLocks noGrp="1"/>
          </p:cNvGraphicFramePr>
          <p:nvPr/>
        </p:nvGraphicFramePr>
        <p:xfrm>
          <a:off x="3708400" y="2492375"/>
          <a:ext cx="1244600" cy="396240"/>
        </p:xfrm>
        <a:graphic>
          <a:graphicData uri="http://schemas.openxmlformats.org/drawingml/2006/table">
            <a:tbl>
              <a:tblPr/>
              <a:tblGrid>
                <a:gridCol w="1244600"/>
              </a:tblGrid>
              <a:tr h="2857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Поджелудочная железа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0" name="Rectangle 27"/>
          <p:cNvSpPr>
            <a:spLocks noChangeArrowheads="1"/>
          </p:cNvSpPr>
          <p:nvPr/>
        </p:nvSpPr>
        <p:spPr bwMode="auto">
          <a:xfrm>
            <a:off x="4130675" y="33591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69690" name="Group 58"/>
          <p:cNvGraphicFramePr>
            <a:graphicFrameLocks noGrp="1"/>
          </p:cNvGraphicFramePr>
          <p:nvPr/>
        </p:nvGraphicFramePr>
        <p:xfrm>
          <a:off x="7740650" y="3141663"/>
          <a:ext cx="1008063" cy="548640"/>
        </p:xfrm>
        <a:graphic>
          <a:graphicData uri="http://schemas.openxmlformats.org/drawingml/2006/table">
            <a:tbl>
              <a:tblPr/>
              <a:tblGrid>
                <a:gridCol w="1008063"/>
              </a:tblGrid>
              <a:tr h="3127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мускульный желудок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3" name="Rectangle 55"/>
          <p:cNvSpPr>
            <a:spLocks noChangeArrowheads="1"/>
          </p:cNvSpPr>
          <p:nvPr/>
        </p:nvSpPr>
        <p:spPr bwMode="auto">
          <a:xfrm>
            <a:off x="4237038" y="34353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sp>
        <p:nvSpPr>
          <p:cNvPr id="5134" name="Rectangle 57"/>
          <p:cNvSpPr>
            <a:spLocks noChangeArrowheads="1"/>
          </p:cNvSpPr>
          <p:nvPr/>
        </p:nvSpPr>
        <p:spPr bwMode="auto">
          <a:xfrm>
            <a:off x="7164388" y="1628775"/>
            <a:ext cx="1428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/>
              <a:t>железистый желудок</a:t>
            </a:r>
          </a:p>
        </p:txBody>
      </p:sp>
      <p:sp>
        <p:nvSpPr>
          <p:cNvPr id="5135" name="Rectangle 59"/>
          <p:cNvSpPr>
            <a:spLocks noChangeArrowheads="1"/>
          </p:cNvSpPr>
          <p:nvPr/>
        </p:nvSpPr>
        <p:spPr bwMode="auto">
          <a:xfrm>
            <a:off x="7380288" y="5300663"/>
            <a:ext cx="1311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/>
              <a:t>мускульный мешок</a:t>
            </a:r>
          </a:p>
        </p:txBody>
      </p:sp>
      <p:sp>
        <p:nvSpPr>
          <p:cNvPr id="5136" name="Rectangle 65"/>
          <p:cNvSpPr>
            <a:spLocks noChangeArrowheads="1"/>
          </p:cNvSpPr>
          <p:nvPr/>
        </p:nvSpPr>
        <p:spPr bwMode="auto">
          <a:xfrm>
            <a:off x="3563938" y="5876925"/>
            <a:ext cx="1423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>
                <a:solidFill>
                  <a:srgbClr val="000000"/>
                </a:solidFill>
              </a:rPr>
              <a:t>клоака</a:t>
            </a:r>
          </a:p>
        </p:txBody>
      </p:sp>
      <p:sp>
        <p:nvSpPr>
          <p:cNvPr id="5137" name="Rectangle 95"/>
          <p:cNvSpPr>
            <a:spLocks noChangeArrowheads="1"/>
          </p:cNvSpPr>
          <p:nvPr/>
        </p:nvSpPr>
        <p:spPr bwMode="auto">
          <a:xfrm>
            <a:off x="4202113" y="3384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69770" name="Group 138"/>
          <p:cNvGraphicFramePr>
            <a:graphicFrameLocks noGrp="1"/>
          </p:cNvGraphicFramePr>
          <p:nvPr/>
        </p:nvGraphicFramePr>
        <p:xfrm>
          <a:off x="1116013" y="4508500"/>
          <a:ext cx="885825" cy="1005840"/>
        </p:xfrm>
        <a:graphic>
          <a:graphicData uri="http://schemas.openxmlformats.org/drawingml/2006/table">
            <a:tbl>
              <a:tblPr/>
              <a:tblGrid>
                <a:gridCol w="885825"/>
              </a:tblGrid>
              <a:tr h="733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пищевод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печень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0" name="Rectangle 105"/>
          <p:cNvSpPr>
            <a:spLocks noChangeArrowheads="1"/>
          </p:cNvSpPr>
          <p:nvPr/>
        </p:nvSpPr>
        <p:spPr bwMode="auto">
          <a:xfrm>
            <a:off x="4067175" y="2981325"/>
            <a:ext cx="20177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/>
          </a:p>
          <a:p>
            <a:r>
              <a:rPr lang="ru-RU" sz="1200"/>
              <a:t>кишечник            кутикула </a:t>
            </a:r>
          </a:p>
          <a:p>
            <a:r>
              <a:rPr lang="ru-RU" sz="1200"/>
              <a:t>    почка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5141" name="Rectangle 119"/>
          <p:cNvSpPr>
            <a:spLocks noChangeArrowheads="1"/>
          </p:cNvSpPr>
          <p:nvPr/>
        </p:nvSpPr>
        <p:spPr bwMode="auto">
          <a:xfrm>
            <a:off x="4349750" y="35877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69768" name="Group 136"/>
          <p:cNvGraphicFramePr>
            <a:graphicFrameLocks noGrp="1"/>
          </p:cNvGraphicFramePr>
          <p:nvPr/>
        </p:nvGraphicFramePr>
        <p:xfrm>
          <a:off x="539750" y="2708275"/>
          <a:ext cx="719138" cy="1223963"/>
        </p:xfrm>
        <a:graphic>
          <a:graphicData uri="http://schemas.openxmlformats.org/drawingml/2006/table">
            <a:tbl>
              <a:tblPr/>
              <a:tblGrid>
                <a:gridCol w="719138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ротовая полость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зоб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4" name="Rectangle 135"/>
          <p:cNvSpPr>
            <a:spLocks noChangeArrowheads="1"/>
          </p:cNvSpPr>
          <p:nvPr/>
        </p:nvSpPr>
        <p:spPr bwMode="auto">
          <a:xfrm>
            <a:off x="4349750" y="35877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900" smtClean="0"/>
              <a:t>             Внутреннее строение голубя, дыхательная </a:t>
            </a:r>
            <a:r>
              <a:rPr lang="ru-RU" smtClean="0"/>
              <a:t> </a:t>
            </a:r>
            <a:r>
              <a:rPr lang="ru-RU" sz="2900" smtClean="0"/>
              <a:t>система.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>
          <a:xfrm>
            <a:off x="1619250" y="1916113"/>
            <a:ext cx="5905500" cy="4554537"/>
          </a:xfrm>
          <a:noFill/>
        </p:spPr>
      </p:pic>
      <p:graphicFrame>
        <p:nvGraphicFramePr>
          <p:cNvPr id="72720" name="Group 16"/>
          <p:cNvGraphicFramePr>
            <a:graphicFrameLocks noGrp="1"/>
          </p:cNvGraphicFramePr>
          <p:nvPr/>
        </p:nvGraphicFramePr>
        <p:xfrm>
          <a:off x="1619250" y="5300663"/>
          <a:ext cx="863600" cy="548640"/>
        </p:xfrm>
        <a:graphic>
          <a:graphicData uri="http://schemas.openxmlformats.org/drawingml/2006/table">
            <a:tbl>
              <a:tblPr/>
              <a:tblGrid>
                <a:gridCol w="863600"/>
              </a:tblGrid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передние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воздушные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мешки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0" name="Rectangle 15"/>
          <p:cNvSpPr>
            <a:spLocks noChangeArrowheads="1"/>
          </p:cNvSpPr>
          <p:nvPr/>
        </p:nvSpPr>
        <p:spPr bwMode="auto">
          <a:xfrm>
            <a:off x="4251325" y="35877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72732" name="Group 28"/>
          <p:cNvGraphicFramePr>
            <a:graphicFrameLocks noGrp="1"/>
          </p:cNvGraphicFramePr>
          <p:nvPr/>
        </p:nvGraphicFramePr>
        <p:xfrm>
          <a:off x="5003800" y="2349500"/>
          <a:ext cx="2305050" cy="2447925"/>
        </p:xfrm>
        <a:graphic>
          <a:graphicData uri="http://schemas.openxmlformats.org/drawingml/2006/table">
            <a:tbl>
              <a:tblPr/>
              <a:tblGrid>
                <a:gridCol w="2305050"/>
              </a:tblGrid>
              <a:tr h="244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голосовой аппарат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легкие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           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                  задние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             воздушные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                мешки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3" name="Rectangle 26"/>
          <p:cNvSpPr>
            <a:spLocks noChangeArrowheads="1"/>
          </p:cNvSpPr>
          <p:nvPr/>
        </p:nvSpPr>
        <p:spPr bwMode="auto">
          <a:xfrm>
            <a:off x="3992563" y="367982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sp>
        <p:nvSpPr>
          <p:cNvPr id="6154" name="Rectangle 29"/>
          <p:cNvSpPr>
            <a:spLocks noChangeArrowheads="1"/>
          </p:cNvSpPr>
          <p:nvPr/>
        </p:nvSpPr>
        <p:spPr bwMode="auto">
          <a:xfrm>
            <a:off x="3779838" y="1700213"/>
            <a:ext cx="584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/>
              <a:t>трахея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900" smtClean="0"/>
              <a:t>            Механизм дыхания птицы</a:t>
            </a:r>
            <a:r>
              <a:rPr lang="ru-RU" smtClean="0"/>
              <a:t> 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628775"/>
            <a:ext cx="7632700" cy="3313113"/>
          </a:xfrm>
          <a:noFill/>
        </p:spPr>
      </p:pic>
      <p:sp>
        <p:nvSpPr>
          <p:cNvPr id="717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609600" y="3897313"/>
            <a:ext cx="7924800" cy="2122487"/>
          </a:xfrm>
        </p:spPr>
        <p:txBody>
          <a:bodyPr/>
          <a:lstStyle/>
          <a:p>
            <a:pPr eaLnBrk="1" hangingPunct="1"/>
            <a:endParaRPr lang="ru-RU" sz="2800" i="1" smtClean="0"/>
          </a:p>
          <a:p>
            <a:pPr eaLnBrk="1" hangingPunct="1"/>
            <a:endParaRPr lang="ru-RU" sz="2800" i="1" smtClean="0"/>
          </a:p>
          <a:p>
            <a:pPr eaLnBrk="1" hangingPunct="1"/>
            <a:r>
              <a:rPr lang="ru-RU" sz="2800" i="1" smtClean="0"/>
              <a:t>Синее </a:t>
            </a:r>
            <a:r>
              <a:rPr lang="ru-RU" sz="2800" smtClean="0"/>
              <a:t>— легкие, </a:t>
            </a:r>
            <a:r>
              <a:rPr lang="ru-RU" sz="2800" i="1" smtClean="0"/>
              <a:t>голубое </a:t>
            </a:r>
            <a:r>
              <a:rPr lang="ru-RU" sz="2800" smtClean="0"/>
              <a:t>воздушные мешки, </a:t>
            </a:r>
            <a:r>
              <a:rPr lang="ru-RU" sz="2800" i="1" smtClean="0"/>
              <a:t>стрелка </a:t>
            </a:r>
            <a:r>
              <a:rPr lang="ru-RU" sz="2800" smtClean="0"/>
              <a:t>— движение грудной клетки.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Внутреннее строение сизого голубя. Кровеносная система.</a:t>
            </a:r>
          </a:p>
        </p:txBody>
      </p:sp>
      <p:pic>
        <p:nvPicPr>
          <p:cNvPr id="8195" name="Picture 6"/>
          <p:cNvPicPr>
            <a:picLocks noChangeAspect="1" noChangeArrowheads="1"/>
          </p:cNvPicPr>
          <p:nvPr>
            <p:ph idx="1"/>
          </p:nvPr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>
          <a:xfrm>
            <a:off x="827088" y="1341438"/>
            <a:ext cx="3397250" cy="4175125"/>
          </a:xfrm>
          <a:noFill/>
        </p:spPr>
      </p:pic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4395788" y="1484313"/>
            <a:ext cx="39925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6853" name="Group 53"/>
          <p:cNvGraphicFramePr>
            <a:graphicFrameLocks noGrp="1"/>
          </p:cNvGraphicFramePr>
          <p:nvPr/>
        </p:nvGraphicFramePr>
        <p:xfrm>
          <a:off x="3635375" y="4581525"/>
          <a:ext cx="1271588" cy="396240"/>
        </p:xfrm>
        <a:graphic>
          <a:graphicData uri="http://schemas.openxmlformats.org/drawingml/2006/table">
            <a:tbl>
              <a:tblPr/>
              <a:tblGrid>
                <a:gridCol w="1271588"/>
              </a:tblGrid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правое предсердие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9" name="Rectangle 18"/>
          <p:cNvSpPr>
            <a:spLocks noChangeArrowheads="1"/>
          </p:cNvSpPr>
          <p:nvPr/>
        </p:nvSpPr>
        <p:spPr bwMode="auto">
          <a:xfrm>
            <a:off x="4237038" y="3511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76846" name="Group 46"/>
          <p:cNvGraphicFramePr>
            <a:graphicFrameLocks noGrp="1"/>
          </p:cNvGraphicFramePr>
          <p:nvPr/>
        </p:nvGraphicFramePr>
        <p:xfrm>
          <a:off x="4211638" y="3357563"/>
          <a:ext cx="895350" cy="396240"/>
        </p:xfrm>
        <a:graphic>
          <a:graphicData uri="http://schemas.openxmlformats.org/drawingml/2006/table">
            <a:tbl>
              <a:tblPr/>
              <a:tblGrid>
                <a:gridCol w="895350"/>
              </a:tblGrid>
              <a:tr h="295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органов тела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2" name="Rectangle 30"/>
          <p:cNvSpPr>
            <a:spLocks noChangeArrowheads="1"/>
          </p:cNvSpPr>
          <p:nvPr/>
        </p:nvSpPr>
        <p:spPr bwMode="auto">
          <a:xfrm>
            <a:off x="4268788" y="34353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76892" name="Group 92"/>
          <p:cNvGraphicFramePr>
            <a:graphicFrameLocks noGrp="1"/>
          </p:cNvGraphicFramePr>
          <p:nvPr/>
        </p:nvGraphicFramePr>
        <p:xfrm>
          <a:off x="2843213" y="2060575"/>
          <a:ext cx="1439862" cy="1310640"/>
        </p:xfrm>
        <a:graphic>
          <a:graphicData uri="http://schemas.openxmlformats.org/drawingml/2006/table">
            <a:tbl>
              <a:tblPr/>
              <a:tblGrid>
                <a:gridCol w="1439862"/>
              </a:tblGrid>
              <a:tr h="1173163">
                <a:tc>
                  <a:txBody>
                    <a:bodyPr/>
                    <a:lstStyle/>
                    <a:p>
                      <a:pPr marL="342900" marR="0" lvl="0" indent="-1968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1968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342900" marR="0" lvl="0" indent="-1968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к органам 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тела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1968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1968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1968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большой круг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342900" marR="0" lvl="0" indent="-1968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кровообращения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5" name="Rectangle 41"/>
          <p:cNvSpPr>
            <a:spLocks noChangeArrowheads="1"/>
          </p:cNvSpPr>
          <p:nvPr/>
        </p:nvSpPr>
        <p:spPr bwMode="auto">
          <a:xfrm>
            <a:off x="3960813" y="3511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graphicFrame>
        <p:nvGraphicFramePr>
          <p:cNvPr id="76867" name="Group 67"/>
          <p:cNvGraphicFramePr>
            <a:graphicFrameLocks noGrp="1"/>
          </p:cNvGraphicFramePr>
          <p:nvPr/>
        </p:nvGraphicFramePr>
        <p:xfrm>
          <a:off x="2124075" y="1412875"/>
          <a:ext cx="1295400" cy="647700"/>
        </p:xfrm>
        <a:graphic>
          <a:graphicData uri="http://schemas.openxmlformats.org/drawingml/2006/table">
            <a:tbl>
              <a:tblPr/>
              <a:tblGrid>
                <a:gridCol w="12954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малый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круг кровообращения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8" name="Rectangle 64"/>
          <p:cNvSpPr>
            <a:spLocks noChangeArrowheads="1"/>
          </p:cNvSpPr>
          <p:nvPr/>
        </p:nvSpPr>
        <p:spPr bwMode="auto">
          <a:xfrm>
            <a:off x="4086225" y="3511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sp>
        <p:nvSpPr>
          <p:cNvPr id="8209" name="Rectangle 68"/>
          <p:cNvSpPr>
            <a:spLocks noChangeArrowheads="1"/>
          </p:cNvSpPr>
          <p:nvPr/>
        </p:nvSpPr>
        <p:spPr bwMode="auto">
          <a:xfrm>
            <a:off x="7740650" y="1557338"/>
            <a:ext cx="842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/>
              <a:t>к легким</a:t>
            </a:r>
            <a:r>
              <a:rPr lang="ru-RU"/>
              <a:t> </a:t>
            </a:r>
          </a:p>
        </p:txBody>
      </p:sp>
      <p:graphicFrame>
        <p:nvGraphicFramePr>
          <p:cNvPr id="76880" name="Group 80"/>
          <p:cNvGraphicFramePr>
            <a:graphicFrameLocks noGrp="1"/>
          </p:cNvGraphicFramePr>
          <p:nvPr/>
        </p:nvGraphicFramePr>
        <p:xfrm>
          <a:off x="7812088" y="3860800"/>
          <a:ext cx="863600" cy="548640"/>
        </p:xfrm>
        <a:graphic>
          <a:graphicData uri="http://schemas.openxmlformats.org/drawingml/2006/table">
            <a:tbl>
              <a:tblPr/>
              <a:tblGrid>
                <a:gridCol w="8636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левое предсердие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2" name="Rectangle 79"/>
          <p:cNvSpPr>
            <a:spLocks noChangeArrowheads="1"/>
          </p:cNvSpPr>
          <p:nvPr/>
        </p:nvSpPr>
        <p:spPr bwMode="auto">
          <a:xfrm>
            <a:off x="4251325" y="35115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100"/>
              <a:t/>
            </a:r>
            <a:br>
              <a:rPr lang="ru-RU" sz="1100"/>
            </a:br>
            <a:endParaRPr lang="ru-RU"/>
          </a:p>
        </p:txBody>
      </p:sp>
      <p:sp>
        <p:nvSpPr>
          <p:cNvPr id="8213" name="Rectangle 81"/>
          <p:cNvSpPr>
            <a:spLocks noChangeArrowheads="1"/>
          </p:cNvSpPr>
          <p:nvPr/>
        </p:nvSpPr>
        <p:spPr bwMode="auto">
          <a:xfrm>
            <a:off x="7381875" y="4987925"/>
            <a:ext cx="14938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/>
              <a:t> от легких</a:t>
            </a:r>
          </a:p>
          <a:p>
            <a:pPr algn="ctr"/>
            <a:r>
              <a:rPr lang="ru-RU" sz="1200"/>
              <a:t>левый желудочек</a:t>
            </a:r>
            <a:r>
              <a:rPr lang="ru-RU"/>
              <a:t> </a:t>
            </a:r>
          </a:p>
        </p:txBody>
      </p:sp>
      <p:sp>
        <p:nvSpPr>
          <p:cNvPr id="8214" name="Rectangle 83"/>
          <p:cNvSpPr>
            <a:spLocks noChangeArrowheads="1"/>
          </p:cNvSpPr>
          <p:nvPr/>
        </p:nvSpPr>
        <p:spPr bwMode="auto">
          <a:xfrm>
            <a:off x="0" y="2566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5" name="Rectangle 84"/>
          <p:cNvSpPr>
            <a:spLocks noChangeArrowheads="1"/>
          </p:cNvSpPr>
          <p:nvPr/>
        </p:nvSpPr>
        <p:spPr bwMode="auto">
          <a:xfrm>
            <a:off x="4716463" y="1341438"/>
            <a:ext cx="1308100" cy="244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>
                <a:solidFill>
                  <a:srgbClr val="000000"/>
                </a:solidFill>
                <a:cs typeface="Times New Roman" pitchFamily="18" charset="0"/>
              </a:rPr>
              <a:t>правый желудочек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Головной мозг птицы. </a:t>
            </a:r>
          </a:p>
        </p:txBody>
      </p:sp>
      <p:pic>
        <p:nvPicPr>
          <p:cNvPr id="9219" name="Picture 6"/>
          <p:cNvPicPr>
            <a:picLocks noChangeAspect="1" noChangeArrowheads="1"/>
          </p:cNvPicPr>
          <p:nvPr>
            <p:ph idx="1"/>
          </p:nvPr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>
          <a:xfrm>
            <a:off x="539750" y="1844675"/>
            <a:ext cx="4103688" cy="3346450"/>
          </a:xfrm>
          <a:noFill/>
        </p:spPr>
      </p:pic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4716463" y="2133600"/>
            <a:ext cx="360045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973" name="Group 29"/>
          <p:cNvGraphicFramePr>
            <a:graphicFrameLocks noGrp="1"/>
          </p:cNvGraphicFramePr>
          <p:nvPr/>
        </p:nvGraphicFramePr>
        <p:xfrm>
          <a:off x="755650" y="1484313"/>
          <a:ext cx="982663" cy="396875"/>
        </p:xfrm>
        <a:graphic>
          <a:graphicData uri="http://schemas.openxmlformats.org/drawingml/2006/table">
            <a:tbl>
              <a:tblPr/>
              <a:tblGrid>
                <a:gridCol w="982663"/>
              </a:tblGrid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передний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мозг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3" name="Rectangle 31"/>
          <p:cNvSpPr>
            <a:spLocks noChangeArrowheads="1"/>
          </p:cNvSpPr>
          <p:nvPr/>
        </p:nvSpPr>
        <p:spPr bwMode="auto">
          <a:xfrm>
            <a:off x="6350" y="266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4" name="Rectangle 32"/>
          <p:cNvSpPr>
            <a:spLocks noChangeArrowheads="1"/>
          </p:cNvSpPr>
          <p:nvPr/>
        </p:nvSpPr>
        <p:spPr bwMode="auto">
          <a:xfrm>
            <a:off x="827088" y="5192713"/>
            <a:ext cx="3744912" cy="244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000">
                <a:solidFill>
                  <a:srgbClr val="000000"/>
                </a:solidFill>
                <a:cs typeface="Times New Roman" pitchFamily="18" charset="0"/>
              </a:rPr>
              <a:t>большие</a:t>
            </a:r>
            <a:r>
              <a:rPr lang="ru-RU" sz="100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1000">
                <a:solidFill>
                  <a:srgbClr val="000000"/>
                </a:solidFill>
                <a:cs typeface="Times New Roman" pitchFamily="18" charset="0"/>
              </a:rPr>
              <a:t>полушария                                                   </a:t>
            </a:r>
            <a:endParaRPr lang="ru-RU"/>
          </a:p>
        </p:txBody>
      </p:sp>
      <p:sp>
        <p:nvSpPr>
          <p:cNvPr id="9225" name="Rectangle 33"/>
          <p:cNvSpPr>
            <a:spLocks noChangeArrowheads="1"/>
          </p:cNvSpPr>
          <p:nvPr/>
        </p:nvSpPr>
        <p:spPr bwMode="auto">
          <a:xfrm>
            <a:off x="4787900" y="1484313"/>
            <a:ext cx="3173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/>
              <a:t>большие полушария (поперечный разрез)</a:t>
            </a:r>
          </a:p>
        </p:txBody>
      </p:sp>
      <p:sp>
        <p:nvSpPr>
          <p:cNvPr id="9226" name="Rectangle 34"/>
          <p:cNvSpPr>
            <a:spLocks noChangeArrowheads="1"/>
          </p:cNvSpPr>
          <p:nvPr/>
        </p:nvSpPr>
        <p:spPr bwMode="auto">
          <a:xfrm>
            <a:off x="5148263" y="5373688"/>
            <a:ext cx="2233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/>
              <a:t>полосатые тела (пять слоев)</a:t>
            </a:r>
          </a:p>
        </p:txBody>
      </p:sp>
      <p:sp>
        <p:nvSpPr>
          <p:cNvPr id="9227" name="Rectangle 35"/>
          <p:cNvSpPr>
            <a:spLocks noChangeArrowheads="1"/>
          </p:cNvSpPr>
          <p:nvPr/>
        </p:nvSpPr>
        <p:spPr bwMode="auto">
          <a:xfrm>
            <a:off x="3851275" y="4497388"/>
            <a:ext cx="1419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/>
              <a:t>продолговатый мозг </a:t>
            </a:r>
          </a:p>
        </p:txBody>
      </p:sp>
      <p:sp>
        <p:nvSpPr>
          <p:cNvPr id="9228" name="Rectangle 36"/>
          <p:cNvSpPr>
            <a:spLocks noChangeArrowheads="1"/>
          </p:cNvSpPr>
          <p:nvPr/>
        </p:nvSpPr>
        <p:spPr bwMode="auto">
          <a:xfrm>
            <a:off x="3924300" y="5229225"/>
            <a:ext cx="1036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000"/>
              <a:t>обонятельные</a:t>
            </a:r>
          </a:p>
          <a:p>
            <a:pPr algn="ctr"/>
            <a:r>
              <a:rPr lang="ru-RU" sz="1000"/>
              <a:t>доли</a:t>
            </a:r>
            <a:r>
              <a:rPr lang="ru-RU"/>
              <a:t>   </a:t>
            </a:r>
          </a:p>
        </p:txBody>
      </p:sp>
      <p:sp>
        <p:nvSpPr>
          <p:cNvPr id="9229" name="Rectangle 37"/>
          <p:cNvSpPr>
            <a:spLocks noChangeArrowheads="1"/>
          </p:cNvSpPr>
          <p:nvPr/>
        </p:nvSpPr>
        <p:spPr bwMode="auto">
          <a:xfrm>
            <a:off x="2627313" y="5229225"/>
            <a:ext cx="92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/>
              <a:t>зрительный </a:t>
            </a:r>
            <a:br>
              <a:rPr lang="ru-RU" sz="1000"/>
            </a:br>
            <a:r>
              <a:rPr lang="ru-RU" sz="1000"/>
              <a:t>      нерв</a:t>
            </a:r>
            <a:endParaRPr lang="ru-RU"/>
          </a:p>
        </p:txBody>
      </p:sp>
      <p:sp>
        <p:nvSpPr>
          <p:cNvPr id="9230" name="Rectangle 38"/>
          <p:cNvSpPr>
            <a:spLocks noChangeArrowheads="1"/>
          </p:cNvSpPr>
          <p:nvPr/>
        </p:nvSpPr>
        <p:spPr bwMode="auto">
          <a:xfrm>
            <a:off x="4500563" y="2205038"/>
            <a:ext cx="747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>
                <a:solidFill>
                  <a:srgbClr val="000000"/>
                </a:solidFill>
              </a:rPr>
              <a:t>мозжечок</a:t>
            </a:r>
          </a:p>
        </p:txBody>
      </p:sp>
      <p:sp>
        <p:nvSpPr>
          <p:cNvPr id="9231" name="Rectangle 39"/>
          <p:cNvSpPr>
            <a:spLocks noChangeArrowheads="1"/>
          </p:cNvSpPr>
          <p:nvPr/>
        </p:nvSpPr>
        <p:spPr bwMode="auto">
          <a:xfrm>
            <a:off x="3851275" y="1628775"/>
            <a:ext cx="885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/>
              <a:t>зрительные</a:t>
            </a:r>
            <a:br>
              <a:rPr lang="ru-RU" sz="1000"/>
            </a:br>
            <a:r>
              <a:rPr lang="ru-RU" sz="1000"/>
              <a:t>бугры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</p:bld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212</TotalTime>
  <Words>193</Words>
  <Application>Microsoft Office PowerPoint</Application>
  <PresentationFormat>Экран (4:3)</PresentationFormat>
  <Paragraphs>115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Wingdings</vt:lpstr>
      <vt:lpstr>Calibri</vt:lpstr>
      <vt:lpstr>Times New Roman</vt:lpstr>
      <vt:lpstr>Arial Black</vt:lpstr>
      <vt:lpstr>Скругленный</vt:lpstr>
      <vt:lpstr>Класс Птицы.</vt:lpstr>
      <vt:lpstr>Скелет сизого голубя</vt:lpstr>
      <vt:lpstr>         Внутреннее строение сизого голубя. Пищеварительная и выделительная системы.                                                   Строение желудка.</vt:lpstr>
      <vt:lpstr>             Внутреннее строение голубя, дыхательная  система.</vt:lpstr>
      <vt:lpstr>            Механизм дыхания птицы </vt:lpstr>
      <vt:lpstr>Внутреннее строение сизого голубя. Кровеносная система.</vt:lpstr>
      <vt:lpstr>        Головной мозг птицы. </vt:lpstr>
    </vt:vector>
  </TitlesOfParts>
  <Company>РИПКРО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Птицы.</dc:title>
  <dc:creator>SUNRISE</dc:creator>
  <cp:lastModifiedBy>Евгений</cp:lastModifiedBy>
  <cp:revision>9</cp:revision>
  <dcterms:created xsi:type="dcterms:W3CDTF">2007-02-11T07:26:10Z</dcterms:created>
  <dcterms:modified xsi:type="dcterms:W3CDTF">2013-02-14T20:19:10Z</dcterms:modified>
</cp:coreProperties>
</file>