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5" r:id="rId2"/>
    <p:sldId id="256" r:id="rId3"/>
    <p:sldId id="277" r:id="rId4"/>
    <p:sldId id="257" r:id="rId5"/>
    <p:sldId id="267" r:id="rId6"/>
    <p:sldId id="273" r:id="rId7"/>
    <p:sldId id="258" r:id="rId8"/>
    <p:sldId id="278" r:id="rId9"/>
    <p:sldId id="259" r:id="rId10"/>
    <p:sldId id="272" r:id="rId11"/>
    <p:sldId id="262" r:id="rId12"/>
    <p:sldId id="266" r:id="rId13"/>
    <p:sldId id="271" r:id="rId14"/>
    <p:sldId id="265" r:id="rId15"/>
    <p:sldId id="260" r:id="rId16"/>
    <p:sldId id="263" r:id="rId17"/>
    <p:sldId id="264" r:id="rId18"/>
    <p:sldId id="269" r:id="rId19"/>
    <p:sldId id="270" r:id="rId20"/>
    <p:sldId id="268" r:id="rId21"/>
    <p:sldId id="261" r:id="rId22"/>
    <p:sldId id="274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F628"/>
    <a:srgbClr val="C05B08"/>
    <a:srgbClr val="6B3305"/>
    <a:srgbClr val="9900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443" autoAdjust="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CC3F7-BE27-4F19-806E-B36F267E2333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54287-75A5-4C73-B979-40C8D8664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54287-75A5-4C73-B979-40C8D866463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54287-75A5-4C73-B979-40C8D866463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B96C5-FA6F-4719-91C9-C0BC7F202C31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72A7F-02A2-481C-8BEF-4C6C7C62C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sitologiya.ru/pictures/211208075122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Chloroplast_ribosome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upload.wikimedia.org/wikipedia/commons/thumb/6/66/Chloroplast_ribosome.jpg/220px-Chloroplast_ribosome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sitologiya.ru/pictures/211208080202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upload.wikimedia.org/wikipedia/commons/thumb/5/56/Animal_mitochondrion_diagram_ru.svg/350px-Animal_mitochondrion_diagram_ru.svg.png" TargetMode="Externa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tsitologiya.ru/pictures/211208064745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tsitologiya.ru/pictures/211208065227.jpg" TargetMode="Externa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tsitologiya.ru/pictures/211208072513.jpg" TargetMode="External"/></Relationships>
</file>

<file path=ppt/slides/_rels/slide15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http://ru.wikipedia.org/wiki/%D0%A4%D0%B0%D0%B9%D0%BB:Centriole3D.png" TargetMode="External" Type="http://schemas.openxmlformats.org/officeDocument/2006/relationships/hyperlink"/><Relationship Id="rId1" Target="../slideLayouts/slideLayout6.xml" Type="http://schemas.openxmlformats.org/officeDocument/2006/relationships/slideLayout"/><Relationship Id="rId6" Target="http://tsitologiya.ru/pictures/211208083005.jpg" TargetMode="External" Type="http://schemas.openxmlformats.org/officeDocument/2006/relationships/hyperlink"/><Relationship Id="rId5" Target="../media/image17.jpeg" Type="http://schemas.openxmlformats.org/officeDocument/2006/relationships/image"/><Relationship Id="rId4" Target="http://upload.wikimedia.org/wikipedia/commons/thumb/4/44/Centriole3D.png/200px-Centriole3D.png" TargetMode="External" Type="http://schemas.openxmlformats.org/officeDocument/2006/relationships/hyperlink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sitologiya.ru/pictures/211208082618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tsitologiya.ru/pictures/211208063111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tsitologiya.ru/pictures/211208062742.jpg" TargetMode="Externa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ru.wikipedia.org/wiki/%D0%A4%D0%B0%D0%B9%D0%BB:Eukarya_Flagella.svg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upload.wikimedia.org/wikipedia/commons/thumb/b/bb/Axoneme_cross-section.svg/300px-Axoneme_cross-section.svg.png" TargetMode="External"/><Relationship Id="rId4" Type="http://schemas.openxmlformats.org/officeDocument/2006/relationships/hyperlink" Target="http://upload.wikimedia.org/wikipedia/commons/thumb/2/27/Eukarya_Flagella.svg/220px-Eukarya_Flagella.svg.pn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thumb/1/10/Plastids_types_ru.svg/300px-Plastids_types_ru.svg.pn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sitologiya.ru/pictures/211208045229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tsitologiya.ru/pictures/211208063846.jpg" TargetMode="Externa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2.jpeg"/><Relationship Id="rId7" Type="http://schemas.openxmlformats.org/officeDocument/2006/relationships/hyperlink" Target="http://ru.wikipedia.org/wiki/%D0%A4%D0%B0%D0%B9%D0%BB:Chlamydomonas_TEM_17.jpg" TargetMode="External"/><Relationship Id="rId2" Type="http://schemas.openxmlformats.org/officeDocument/2006/relationships/hyperlink" Target="http://ru.wikipedia.org/wiki/%D0%A4%D0%B0%D0%B9%D0%BB:Plagiomnium_affine_laminazellen.jpe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hyperlink" Target="http://ru.wikipedia.org/wiki/%D0%A4%D0%B0%D0%B9%D0%BB:Plastids_types_ru.svg" TargetMode="External"/><Relationship Id="rId4" Type="http://schemas.openxmlformats.org/officeDocument/2006/relationships/hyperlink" Target="http://upload.wikimedia.org/wikipedia/commons/thumb/4/49/Plagiomnium_affine_laminazellen.jpeg/300px-Plagiomnium_affine_laminazellen.jpeg" TargetMode="External"/><Relationship Id="rId9" Type="http://schemas.openxmlformats.org/officeDocument/2006/relationships/hyperlink" Target="&#1082;&#1083;&#1077;&#1090;&#1082;&#1072;.pptx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ru.wikipedia.org/wiki/%D0%A4%D0%B0%D0%B9%D0%BB:Wilson1900Fig3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upload.wikimedia.org/wikipedia/commons/thumb/3/3f/Wilson1900Fig3.jpg/280px-Wilson1900Fig3.jpg" TargetMode="External"/></Relationships>
</file>

<file path=ppt/slides/_rels/slide22.xml.rels><?xml version="1.0" encoding="UTF-8" standalone="yes" ?><Relationships xmlns="http://schemas.openxmlformats.org/package/2006/relationships"><Relationship Id="rId8" Target="../media/image29.jpeg" Type="http://schemas.openxmlformats.org/officeDocument/2006/relationships/image"/><Relationship Id="rId3" Target="../media/image27.jpeg" Type="http://schemas.openxmlformats.org/officeDocument/2006/relationships/image"/><Relationship Id="rId7" Target="../media/image18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6.jpeg" Type="http://schemas.openxmlformats.org/officeDocument/2006/relationships/image"/><Relationship Id="rId5" Target="http://ru.wikipedia.org/wiki/%D0%A4%D0%B0%D0%B9%D0%BB:Centriole3D.png" TargetMode="External" Type="http://schemas.openxmlformats.org/officeDocument/2006/relationships/hyperlink"/><Relationship Id="rId10" Target="../media/image31.jpeg" Type="http://schemas.openxmlformats.org/officeDocument/2006/relationships/image"/><Relationship Id="rId4" Target="../media/image28.jpeg" Type="http://schemas.openxmlformats.org/officeDocument/2006/relationships/image"/><Relationship Id="rId9" Target="../media/image30.jpeg" Type="http://schemas.openxmlformats.org/officeDocument/2006/relationships/image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4/48/Nucleus%26Nucleolus.gif" TargetMode="External"/><Relationship Id="rId3" Type="http://schemas.openxmlformats.org/officeDocument/2006/relationships/hyperlink" Target="http://tsitologiya.ru/pictures/211208063846.jpg" TargetMode="External"/><Relationship Id="rId7" Type="http://schemas.openxmlformats.org/officeDocument/2006/relationships/hyperlink" Target="http://upload.wikimedia.org/wikipedia/commons/thumb/7/7c/Diagram_human_cell_nucleus_ru.svg/300px-Diagram_human_cell_nucleus_ru.svg.png" TargetMode="External"/><Relationship Id="rId2" Type="http://schemas.openxmlformats.org/officeDocument/2006/relationships/hyperlink" Target="http://tsitologiya.ru/pictures/211208045229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upload.wikimedia.org/wikipedia/commons/thumb/1/1a/Biological_cell.svg/300px-Biological_cell.svg.png" TargetMode="External"/><Relationship Id="rId5" Type="http://schemas.openxmlformats.org/officeDocument/2006/relationships/hyperlink" Target="http://upload.wikimedia.org/wikipedia/commons/thumb/e/ee/CellMembraneDrawing.jpg/400px-CellMembraneDrawing.jpg" TargetMode="External"/><Relationship Id="rId10" Type="http://schemas.openxmlformats.org/officeDocument/2006/relationships/hyperlink" Target="http://upload.wikimedia.org/wikipedia/commons/thumb/6/66/Chloroplast_ribosome.jpg/220px-Chloroplast_ribosome.jpg" TargetMode="External"/><Relationship Id="rId4" Type="http://schemas.openxmlformats.org/officeDocument/2006/relationships/hyperlink" Target="http://tsitologiya.ru/pictures/211208051342.jpg" TargetMode="External"/><Relationship Id="rId9" Type="http://schemas.openxmlformats.org/officeDocument/2006/relationships/hyperlink" Target="http://tsitologiya.ru/pictures/211208075122.jpg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tsitologiya.ru/pictures/211208083005.jpg" TargetMode="External"/><Relationship Id="rId3" Type="http://schemas.openxmlformats.org/officeDocument/2006/relationships/hyperlink" Target="http://upload.wikimedia.org/wikipedia/commons/thumb/5/56/Animal_mitochondrion_diagram_ru.svg/350px-Animal_mitochondrion_diagram_ru.svg.png" TargetMode="External"/><Relationship Id="rId7" Type="http://schemas.openxmlformats.org/officeDocument/2006/relationships/hyperlink" Target="http://upload.wikimedia.org/wikipedia/commons/thumb/4/44/Centriole3D.png/200px-Centriole3D.png" TargetMode="External"/><Relationship Id="rId2" Type="http://schemas.openxmlformats.org/officeDocument/2006/relationships/hyperlink" Target="http://tsitologiya.ru/pictures/211208080202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tsitologiya.ru/pictures/211208072513.jpg" TargetMode="External"/><Relationship Id="rId5" Type="http://schemas.openxmlformats.org/officeDocument/2006/relationships/hyperlink" Target="http://tsitologiya.ru/pictures/211208064745.jpg" TargetMode="External"/><Relationship Id="rId10" Type="http://schemas.openxmlformats.org/officeDocument/2006/relationships/hyperlink" Target="http://tsitologiya.ru/pictures/211208063111.jpg" TargetMode="External"/><Relationship Id="rId4" Type="http://schemas.openxmlformats.org/officeDocument/2006/relationships/hyperlink" Target="http://tsitologiya.ru/pictures/211208065227.jpg" TargetMode="External"/><Relationship Id="rId9" Type="http://schemas.openxmlformats.org/officeDocument/2006/relationships/hyperlink" Target="http://tsitologiya.ru/pictures/211208082618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2/27/Eukarya_Flagella.svg/220px-Eukarya_Flagella.svg.png" TargetMode="External"/><Relationship Id="rId2" Type="http://schemas.openxmlformats.org/officeDocument/2006/relationships/hyperlink" Target="http://tsitologiya.ru/pictures/211208062742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upload.wikimedia.org/wikipedia/commons/thumb/1/10/Plastids_types_ru.svg/300px-Plastids_types_ru.svg.png" TargetMode="External"/><Relationship Id="rId4" Type="http://schemas.openxmlformats.org/officeDocument/2006/relationships/hyperlink" Target="http://upload.wikimedia.org/wikipedia/commons/thumb/b/bb/Axoneme_cross-section.svg/300px-Axoneme_cross-section.svg.pn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 ?><Relationships xmlns="http://schemas.openxmlformats.org/package/2006/relationships"><Relationship Id="rId3" Target="http://tsitologiya.ru/pictures/211208051342.jpg" TargetMode="External" Type="http://schemas.openxmlformats.org/officeDocument/2006/relationships/hyperlink"/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CellMembraneDrawing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upload.wikimedia.org/wikipedia/commons/thumb/e/ee/CellMembraneDrawing.jpg/400px-CellMembraneDrawing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ru.wikipedia.org/wiki/%D0%A4%D0%B0%D0%B9%D0%BB:Biological_cell.svg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upload.wikimedia.org/wikipedia/commons/thumb/1/1a/Biological_cell.svg/300px-Biological_cell.svg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ru.wikipedia.org/wiki/%D0%A4%D0%B0%D0%B9%D0%BB:Diagram_human_cell_nucleus_ru.sv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upload.wikimedia.org/wikipedia/commons/thumb/7/7c/Diagram_human_cell_nucleus_ru.svg/300px-Diagram_human_cell_nucleus_ru.svg.png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ru.wikipedia.org/wiki/%D0%A4%D0%B0%D0%B9%D0%BB:Nuclear_components_ru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 ?><Relationships xmlns="http://schemas.openxmlformats.org/package/2006/relationships"><Relationship Id="rId3" Target="http://upload.wikimedia.org/wikipedia/commons/4/48/Nucleus%26Nucleolus.gif" TargetMode="External" Type="http://schemas.openxmlformats.org/officeDocument/2006/relationships/hyperlink"/><Relationship Id="rId2" Target="../media/image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232248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Строение клетки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Зотова Наталия Александровна                 МОУ СОШ п. </a:t>
            </a:r>
            <a:r>
              <a:rPr lang="ru-RU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Лопуховка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</a:t>
            </a:r>
            <a:r>
              <a:rPr lang="ru-RU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Аткарский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район Саратовская область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</a:t>
            </a:r>
            <a:r>
              <a:rPr kumimoji="0" lang="ru-RU" b="1" i="0" u="none" strike="noStrike" normalizeH="0" baseline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Гранулярная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normalizeH="0" baseline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ЭПС </a:t>
            </a:r>
            <a:br>
              <a:rPr kumimoji="0" lang="ru-RU" b="1" i="0" u="none" strike="noStrike" normalizeH="0" baseline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21505" name="Рисунок 1" descr="http://tsitologiya.ru/pictures/211208075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352928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691680" y="5647663"/>
            <a:ext cx="6264696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C05B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— гранулярная ЭПС: содержит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C05B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мембраносвязанные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C05B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рибосомы (на которых идет синтез экспортных и мембранных белков). 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C05B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C05B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— митохондрии, 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C05B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C05B0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— ядро клетки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5B08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980728"/>
            <a:ext cx="83164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hlinkClick r:id="rId3"/>
              </a:rPr>
              <a:t>http://tsitologiya.ru/pictures/211208075122.jpg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931224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                                 </a:t>
            </a:r>
            <a:r>
              <a:rPr lang="ru-RU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Рибосома     </a:t>
            </a:r>
            <a:r>
              <a:rPr lang="ru-RU" sz="6000" dirty="0" smtClean="0"/>
              <a:t>  </a:t>
            </a:r>
            <a:r>
              <a:rPr lang="ru-RU" dirty="0" smtClean="0"/>
              <a:t>                                          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ttp://upload.wikimedia.org/wikipedia/commons/thumb/6/66/Chloroplast_ribosome.jpg/220px-Chloroplast_ribosome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988840"/>
            <a:ext cx="5904656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1412776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hlinkClick r:id="rId4"/>
              </a:rPr>
              <a:t>http://upload.wikimedia.org/wikipedia/commons/thumb/6/66/Chloroplast_ribosome.jpg/220px-Chloroplast_ribosome.jpg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132856"/>
            <a:ext cx="3312368" cy="39703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5B08"/>
                </a:solidFill>
              </a:rPr>
              <a:t>Это округлые тельца, состоящие из 2 частиц – субъединиц</a:t>
            </a:r>
          </a:p>
          <a:p>
            <a:r>
              <a:rPr lang="ru-RU" sz="2800" b="1" dirty="0" smtClean="0">
                <a:solidFill>
                  <a:srgbClr val="C05B08"/>
                </a:solidFill>
              </a:rPr>
              <a:t>Большая часть рибосом находится в </a:t>
            </a:r>
            <a:r>
              <a:rPr lang="ru-RU" sz="2800" b="1" dirty="0" err="1" smtClean="0">
                <a:solidFill>
                  <a:srgbClr val="C05B08"/>
                </a:solidFill>
              </a:rPr>
              <a:t>эндоплазмати</a:t>
            </a:r>
            <a:r>
              <a:rPr lang="ru-RU" sz="2800" b="1" dirty="0" smtClean="0">
                <a:solidFill>
                  <a:srgbClr val="C05B08"/>
                </a:solidFill>
              </a:rPr>
              <a:t> -ческой сети, в цитоплазме.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Митохондрии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ru-RU" dirty="0"/>
              <a:t> </a:t>
            </a:r>
          </a:p>
        </p:txBody>
      </p:sp>
      <p:pic>
        <p:nvPicPr>
          <p:cNvPr id="3" name="Рисунок 2" descr="http://tsitologiya.ru/pictures/2112080802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3816424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251520" y="1000474"/>
            <a:ext cx="6606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hlinkClick r:id="rId3"/>
              </a:rPr>
              <a:t>http://tsitologiya.ru/pictures/211208080202.jpg</a:t>
            </a:r>
            <a:endParaRPr lang="ru-RU" sz="1400" dirty="0"/>
          </a:p>
        </p:txBody>
      </p:sp>
      <p:pic>
        <p:nvPicPr>
          <p:cNvPr id="6" name="Рисунок 5" descr="http://upload.wikimedia.org/wikipedia/commons/thumb/5/56/Animal_mitochondrion_diagram_ru.svg/350px-Animal_mitochondrion_diagram_ru.svg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556792"/>
            <a:ext cx="4968552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139952" y="908720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hlinkClick r:id="rId5"/>
              </a:rPr>
              <a:t>http://upload.wikimedia.org/wikipedia/commons/thumb/5/56/Animal_mitochondrion_diagram_ru.svg/350px-Animal_mitochondrion_diagram_ru.svg.png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836712"/>
            <a:ext cx="3851920" cy="508918"/>
          </a:xfrm>
        </p:spPr>
        <p:txBody>
          <a:bodyPr>
            <a:noAutofit/>
          </a:bodyPr>
          <a:lstStyle/>
          <a:p>
            <a:r>
              <a:rPr lang="ru-RU" sz="1400" dirty="0">
                <a:hlinkClick r:id="rId2"/>
              </a:rPr>
              <a:t>http://tsitologiya.ru/pictures/211208064745.jpg</a:t>
            </a:r>
            <a:endParaRPr lang="ru-RU" sz="1400" dirty="0"/>
          </a:p>
        </p:txBody>
      </p:sp>
      <p:pic>
        <p:nvPicPr>
          <p:cNvPr id="3" name="Рисунок 2" descr="http://tsitologiya.ru/pictures/2112080647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12775"/>
            <a:ext cx="3528392" cy="2736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://tsitologiya.ru/pictures/21120806522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268760"/>
            <a:ext cx="4824537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5373216"/>
            <a:ext cx="4824536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C05B08"/>
                </a:solidFill>
              </a:rPr>
              <a:t>1 —</a:t>
            </a:r>
            <a:r>
              <a:rPr lang="ru-RU" sz="1400" dirty="0" err="1">
                <a:solidFill>
                  <a:srgbClr val="C05B08"/>
                </a:solidFill>
              </a:rPr>
              <a:t>диктиосомы</a:t>
            </a:r>
            <a:r>
              <a:rPr lang="ru-RU" sz="1400" dirty="0">
                <a:solidFill>
                  <a:srgbClr val="C05B08"/>
                </a:solidFill>
              </a:rPr>
              <a:t>: </a:t>
            </a:r>
            <a:br>
              <a:rPr lang="ru-RU" sz="1400" dirty="0">
                <a:solidFill>
                  <a:srgbClr val="C05B08"/>
                </a:solidFill>
              </a:rPr>
            </a:br>
            <a:r>
              <a:rPr lang="ru-RU" sz="1400" dirty="0">
                <a:solidFill>
                  <a:srgbClr val="C05B08"/>
                </a:solidFill>
              </a:rPr>
              <a:t>2 — участок гранулярной ЭПС: </a:t>
            </a:r>
            <a:br>
              <a:rPr lang="ru-RU" sz="1400" dirty="0">
                <a:solidFill>
                  <a:srgbClr val="C05B08"/>
                </a:solidFill>
              </a:rPr>
            </a:br>
            <a:r>
              <a:rPr lang="ru-RU" sz="1400" dirty="0">
                <a:solidFill>
                  <a:srgbClr val="C05B08"/>
                </a:solidFill>
              </a:rPr>
              <a:t>3 — ядро клетки; </a:t>
            </a:r>
            <a:br>
              <a:rPr lang="ru-RU" sz="1400" dirty="0">
                <a:solidFill>
                  <a:srgbClr val="C05B08"/>
                </a:solidFill>
              </a:rPr>
            </a:br>
            <a:r>
              <a:rPr lang="ru-RU" sz="1400" dirty="0">
                <a:solidFill>
                  <a:srgbClr val="C05B08"/>
                </a:solidFill>
              </a:rPr>
              <a:t>4 — транспортные пузырьки между ЭПС и </a:t>
            </a:r>
            <a:r>
              <a:rPr lang="ru-RU" sz="1400" dirty="0" err="1">
                <a:solidFill>
                  <a:srgbClr val="C05B08"/>
                </a:solidFill>
              </a:rPr>
              <a:t>диктиосомой</a:t>
            </a:r>
            <a:r>
              <a:rPr lang="ru-RU" sz="1400" dirty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4509121"/>
            <a:ext cx="3528392" cy="22467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C05B08"/>
                </a:solidFill>
              </a:rPr>
              <a:t>1 — комплекс </a:t>
            </a:r>
            <a:r>
              <a:rPr lang="ru-RU" sz="1400" dirty="0" err="1">
                <a:solidFill>
                  <a:srgbClr val="C05B08"/>
                </a:solidFill>
              </a:rPr>
              <a:t>Гольджи</a:t>
            </a:r>
            <a:r>
              <a:rPr lang="ru-RU" sz="1400" dirty="0">
                <a:solidFill>
                  <a:srgbClr val="C05B08"/>
                </a:solidFill>
              </a:rPr>
              <a:t> — скопления плоских мембранных цистерн, расположенных </a:t>
            </a:r>
            <a:r>
              <a:rPr lang="ru-RU" sz="1400" dirty="0" err="1">
                <a:solidFill>
                  <a:srgbClr val="C05B08"/>
                </a:solidFill>
              </a:rPr>
              <a:t>параплепьно</a:t>
            </a:r>
            <a:r>
              <a:rPr lang="ru-RU" sz="1400" dirty="0">
                <a:solidFill>
                  <a:srgbClr val="C05B08"/>
                </a:solidFill>
              </a:rPr>
              <a:t> друг другу. Каждое такое скопление называется </a:t>
            </a:r>
            <a:r>
              <a:rPr lang="ru-RU" sz="1400" dirty="0" err="1">
                <a:solidFill>
                  <a:srgbClr val="C05B08"/>
                </a:solidFill>
              </a:rPr>
              <a:t>диктиосомои</a:t>
            </a:r>
            <a:r>
              <a:rPr lang="ru-RU" sz="1400" dirty="0">
                <a:solidFill>
                  <a:srgbClr val="C05B08"/>
                </a:solidFill>
              </a:rPr>
              <a:t>. </a:t>
            </a:r>
            <a:br>
              <a:rPr lang="ru-RU" sz="1400" dirty="0">
                <a:solidFill>
                  <a:srgbClr val="C05B08"/>
                </a:solidFill>
              </a:rPr>
            </a:br>
            <a:r>
              <a:rPr lang="ru-RU" sz="1400" dirty="0">
                <a:solidFill>
                  <a:srgbClr val="C05B08"/>
                </a:solidFill>
              </a:rPr>
              <a:t>2 - - пузырьки, </a:t>
            </a:r>
            <a:r>
              <a:rPr lang="ru-RU" sz="1400" dirty="0" err="1">
                <a:solidFill>
                  <a:srgbClr val="C05B08"/>
                </a:solidFill>
              </a:rPr>
              <a:t>отшнуровывающиесн</a:t>
            </a:r>
            <a:r>
              <a:rPr lang="ru-RU" sz="1400" dirty="0">
                <a:solidFill>
                  <a:srgbClr val="C05B08"/>
                </a:solidFill>
              </a:rPr>
              <a:t> от комплекса </a:t>
            </a:r>
            <a:r>
              <a:rPr lang="ru-RU" sz="1400" dirty="0" err="1">
                <a:solidFill>
                  <a:srgbClr val="C05B08"/>
                </a:solidFill>
              </a:rPr>
              <a:t>Гольджи</a:t>
            </a:r>
            <a:r>
              <a:rPr lang="ru-RU" sz="1400" dirty="0">
                <a:solidFill>
                  <a:srgbClr val="C05B08"/>
                </a:solidFill>
              </a:rPr>
              <a:t>. Содержат экспортные или  </a:t>
            </a:r>
            <a:br>
              <a:rPr lang="ru-RU" sz="1400" dirty="0">
                <a:solidFill>
                  <a:srgbClr val="C05B08"/>
                </a:solidFill>
              </a:rPr>
            </a:br>
            <a:r>
              <a:rPr lang="ru-RU" sz="1400" dirty="0">
                <a:solidFill>
                  <a:srgbClr val="C05B08"/>
                </a:solidFill>
              </a:rPr>
              <a:t>мембранные белки и перемещаются к плазмолемме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908721"/>
            <a:ext cx="43924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hlinkClick r:id="rId5"/>
              </a:rPr>
              <a:t>http://tsitologiya.ru/pictures/211208065227.jpg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60648"/>
            <a:ext cx="8748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       Комплекс </a:t>
            </a:r>
            <a:r>
              <a:rPr lang="ru-RU" sz="4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Гольджи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endParaRPr lang="ru-RU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408712" cy="86409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Лизосомы </a:t>
            </a:r>
            <a:b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 descr="http://tsitologiya.ru/pictures/2112080725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576064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5229200"/>
            <a:ext cx="5760640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C05B08"/>
                </a:solidFill>
              </a:rPr>
              <a:t>1 — первичные лизосомы (имеют гомогенное содержимое); </a:t>
            </a:r>
            <a:br>
              <a:rPr lang="ru-RU" sz="1600" dirty="0">
                <a:solidFill>
                  <a:srgbClr val="C05B08"/>
                </a:solidFill>
              </a:rPr>
            </a:br>
            <a:r>
              <a:rPr lang="ru-RU" sz="1600" dirty="0">
                <a:solidFill>
                  <a:srgbClr val="C05B08"/>
                </a:solidFill>
              </a:rPr>
              <a:t>2 — вторичные лизосомы (содержат плотные включения). </a:t>
            </a:r>
            <a:br>
              <a:rPr lang="ru-RU" sz="1600" dirty="0">
                <a:solidFill>
                  <a:srgbClr val="C05B08"/>
                </a:solidFill>
              </a:rPr>
            </a:br>
            <a:r>
              <a:rPr lang="ru-RU" sz="1600" dirty="0">
                <a:solidFill>
                  <a:srgbClr val="C05B08"/>
                </a:solidFill>
              </a:rPr>
              <a:t>Другие структуры: </a:t>
            </a:r>
            <a:br>
              <a:rPr lang="ru-RU" sz="1600" dirty="0">
                <a:solidFill>
                  <a:srgbClr val="C05B08"/>
                </a:solidFill>
              </a:rPr>
            </a:br>
            <a:r>
              <a:rPr lang="ru-RU" sz="1600" dirty="0">
                <a:solidFill>
                  <a:srgbClr val="C05B08"/>
                </a:solidFill>
              </a:rPr>
              <a:t>3 — митохондрии. </a:t>
            </a:r>
            <a:br>
              <a:rPr lang="ru-RU" sz="1600" dirty="0">
                <a:solidFill>
                  <a:srgbClr val="C05B08"/>
                </a:solidFill>
              </a:rPr>
            </a:br>
            <a:r>
              <a:rPr lang="ru-RU" sz="1600" dirty="0">
                <a:solidFill>
                  <a:srgbClr val="C05B08"/>
                </a:solidFill>
              </a:rPr>
              <a:t>4 — мультивезикулярные тельца.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980729"/>
            <a:ext cx="6606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hlinkClick r:id="rId4"/>
              </a:rPr>
              <a:t>http://tsitologiya.ru/pictures/211208072513.jpg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908720"/>
            <a:ext cx="2376264" cy="48320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5B08"/>
                </a:solidFill>
              </a:rPr>
              <a:t>Это небольшие овальные тельца с трехслойной мембраной. Они заполнены </a:t>
            </a:r>
            <a:r>
              <a:rPr lang="ru-RU" sz="2800" b="1" dirty="0" err="1" smtClean="0">
                <a:solidFill>
                  <a:srgbClr val="C05B08"/>
                </a:solidFill>
              </a:rPr>
              <a:t>пищева</a:t>
            </a:r>
            <a:r>
              <a:rPr lang="ru-RU" sz="2800" b="1" dirty="0" smtClean="0">
                <a:solidFill>
                  <a:srgbClr val="C05B08"/>
                </a:solidFill>
              </a:rPr>
              <a:t> -</a:t>
            </a:r>
            <a:r>
              <a:rPr lang="ru-RU" sz="2800" b="1" dirty="0" err="1" smtClean="0">
                <a:solidFill>
                  <a:srgbClr val="C05B08"/>
                </a:solidFill>
              </a:rPr>
              <a:t>рительным</a:t>
            </a:r>
            <a:r>
              <a:rPr lang="ru-RU" sz="2800" b="1" dirty="0" smtClean="0">
                <a:solidFill>
                  <a:srgbClr val="C05B08"/>
                </a:solidFill>
              </a:rPr>
              <a:t> ферментом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txBody>
          <a:bodyPr>
            <a:noAutofit/>
          </a:bodyPr>
          <a:lstStyle/>
          <a:p>
            <a:r>
              <a:rPr lang="ru-RU" sz="28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Центрио́ль</a:t>
            </a:r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 — внутриклеточный </a:t>
            </a:r>
            <a:r>
              <a:rPr lang="ru-RU" sz="28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органоид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 </a:t>
            </a:r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принимают участие в формировании </a:t>
            </a:r>
            <a:r>
              <a:rPr lang="ru-RU" sz="28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веретена </a:t>
            </a:r>
            <a:r>
              <a:rPr lang="ru-RU" sz="2800" b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деления</a:t>
            </a:r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и располагаются на его </a:t>
            </a:r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полюсах, вблизи </a:t>
            </a:r>
            <a:r>
              <a:rPr lang="ru-RU" sz="2800" b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комплекса </a:t>
            </a:r>
            <a:r>
              <a:rPr lang="ru-RU" sz="2800" b="1" u="sng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Гольджи</a:t>
            </a:r>
            <a:r>
              <a:rPr lang="ru-RU" sz="28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</a:t>
            </a:r>
            <a:endParaRPr lang="ru-RU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3" name="Рисунок 2" descr="http://upload.wikimedia.org/wikipedia/commons/thumb/4/44/Centriole3D.png/200px-Centriole3D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20888"/>
            <a:ext cx="5256584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323528" y="5846785"/>
            <a:ext cx="525658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C05B08"/>
                </a:solidFill>
              </a:rPr>
              <a:t>Модель центриоли. Изображены девять </a:t>
            </a:r>
            <a:r>
              <a:rPr lang="ru-RU" u="sng" dirty="0" smtClean="0">
                <a:solidFill>
                  <a:srgbClr val="C05B08"/>
                </a:solidFill>
              </a:rPr>
              <a:t>триплетов</a:t>
            </a:r>
            <a:r>
              <a:rPr lang="ru-RU" dirty="0" smtClean="0">
                <a:solidFill>
                  <a:srgbClr val="C05B08"/>
                </a:solidFill>
              </a:rPr>
              <a:t> </a:t>
            </a:r>
            <a:r>
              <a:rPr lang="ru-RU" u="sng" dirty="0" smtClean="0">
                <a:solidFill>
                  <a:srgbClr val="C05B08"/>
                </a:solidFill>
              </a:rPr>
              <a:t>микротрубочек</a:t>
            </a:r>
            <a:r>
              <a:rPr lang="ru-RU" dirty="0">
                <a:solidFill>
                  <a:srgbClr val="C05B08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683568" y="1864569"/>
            <a:ext cx="83529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hlinkClick r:id="rId4"/>
              </a:rPr>
              <a:t>http://upload.wikimedia.org/wikipedia/commons/thumb/4/44/Centriole3D.png/200px-Centriole3D.png</a:t>
            </a:r>
            <a:endParaRPr lang="ru-RU" sz="1400" dirty="0"/>
          </a:p>
        </p:txBody>
      </p:sp>
      <p:pic>
        <p:nvPicPr>
          <p:cNvPr id="6" name="Рисунок 5" descr="http://tsitologiya.ru/pictures/21120808300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2420888"/>
            <a:ext cx="3024336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652120" y="6124287"/>
            <a:ext cx="33123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http://tsitologiya.ru/pictures/211208083005.jpg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Цитоскелет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3" name="Рисунок 2" descr="http://tsitologiya.ru/pictures/2112080826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8136904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43608" y="5665967"/>
            <a:ext cx="7272808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5B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—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C05B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микрофиламенты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5B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 располагаются, в основном, вдоль длинной оси клетки и отростков (если последние имеются), образуя густую сеть.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5B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5B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— ядро клетки.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5B08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67544" y="905838"/>
            <a:ext cx="76328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http://tsitologiya.ru/pictures/211208082618.jpg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008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Жировые включения в клетках печени аксолотля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ttp://tsitologiya.ru/pictures/2112080631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4680520" cy="4581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1196753"/>
            <a:ext cx="65344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hlinkClick r:id="rId3"/>
              </a:rPr>
              <a:t>http://tsitologiya.ru/pictures/211208063111.jpg</a:t>
            </a:r>
            <a:endParaRPr lang="ru-RU" sz="1400" dirty="0"/>
          </a:p>
        </p:txBody>
      </p:sp>
      <p:pic>
        <p:nvPicPr>
          <p:cNvPr id="5" name="Рисунок 4" descr="http://tsitologiya.ru/pictures/21120806274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916832"/>
            <a:ext cx="4248472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716016" y="1196752"/>
            <a:ext cx="41764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hlinkClick r:id="rId5"/>
              </a:rPr>
              <a:t>http://tsitologiya.ru/pictures/211208062742.jpg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Жгутики эукариот</a:t>
            </a:r>
            <a:b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3" name="Рисунок 2" descr="http://upload.wikimedia.org/wikipedia/commons/thumb/2/27/Eukarya_Flagella.svg/220px-Eukarya_Flagella.svg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420888"/>
            <a:ext cx="5256584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4941168"/>
            <a:ext cx="3312368" cy="160043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C05B08"/>
                </a:solidFill>
              </a:rPr>
              <a:t/>
            </a:r>
            <a:br>
              <a:rPr lang="ru-RU" sz="1400" dirty="0">
                <a:solidFill>
                  <a:srgbClr val="C05B08"/>
                </a:solidFill>
              </a:rPr>
            </a:br>
            <a:r>
              <a:rPr lang="ru-RU" sz="1400" dirty="0">
                <a:solidFill>
                  <a:srgbClr val="C05B08"/>
                </a:solidFill>
              </a:rPr>
              <a:t>1 — </a:t>
            </a:r>
            <a:r>
              <a:rPr lang="ru-RU" sz="1400" dirty="0" err="1">
                <a:solidFill>
                  <a:srgbClr val="C05B08"/>
                </a:solidFill>
              </a:rPr>
              <a:t>аксонема</a:t>
            </a:r>
            <a:r>
              <a:rPr lang="ru-RU" sz="1400" dirty="0">
                <a:solidFill>
                  <a:srgbClr val="C05B08"/>
                </a:solidFill>
              </a:rPr>
              <a:t/>
            </a:r>
            <a:br>
              <a:rPr lang="ru-RU" sz="1400" dirty="0">
                <a:solidFill>
                  <a:srgbClr val="C05B08"/>
                </a:solidFill>
              </a:rPr>
            </a:br>
            <a:r>
              <a:rPr lang="ru-RU" sz="1400" dirty="0">
                <a:solidFill>
                  <a:srgbClr val="C05B08"/>
                </a:solidFill>
              </a:rPr>
              <a:t>2 — цитоплазматическая мембрана</a:t>
            </a:r>
            <a:br>
              <a:rPr lang="ru-RU" sz="1400" dirty="0">
                <a:solidFill>
                  <a:srgbClr val="C05B08"/>
                </a:solidFill>
              </a:rPr>
            </a:br>
            <a:r>
              <a:rPr lang="ru-RU" sz="1400" dirty="0">
                <a:solidFill>
                  <a:srgbClr val="C05B08"/>
                </a:solidFill>
              </a:rPr>
              <a:t>3 — транспорт веществ внутри жгутика</a:t>
            </a:r>
            <a:br>
              <a:rPr lang="ru-RU" sz="1400" dirty="0">
                <a:solidFill>
                  <a:srgbClr val="C05B08"/>
                </a:solidFill>
              </a:rPr>
            </a:br>
            <a:r>
              <a:rPr lang="ru-RU" sz="1400" dirty="0">
                <a:solidFill>
                  <a:srgbClr val="C05B08"/>
                </a:solidFill>
              </a:rPr>
              <a:t>4 — базальное тело</a:t>
            </a:r>
            <a:br>
              <a:rPr lang="ru-RU" sz="1400" dirty="0">
                <a:solidFill>
                  <a:srgbClr val="C05B08"/>
                </a:solidFill>
              </a:rPr>
            </a:br>
            <a:r>
              <a:rPr lang="ru-RU" sz="1400" dirty="0">
                <a:solidFill>
                  <a:srgbClr val="C05B08"/>
                </a:solidFill>
              </a:rPr>
              <a:t>5 — срез жгутика в </a:t>
            </a:r>
            <a:r>
              <a:rPr lang="ru-RU" sz="1400" dirty="0" err="1">
                <a:solidFill>
                  <a:srgbClr val="C05B08"/>
                </a:solidFill>
              </a:rPr>
              <a:t>ундулаподии</a:t>
            </a:r>
            <a:r>
              <a:rPr lang="ru-RU" sz="1400" dirty="0">
                <a:solidFill>
                  <a:srgbClr val="C05B08"/>
                </a:solidFill>
              </a:rPr>
              <a:t/>
            </a:r>
            <a:br>
              <a:rPr lang="ru-RU" sz="1400" dirty="0">
                <a:solidFill>
                  <a:srgbClr val="C05B08"/>
                </a:solidFill>
              </a:rPr>
            </a:br>
            <a:r>
              <a:rPr lang="ru-RU" sz="1400" dirty="0">
                <a:solidFill>
                  <a:srgbClr val="C05B08"/>
                </a:solidFill>
              </a:rPr>
              <a:t>6 — срез жгутика в </a:t>
            </a:r>
            <a:r>
              <a:rPr lang="ru-RU" sz="1400" dirty="0" err="1">
                <a:solidFill>
                  <a:srgbClr val="C05B08"/>
                </a:solidFill>
              </a:rPr>
              <a:t>кинетосоме</a:t>
            </a:r>
            <a:endParaRPr lang="ru-RU" sz="1400" dirty="0">
              <a:solidFill>
                <a:srgbClr val="C05B08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692696"/>
            <a:ext cx="8640960" cy="18158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5B08"/>
                </a:solidFill>
              </a:rPr>
              <a:t>Жгутики представляет собой тонкий вырост на поверхности клетки, одетый трёхслойной клеточной </a:t>
            </a:r>
            <a:r>
              <a:rPr lang="ru-RU" sz="2800" dirty="0" smtClean="0">
                <a:solidFill>
                  <a:srgbClr val="C05B08"/>
                </a:solidFill>
              </a:rPr>
              <a:t>мембраной. </a:t>
            </a:r>
            <a:r>
              <a:rPr lang="ru-RU" sz="2800" dirty="0">
                <a:solidFill>
                  <a:srgbClr val="C05B08"/>
                </a:solidFill>
              </a:rPr>
              <a:t>Жгутик осуществляет </a:t>
            </a:r>
            <a:r>
              <a:rPr lang="ru-RU" sz="2800" dirty="0" smtClean="0">
                <a:solidFill>
                  <a:srgbClr val="C05B08"/>
                </a:solidFill>
              </a:rPr>
              <a:t>движение, </a:t>
            </a:r>
            <a:r>
              <a:rPr lang="ru-RU" sz="2800" dirty="0">
                <a:solidFill>
                  <a:srgbClr val="C05B08"/>
                </a:solidFill>
              </a:rPr>
              <a:t>совершая 10—40 об/сек.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140968"/>
            <a:ext cx="302433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hlinkClick r:id="rId4"/>
              </a:rPr>
              <a:t>http://upload.wikimedia.org/wikipedia/commons/thumb/2/27/Eukarya_Flagella.svg/220px-Eukarya_Flagella.svg.png</a:t>
            </a:r>
            <a:endParaRPr lang="ru-RU" sz="1400" dirty="0"/>
          </a:p>
          <a:p>
            <a:r>
              <a:rPr lang="ru-RU" sz="1400" u="sng" dirty="0">
                <a:hlinkClick r:id="rId5"/>
              </a:rPr>
              <a:t>http://upload.wikimedia.org/wikipedia/commons/thumb/b/bb/Axoneme_cross-section.svg/300px-Axoneme_cross-section.svg.png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72819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Пластиды — </a:t>
            </a:r>
            <a:r>
              <a:rPr lang="ru-RU" sz="24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органоиды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400" b="1" u="sng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эукариотических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растений, </a:t>
            </a:r>
            <a:r>
              <a:rPr lang="ru-RU" sz="24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прокариот 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 простейших.                                                      Покрыты двойной мембраной и имеют в своём составе множество копий кольцевой </a:t>
            </a:r>
            <a:r>
              <a:rPr lang="ru-RU" sz="24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ДНК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 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132857"/>
            <a:ext cx="8640960" cy="452431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Лейкопласты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— неокрашенные пластиды,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выполняют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запасающую функцию. В лейкопластах клубней картофеля накапливается крахмал. Лейкопласты высших растений могут превращаться в хлоропласты или хромопласты.</a:t>
            </a:r>
          </a:p>
          <a:p>
            <a:pPr lvl="0"/>
            <a:r>
              <a:rPr lang="ru-RU" sz="24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Хромопласты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— пластиды, окрашенные в жёлтый, красный, зеленый или оранжевый цвет. Окраска хромопластов связана с накоплением в них </a:t>
            </a:r>
            <a:r>
              <a:rPr lang="ru-RU" sz="2400" b="1" u="sng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каротиноидов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Хромопласты определяют окраску осенних листьев, лепестков цветов, корнеплодов, созревших плодов.</a:t>
            </a:r>
          </a:p>
          <a:p>
            <a:pPr lvl="0"/>
            <a:r>
              <a:rPr lang="ru-RU" sz="2400" b="1" u="sng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EF62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Хлоропласты</a:t>
            </a:r>
            <a:r>
              <a:rPr lang="ru-RU" sz="2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EF62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— пластиды, несущие </a:t>
            </a:r>
            <a:r>
              <a:rPr lang="ru-RU" sz="24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EF62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фотосинтезирующий </a:t>
            </a:r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EF62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пигмент </a:t>
            </a:r>
            <a:r>
              <a:rPr lang="ru-RU" sz="2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EF62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— </a:t>
            </a:r>
            <a:r>
              <a:rPr lang="ru-RU" sz="24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EF62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хлорофилл</a:t>
            </a:r>
            <a:r>
              <a:rPr lang="ru-RU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EF62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</a:t>
            </a:r>
            <a:r>
              <a:rPr lang="ru-RU" sz="2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EF62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Имеют зелёную окраску у высших растений, харовых и зелёных водорослей.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00808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hlinkClick r:id="rId2"/>
              </a:rPr>
              <a:t>http://upload.wikimedia.org/wikipedia/commons/thumb/1/10/Plastids_types_ru.svg/300px-Plastids_types_ru.svg.png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6003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Строение</a:t>
            </a:r>
            <a:r>
              <a:rPr lang="ru-RU" dirty="0" smtClean="0"/>
              <a:t>     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клетки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tsitologiya.ru/pictures/2112080452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628800"/>
            <a:ext cx="4248472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975507"/>
            <a:ext cx="86044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http://tsitologiya.ru/pictures/211208045229.jpg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tsitologiya.ru/pictures/21120806384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56792"/>
            <a:ext cx="4176464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572000" y="908721"/>
            <a:ext cx="41044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hlinkClick r:id="rId5"/>
              </a:rPr>
              <a:t>http://tsitologiya.ru/pictures/211208063846.jpg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79296" cy="1268760"/>
          </a:xfrm>
        </p:spPr>
        <p:txBody>
          <a:bodyPr>
            <a:noAutofit/>
          </a:bodyPr>
          <a:lstStyle/>
          <a:p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Растительные клетки </a:t>
            </a:r>
            <a:r>
              <a:rPr lang="ru-RU" sz="40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мха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                                        с </a:t>
            </a: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видимыми </a:t>
            </a:r>
            <a:r>
              <a:rPr lang="ru-RU" sz="4000" b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хлоропластами</a:t>
            </a:r>
            <a:endParaRPr lang="ru-RU" sz="4000" dirty="0"/>
          </a:p>
        </p:txBody>
      </p:sp>
      <p:pic>
        <p:nvPicPr>
          <p:cNvPr id="3" name="Рисунок 2" descr="http://upload.wikimedia.org/wikipedia/commons/thumb/4/49/Plagiomnium_affine_laminazellen.jpeg/300px-Plagiomnium_affine_laminazellen.jpe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916833"/>
            <a:ext cx="3168352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1340768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hlinkClick r:id="rId4"/>
              </a:rPr>
              <a:t>http://upload.wikimedia.org/wikipedia/commons/thumb/4/49/Plagiomnium_affine_laminazellen.jpeg/300px-Plagiomnium_affine_laminazellen.jpeg</a:t>
            </a:r>
            <a:endParaRPr lang="ru-RU" sz="1400" dirty="0"/>
          </a:p>
        </p:txBody>
      </p:sp>
      <p:pic>
        <p:nvPicPr>
          <p:cNvPr id="5" name="Рисунок 4" descr="Plastids types ru.sv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988841"/>
            <a:ext cx="2808312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upload.wikimedia.org/wikipedia/commons/thumb/d/de/Chlamydomonas_TEM_17.jpg/220px-Chlamydomonas_TEM_17.jpg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1916832"/>
            <a:ext cx="2736304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228184" y="5445224"/>
            <a:ext cx="2664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hlinkClick r:id="rId9" action="ppaction://hlinkpres?slideindex=1&amp;slidetitle="/>
              </a:rPr>
              <a:t>http://upload.wikimedia.org/wikipedia/commons/thumb/d/de/Chlamydomonas_TEM_17.jpg/220px-Chlamydomonas_TEM_17.jpg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sz="32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Сократи́тельная</a:t>
            </a: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вакуо́ль</a:t>
            </a: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 — мембранный </a:t>
            </a:r>
            <a:r>
              <a:rPr lang="ru-RU" sz="3200" b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органоид</a:t>
            </a: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 осуществляющий выброс излишков жидкости из </a:t>
            </a:r>
            <a:r>
              <a:rPr lang="ru-RU" sz="32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цитоплазмы</a:t>
            </a: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 </a:t>
            </a: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 descr="http://upload.wikimedia.org/wikipedia/commons/thumb/3/3f/Wilson1900Fig3.jpg/280px-Wilson1900Fig3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20888"/>
            <a:ext cx="8568952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1844824"/>
            <a:ext cx="82089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>
                <a:hlinkClick r:id="rId4"/>
              </a:rPr>
              <a:t>http://upload.wikimedia.org/wikipedia/commons/thumb/3/3f/Wilson1900Fig3.jpg/280px-Wilson1900Fig3.jpg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9" y="1397000"/>
          <a:ext cx="8496942" cy="5200352"/>
        </p:xfrm>
        <a:graphic>
          <a:graphicData uri="http://schemas.openxmlformats.org/drawingml/2006/table">
            <a:tbl>
              <a:tblPr bandRow="1" firstRow="1">
                <a:tableStyleId>{16D9F66E-5EB9-4882-86FB-DCBF35E3C3E4}</a:tableStyleId>
              </a:tblPr>
              <a:tblGrid>
                <a:gridCol w="2832314"/>
                <a:gridCol w="2832314"/>
                <a:gridCol w="2832314"/>
              </a:tblGrid>
              <a:tr h="721016">
                <a:tc>
                  <a:txBody>
                    <a:bodyPr/>
                    <a:lstStyle/>
                    <a:p>
                      <a:r>
                        <a:rPr dirty="0" lang="ru-RU" smtClean="0" sz="2000"/>
                        <a:t>         </a:t>
                      </a:r>
                      <a:r>
                        <a:rPr dirty="0" err="1" lang="ru-RU" smtClean="0" sz="2000"/>
                        <a:t>одномембранные</a:t>
                      </a:r>
                      <a:r>
                        <a:rPr dirty="0" lang="ru-RU" smtClean="0" sz="2000"/>
                        <a:t>   </a:t>
                      </a:r>
                      <a:endParaRPr b="1" dirty="0"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defTabSz="914400" eaLnBrk="1" fontAlgn="auto" hangingPunct="1" indent="0" latinLnBrk="0" marL="0" marR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dirty="0" lang="ru-RU" smtClean="0" sz="2000"/>
                        <a:t>         </a:t>
                      </a:r>
                      <a:r>
                        <a:rPr dirty="0" err="1" lang="ru-RU" smtClean="0" sz="2000"/>
                        <a:t>немембранные</a:t>
                      </a:r>
                      <a:endParaRPr dirty="0" lang="ru-RU" smtClean="0" sz="2000"/>
                    </a:p>
                    <a:p>
                      <a:endParaRPr b="1" dirty="0"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defTabSz="914400" eaLnBrk="1" fontAlgn="auto" hangingPunct="1" indent="0" latinLnBrk="0" marL="0" marR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dirty="0" lang="ru-RU" smtClean="0" sz="2000"/>
                        <a:t>        </a:t>
                      </a:r>
                      <a:r>
                        <a:rPr dirty="0" err="1" lang="ru-RU" smtClean="0" sz="2000"/>
                        <a:t>двухмембранные</a:t>
                      </a:r>
                      <a:endParaRPr dirty="0" lang="ru-RU" smtClean="0" sz="2000"/>
                    </a:p>
                    <a:p>
                      <a:endParaRPr b="1" dirty="0" lang="ru-RU" sz="2000"/>
                    </a:p>
                  </a:txBody>
                  <a:tcPr/>
                </a:tc>
              </a:tr>
              <a:tr h="4479336">
                <a:tc>
                  <a:txBody>
                    <a:bodyPr/>
                    <a:lstStyle/>
                    <a:p>
                      <a:r>
                        <a:rPr dirty="0" lang="ru-RU" smtClean="0" sz="1800"/>
                        <a:t> </a:t>
                      </a:r>
                      <a:r>
                        <a:rPr dirty="0" lang="ru-RU" smtClean="0" sz="1600"/>
                        <a:t>комплекс </a:t>
                      </a:r>
                      <a:r>
                        <a:rPr dirty="0" err="1" lang="ru-RU" smtClean="0" sz="1600"/>
                        <a:t>Гольджи</a:t>
                      </a:r>
                      <a:r>
                        <a:rPr dirty="0" lang="ru-RU" smtClean="0" sz="1600"/>
                        <a:t>     </a:t>
                      </a:r>
                      <a:r>
                        <a:rPr dirty="0" lang="ru-RU" smtClean="0" sz="1800"/>
                        <a:t>                                                                                                                                                                 </a:t>
                      </a:r>
                      <a:endParaRPr b="1"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r>
                        <a:rPr dirty="0" lang="ru-RU" smtClean="0"/>
                        <a:t> </a:t>
                      </a:r>
                      <a:r>
                        <a:rPr dirty="0" lang="ru-RU" smtClean="0" sz="1600"/>
                        <a:t>Клеточный</a:t>
                      </a:r>
                      <a:r>
                        <a:rPr baseline="0" dirty="0" lang="ru-RU" smtClean="0" sz="1600"/>
                        <a:t> центр</a:t>
                      </a:r>
                      <a:endParaRPr dirty="0" lang="ru-RU" smtClean="0" sz="160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r>
                        <a:rPr dirty="0" err="1" lang="ru-RU" smtClean="0" sz="1400"/>
                        <a:t>Цитоскелет</a:t>
                      </a:r>
                      <a:endParaRPr dirty="0" lang="ru-RU" smtClean="0" sz="1400"/>
                    </a:p>
                    <a:p>
                      <a:endParaRPr b="1" dirty="0" lang="ru-RU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endParaRPr dirty="0" lang="ru-RU" smtClean="0"/>
                    </a:p>
                    <a:p>
                      <a:r>
                        <a:rPr dirty="0" lang="ru-RU" smtClean="0" sz="1400"/>
                        <a:t>Пластиды</a:t>
                      </a:r>
                      <a:endParaRPr b="1" dirty="0" lang="ru-RU" sz="140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260648"/>
          <a:ext cx="8496944" cy="792088"/>
        </p:xfrm>
        <a:graphic>
          <a:graphicData uri="http://schemas.openxmlformats.org/drawingml/2006/table">
            <a:tbl>
              <a:tblPr bandRow="1" firstRow="1">
                <a:tableStyleId>{638B1855-1B75-4FBE-930C-398BA8C253C6}</a:tableStyleId>
              </a:tblPr>
              <a:tblGrid>
                <a:gridCol w="8496944"/>
              </a:tblGrid>
              <a:tr h="792088">
                <a:tc>
                  <a:txBody>
                    <a:bodyPr/>
                    <a:lstStyle/>
                    <a:p>
                      <a:r>
                        <a:rPr dirty="0" lang="ru-RU" smtClean="0" sz="4000"/>
                        <a:t>                 Органоиды клетки</a:t>
                      </a:r>
                      <a:endParaRPr b="1" dirty="0" lang="ru-RU" sz="400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descr="лизосомы 2.bmp" id="5" name="Содержимое 1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611560" y="2276873"/>
            <a:ext cx="2016224" cy="10081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лизосомйы 1" id="7" name="Picture 7"/>
          <p:cNvPicPr>
            <a:picLocks noChangeArrowheads="1" noChangeAspect="1"/>
          </p:cNvPicPr>
          <p:nvPr/>
        </p:nvPicPr>
        <p:blipFill>
          <a:blip cstate="print" r:embed="rId3"/>
          <a:srcRect r="78"/>
          <a:stretch>
            <a:fillRect/>
          </a:stretch>
        </p:blipFill>
        <p:spPr>
          <a:xfrm>
            <a:off x="683568" y="3429000"/>
            <a:ext cx="1872208" cy="144016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descr="эпс 1.bmp" id="8" name="Содержимое 8"/>
          <p:cNvPicPr>
            <a:picLocks noChangeAspect="1"/>
          </p:cNvPicPr>
          <p:nvPr/>
        </p:nvPicPr>
        <p:blipFill>
          <a:blip cstate="print" r:embed="rId4"/>
          <a:stretch>
            <a:fillRect/>
          </a:stretch>
        </p:blipFill>
        <p:spPr>
          <a:xfrm>
            <a:off x="539551" y="5373216"/>
            <a:ext cx="2304257" cy="1008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39553" y="5013176"/>
            <a:ext cx="21602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sz="1400">
                <a:latin charset="0" pitchFamily="34" typeface="Arial"/>
                <a:ea charset="0" pitchFamily="18" typeface="Times New Roman"/>
                <a:cs charset="0" pitchFamily="34" typeface="Arial"/>
              </a:rPr>
              <a:t>ЭПС</a:t>
            </a:r>
            <a:endParaRPr dirty="0" lang="ru-RU" sz="1400"/>
          </a:p>
        </p:txBody>
      </p:sp>
      <p:pic>
        <p:nvPicPr>
          <p:cNvPr descr="http://upload.wikimedia.org/wikipedia/commons/thumb/4/44/Centriole3D.png/200px-Centriole3D.png" id="11" name="Рисунок 10">
            <a:hlinkClick r:id="rId5"/>
          </p:cNvPr>
          <p:cNvPicPr/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3419872" y="2204864"/>
            <a:ext cx="230425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://tsitologiya.ru/pictures/211208082618.jpg" id="12" name="Рисунок 11"/>
          <p:cNvPicPr/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3347864" y="3645024"/>
            <a:ext cx="237626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рибосома 2" id="13" name="Picture 9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>
          <a:xfrm>
            <a:off x="3347864" y="5013176"/>
            <a:ext cx="2304256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митохондрия 2.bmp" id="14" name="Содержимое 9"/>
          <p:cNvPicPr>
            <a:picLocks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>
          <a:xfrm>
            <a:off x="6228184" y="2204865"/>
            <a:ext cx="2304256" cy="1440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хлоропласты.bmp" id="15" name="Содержимое 7"/>
          <p:cNvPicPr>
            <a:picLocks noChangeAspect="1"/>
          </p:cNvPicPr>
          <p:nvPr/>
        </p:nvPicPr>
        <p:blipFill>
          <a:blip cstate="print" r:embed="rId10"/>
          <a:srcRect b="159"/>
          <a:stretch>
            <a:fillRect/>
          </a:stretch>
        </p:blipFill>
        <p:spPr>
          <a:xfrm>
            <a:off x="6156176" y="4005064"/>
            <a:ext cx="2304256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53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2000"/>
                            </p:stCondLst>
                            <p:childTnLst>
                              <p:par>
                                <p:cTn fill="hold" id="11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500" id="13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">
                            <p:stCondLst>
                              <p:cond delay="2500"/>
                            </p:stCondLst>
                            <p:childTnLst>
                              <p:par>
                                <p:cTn accel="100000" fill="hold" id="15" nodeType="afterEffect" presetClass="entr" presetID="54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7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8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9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">
                            <p:stCondLst>
                              <p:cond delay="3000"/>
                            </p:stCondLst>
                            <p:childTnLst>
                              <p:par>
                                <p:cTn fill="hold" id="23" nodeType="after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25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26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27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3500"/>
                            </p:stCondLst>
                            <p:childTnLst>
                              <p:par>
                                <p:cTn fill="hold" id="29" nodeType="afterEffect" presetClass="entr" presetID="25" presetSubtype="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ecel="50000" dur="500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50000" dur="500" fill="hold" id="33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4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50000" dur="500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50000" dur="500" fill="hold" id="37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ecel="50000" dur="1000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Интернет - ресурсы</a:t>
            </a:r>
            <a:endParaRPr lang="ru-RU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tsitologiya.ru/pictures/211208045229.jpg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клетка объемная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28801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/>
              </a:rPr>
              <a:t>http://</a:t>
            </a:r>
            <a:r>
              <a:rPr lang="ru-RU" dirty="0" smtClean="0">
                <a:hlinkClick r:id="rId3"/>
              </a:rPr>
              <a:t>tsitologiya.ru/pictures/211208063846.jpg</a:t>
            </a:r>
            <a:r>
              <a:rPr lang="ru-RU" dirty="0" smtClean="0"/>
              <a:t> - клетка плоская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988840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tsitologiya.ru/pictures/211208051342.jpg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микроскоп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348881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5"/>
              </a:rPr>
              <a:t>http://</a:t>
            </a:r>
            <a:r>
              <a:rPr lang="ru-RU" dirty="0" smtClean="0">
                <a:hlinkClick r:id="rId5"/>
              </a:rPr>
              <a:t>upload.wikimedia.org/wikipedia/commons/thumb/e/ee/CellMembraneDrawing.jpg/400px-CellMembraneDrawing.jpg</a:t>
            </a:r>
            <a:r>
              <a:rPr lang="ru-RU" dirty="0" smtClean="0"/>
              <a:t> - клеточная мембрана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967335"/>
            <a:ext cx="6318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6"/>
              </a:rPr>
              <a:t>http://</a:t>
            </a:r>
            <a:r>
              <a:rPr lang="ru-RU" u="sng" dirty="0" smtClean="0">
                <a:hlinkClick r:id="rId6"/>
              </a:rPr>
              <a:t>upload.wikimedia.org/wikipedia/commons/thumb/1/1a/Biological_cell.svg/300px-Biological_cell.svg.png</a:t>
            </a:r>
            <a:r>
              <a:rPr lang="ru-RU" u="sng" dirty="0" smtClean="0"/>
              <a:t> - цитоплазма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64502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upload.wikimedia.org/wikipedia/commons/thumb/7/7c/Diagram_human_cell_nucleus_ru.svg/300px-Diagram_human_cell_nucleus_ru.svg.png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ядро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29309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8"/>
              </a:rPr>
              <a:t>upload.wikimedia.org/wikipedia/commons/4/48/Nucleus%26Nucleolus.gif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ядрышко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86916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9"/>
              </a:rPr>
              <a:t>http://</a:t>
            </a:r>
            <a:r>
              <a:rPr lang="ru-RU" dirty="0" smtClean="0">
                <a:hlinkClick r:id="rId9"/>
              </a:rPr>
              <a:t>tsitologiya.ru/pictures/211208075122.jpg</a:t>
            </a:r>
            <a:r>
              <a:rPr lang="ru-RU" dirty="0" smtClean="0"/>
              <a:t> - гранулированная ЭПС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522920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10"/>
              </a:rPr>
              <a:t>http://</a:t>
            </a:r>
            <a:r>
              <a:rPr lang="ru-RU" u="sng" dirty="0" smtClean="0">
                <a:hlinkClick r:id="rId10"/>
              </a:rPr>
              <a:t>upload.wikimedia.org/wikipedia/commons/thumb/6/66/Chloroplast_ribosome.jpg/220px-Chloroplast_ribosome.jpg</a:t>
            </a:r>
            <a:r>
              <a:rPr lang="ru-RU" u="sng" dirty="0" smtClean="0"/>
              <a:t> - рибосома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Интернет - ресурсы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56793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tsitologiya.ru/pictures/211208080202.jpg</a:t>
            </a:r>
            <a:r>
              <a:rPr lang="ru-RU" u="sng" dirty="0" smtClean="0"/>
              <a:t> - митохондрия плоская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916832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/>
              </a:rPr>
              <a:t>http://</a:t>
            </a:r>
            <a:r>
              <a:rPr lang="ru-RU" dirty="0" smtClean="0">
                <a:hlinkClick r:id="rId3"/>
              </a:rPr>
              <a:t>upload.wikimedia.org/wikipedia/commons/thumb/5/56/Animal_mitochondrion_diagram_ru.svg/350px-Animal_mitochondrion_diagram_ru.svg.png</a:t>
            </a:r>
            <a:r>
              <a:rPr lang="ru-RU" dirty="0" smtClean="0"/>
              <a:t> -митохондрия объемная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708920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4"/>
              </a:rPr>
              <a:t>http://</a:t>
            </a:r>
            <a:r>
              <a:rPr lang="ru-RU" dirty="0" smtClean="0">
                <a:hlinkClick r:id="rId4"/>
              </a:rPr>
              <a:t>tsitologiya.ru/pictures/211208065227.jpg</a:t>
            </a:r>
            <a:r>
              <a:rPr lang="ru-RU" dirty="0" smtClean="0"/>
              <a:t> - комплекс </a:t>
            </a:r>
            <a:r>
              <a:rPr lang="ru-RU" dirty="0" err="1" smtClean="0"/>
              <a:t>Гольджи</a:t>
            </a:r>
            <a:r>
              <a:rPr lang="ru-RU" dirty="0" smtClean="0"/>
              <a:t> плоский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105835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5"/>
              </a:rPr>
              <a:t>http://</a:t>
            </a:r>
            <a:r>
              <a:rPr lang="ru-RU" dirty="0" smtClean="0">
                <a:hlinkClick r:id="rId5"/>
              </a:rPr>
              <a:t>tsitologiya.ru/pictures/211208064745.jpg</a:t>
            </a:r>
            <a:r>
              <a:rPr lang="ru-RU" dirty="0" smtClean="0"/>
              <a:t> -  </a:t>
            </a:r>
            <a:r>
              <a:rPr lang="ru-RU" dirty="0" smtClean="0"/>
              <a:t>комплекс </a:t>
            </a:r>
            <a:r>
              <a:rPr lang="ru-RU" dirty="0" err="1" smtClean="0"/>
              <a:t>Гольджи</a:t>
            </a:r>
            <a:r>
              <a:rPr lang="ru-RU" dirty="0" smtClean="0"/>
              <a:t> </a:t>
            </a:r>
            <a:r>
              <a:rPr lang="ru-RU" dirty="0" smtClean="0"/>
              <a:t>объемный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429000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6"/>
              </a:rPr>
              <a:t>http://</a:t>
            </a:r>
            <a:r>
              <a:rPr lang="ru-RU" u="sng" dirty="0" smtClean="0">
                <a:hlinkClick r:id="rId6"/>
              </a:rPr>
              <a:t>tsitologiya.ru/pictures/211208072513.jpg</a:t>
            </a:r>
            <a:r>
              <a:rPr lang="ru-RU" u="sng" dirty="0" smtClean="0"/>
              <a:t> - лизосома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861048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7"/>
              </a:rPr>
              <a:t>http://</a:t>
            </a:r>
            <a:r>
              <a:rPr lang="ru-RU" u="sng" dirty="0" smtClean="0">
                <a:hlinkClick r:id="rId7"/>
              </a:rPr>
              <a:t>upload.wikimedia.org/wikipedia/commons/thumb/4/44/Centriole3D.png/200px-Centriole3D.png</a:t>
            </a:r>
            <a:r>
              <a:rPr lang="ru-RU" u="sng" dirty="0" smtClean="0"/>
              <a:t> - модель центриоли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50912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8"/>
              </a:rPr>
              <a:t>tsitologiya.ru/pictures/211208083005.jpg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электронная фотография центриоли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5085185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9"/>
              </a:rPr>
              <a:t>http://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9"/>
              </a:rPr>
              <a:t>tsitologiya.ru/pictures/211208082618.jpg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цитоскелет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5445224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10"/>
              </a:rPr>
              <a:t>http://</a:t>
            </a:r>
            <a:r>
              <a:rPr lang="ru-RU" u="sng" dirty="0" smtClean="0">
                <a:hlinkClick r:id="rId10"/>
              </a:rPr>
              <a:t>tsitologiya.ru/pictures/211208063111.jpg</a:t>
            </a:r>
            <a:r>
              <a:rPr lang="ru-RU" u="sng" dirty="0" smtClean="0"/>
              <a:t> - жировые включения 1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Интернет - ресурсы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3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tsitologiya.ru/pictures/211208062742.jpg</a:t>
            </a:r>
            <a:r>
              <a:rPr lang="ru-RU" u="sng" dirty="0" smtClean="0"/>
              <a:t> - жировые включения 1,2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1683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3"/>
              </a:rPr>
              <a:t>http://upload.wikimedia.org/wikipedia/commons/thumb/2/27/Eukarya_Flagella.svg/220px-Eukarya_Flagella.svg.png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http://</a:t>
            </a:r>
            <a:r>
              <a:rPr lang="ru-RU" u="sng" dirty="0" smtClean="0">
                <a:hlinkClick r:id="rId4"/>
              </a:rPr>
              <a:t>upload.wikimedia.org/wikipedia/commons/thumb/b/bb/Axoneme_cross-section.svg/300px-Axoneme_cross-section.svg.png</a:t>
            </a:r>
            <a:r>
              <a:rPr lang="ru-RU" u="sng" dirty="0" smtClean="0"/>
              <a:t> - жгутик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06896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5"/>
              </a:rPr>
              <a:t>http://</a:t>
            </a:r>
            <a:r>
              <a:rPr lang="ru-RU" dirty="0" smtClean="0">
                <a:hlinkClick r:id="rId5"/>
              </a:rPr>
              <a:t>upload.wikimedia.org/wikipedia/commons/thumb/1/10/Plastids_types_ru.svg/300px-Plastids_types_ru.svg.png</a:t>
            </a:r>
            <a:r>
              <a:rPr lang="ru-RU" dirty="0" smtClean="0"/>
              <a:t> - текст пластиды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Империя Клеточные</a:t>
            </a:r>
            <a:endParaRPr lang="ru-RU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4040188" cy="648072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Надцарство</a:t>
            </a:r>
            <a:r>
              <a:rPr lang="ru-RU" sz="28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Эукариоты</a:t>
            </a:r>
            <a:endParaRPr lang="ru-RU" sz="280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cene3d>
            <a:camera prst="perspectiveRight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Царство Растения: целлюлоза в клеточной стенке, пластиды. Вакуоль, у высших нет центриолей, крахмал.</a:t>
            </a:r>
          </a:p>
          <a:p>
            <a:r>
              <a:rPr lang="ru-RU" dirty="0" smtClean="0"/>
              <a:t>Царство Животные.</a:t>
            </a:r>
          </a:p>
          <a:p>
            <a:r>
              <a:rPr lang="ru-RU" dirty="0" smtClean="0"/>
              <a:t>Царство Грибы: хитин в клеточной стенке, вакуоль, гликоген, нет пластид.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68761"/>
            <a:ext cx="4041775" cy="57606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Надцарство</a:t>
            </a:r>
            <a:r>
              <a:rPr lang="ru-RU" sz="2800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Прокариоты</a:t>
            </a:r>
            <a:endParaRPr lang="ru-RU" sz="2800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scene3d>
            <a:camera prst="perspectiveLeft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Царство Дробянки: </a:t>
            </a:r>
            <a:r>
              <a:rPr lang="ru-RU" dirty="0" err="1" smtClean="0"/>
              <a:t>подцарства</a:t>
            </a:r>
            <a:r>
              <a:rPr lang="ru-RU" dirty="0" smtClean="0"/>
              <a:t> – </a:t>
            </a:r>
            <a:r>
              <a:rPr lang="ru-RU" dirty="0" err="1" smtClean="0"/>
              <a:t>Архебактерии</a:t>
            </a:r>
            <a:r>
              <a:rPr lang="ru-RU" dirty="0" smtClean="0"/>
              <a:t>, </a:t>
            </a:r>
            <a:r>
              <a:rPr lang="ru-RU" dirty="0" err="1" smtClean="0"/>
              <a:t>Эубактерии</a:t>
            </a:r>
            <a:r>
              <a:rPr lang="ru-RU" dirty="0" smtClean="0"/>
              <a:t>, Сине – зеленые водоросли. У некоторых фотосинтез.</a:t>
            </a:r>
          </a:p>
          <a:p>
            <a:pPr>
              <a:buNone/>
            </a:pPr>
            <a:r>
              <a:rPr lang="ru-RU" dirty="0" smtClean="0"/>
              <a:t>     Клеточная стенка (</a:t>
            </a:r>
            <a:r>
              <a:rPr lang="ru-RU" dirty="0" err="1" smtClean="0"/>
              <a:t>муреин</a:t>
            </a:r>
            <a:r>
              <a:rPr lang="ru-RU" dirty="0" smtClean="0"/>
              <a:t>), жгутики без мембран, хромосома одна кольцевая, </a:t>
            </a:r>
            <a:r>
              <a:rPr lang="ru-RU" dirty="0" err="1" smtClean="0"/>
              <a:t>мезосомы</a:t>
            </a:r>
            <a:r>
              <a:rPr lang="ru-RU" dirty="0" smtClean="0"/>
              <a:t>. Рибосомы 70</a:t>
            </a:r>
            <a:r>
              <a:rPr lang="en-US" dirty="0" smtClean="0"/>
              <a:t>S</a:t>
            </a:r>
            <a:r>
              <a:rPr lang="ru-RU" dirty="0" smtClean="0"/>
              <a:t>. Нет </a:t>
            </a:r>
            <a:r>
              <a:rPr lang="ru-RU" dirty="0" err="1" smtClean="0"/>
              <a:t>ядра,митохондрий,хлоропластов</a:t>
            </a:r>
            <a:r>
              <a:rPr lang="ru-RU" dirty="0" smtClean="0"/>
              <a:t>, комплекса </a:t>
            </a:r>
            <a:r>
              <a:rPr lang="ru-RU" dirty="0" err="1" smtClean="0"/>
              <a:t>Гольджи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491064" cy="1944216"/>
          </a:xfrm>
        </p:spPr>
        <p:txBody>
          <a:bodyPr>
            <a:noAutofit/>
          </a:bodyPr>
          <a:lstStyle/>
          <a:p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Основные положения клеточной теории </a:t>
            </a: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Шванна–</a:t>
            </a:r>
            <a:r>
              <a:rPr lang="ru-RU" sz="32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Шлейдена</a:t>
            </a:r>
            <a:r>
              <a:rPr lang="ru-RU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ru-RU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3600" dirty="0" smtClean="0"/>
              <a:t>                             </a:t>
            </a: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1838-1839 гг. </a:t>
            </a:r>
            <a:b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ru-RU" sz="36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1728192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051720" y="1429603"/>
            <a:ext cx="33123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http://tsitologiya.ru/pictures/211208051342.jpg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988840"/>
            <a:ext cx="8496944" cy="440120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ru-RU" sz="28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Клетка есть единица структуры. Все живое состоит из клеток и их производных. Клетки всех организмов </a:t>
            </a:r>
            <a:r>
              <a:rPr lang="ru-RU" sz="2800" b="1" dirty="0" err="1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гомологичны</a:t>
            </a:r>
            <a:r>
              <a:rPr lang="ru-RU" sz="28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r>
              <a:rPr lang="ru-RU" sz="2800" b="1" dirty="0">
                <a:ln w="1905"/>
                <a:solidFill>
                  <a:srgbClr val="99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Клетка есть единица функции. Функции целостного организма распределены по его клеткам. Совокупная деятельность организма есть сумма жизнедеятельности отдельных клеток.</a:t>
            </a:r>
          </a:p>
          <a:p>
            <a:r>
              <a:rPr lang="ru-RU" sz="2800" b="1" dirty="0">
                <a:ln w="1905"/>
                <a:solidFill>
                  <a:srgbClr val="C05B0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Клетка есть единица роста и развития. В основе роста и развития всех организмов лежит образование клеток</a:t>
            </a:r>
            <a:r>
              <a:rPr lang="ru-RU" sz="2800" b="1" dirty="0" smtClean="0">
                <a:ln w="1905"/>
                <a:solidFill>
                  <a:srgbClr val="C05B08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2800" b="1" dirty="0">
              <a:ln w="1905"/>
              <a:solidFill>
                <a:srgbClr val="C05B08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Наружная мембрана</a:t>
            </a:r>
            <a:b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 descr="http://upload.wikimedia.org/wikipedia/commons/thumb/e/ee/CellMembraneDrawing.jpg/400px-CellMembraneDrawing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83529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980728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hlinkClick r:id="rId4"/>
              </a:rPr>
              <a:t>http://upload.wikimedia.org/wikipedia/commons/thumb/e/ee/CellMembraneDrawing.jpg/400px-CellMembraneDrawing.jpg</a:t>
            </a:r>
            <a:endParaRPr lang="ru-RU" sz="1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437112"/>
            <a:ext cx="8568952" cy="19389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5B08"/>
                </a:solidFill>
              </a:rPr>
              <a:t>Состоит из 2 слоев липидов.</a:t>
            </a:r>
          </a:p>
          <a:p>
            <a:r>
              <a:rPr lang="ru-RU" sz="2400" b="1" dirty="0" smtClean="0">
                <a:solidFill>
                  <a:srgbClr val="C05B08"/>
                </a:solidFill>
              </a:rPr>
              <a:t>В некоторых местах встроены белки.</a:t>
            </a:r>
          </a:p>
          <a:p>
            <a:r>
              <a:rPr lang="ru-RU" sz="2400" b="1" dirty="0" smtClean="0">
                <a:solidFill>
                  <a:srgbClr val="C05B08"/>
                </a:solidFill>
              </a:rPr>
              <a:t>В мембране есть поры, которые обеспечивают избирательную проницаемость</a:t>
            </a:r>
          </a:p>
          <a:p>
            <a:r>
              <a:rPr lang="ru-RU" sz="2400" b="1" dirty="0" smtClean="0">
                <a:solidFill>
                  <a:srgbClr val="C05B08"/>
                </a:solidFill>
              </a:rPr>
              <a:t>Клетки растений и грибов имеют плотную клеточную стенку.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07288" cy="1228998"/>
          </a:xfrm>
        </p:spPr>
        <p:txBody>
          <a:bodyPr>
            <a:noAutofit/>
          </a:bodyPr>
          <a:lstStyle/>
          <a:p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Схема, показывающая </a:t>
            </a:r>
            <a:r>
              <a:rPr lang="ru-RU" sz="2800" b="1" u="sng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цитоплазму</a:t>
            </a:r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, вместе с ее компонентами (или </a:t>
            </a:r>
            <a:r>
              <a:rPr lang="ru-RU" sz="28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органеллами</a:t>
            </a:r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), в типичной животной клетке. </a:t>
            </a:r>
          </a:p>
        </p:txBody>
      </p:sp>
      <p:pic>
        <p:nvPicPr>
          <p:cNvPr id="3" name="Рисунок 2" descr="http://upload.wikimedia.org/wikipedia/commons/thumb/1/1a/Biological_cell.svg/300px-Biological_cell.svg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556792"/>
            <a:ext cx="5832648" cy="5040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2420888"/>
            <a:ext cx="2736304" cy="338554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1)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Ядрышко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(2)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Ядро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(3)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рибосома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 (маленькие точки)</a:t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(4)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Везикула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(5) 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Шероховатый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эндоплазматический </a:t>
            </a:r>
            <a:r>
              <a:rPr lang="ru-RU" sz="1400" u="sng" dirty="0" err="1">
                <a:solidFill>
                  <a:schemeClr val="accent6">
                    <a:lumMod val="75000"/>
                  </a:schemeClr>
                </a:solidFill>
              </a:rPr>
              <a:t>ретикулум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(6)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Аппарат </a:t>
            </a:r>
            <a:r>
              <a:rPr lang="ru-RU" sz="1400" u="sng" dirty="0" err="1">
                <a:solidFill>
                  <a:schemeClr val="accent6">
                    <a:lumMod val="75000"/>
                  </a:schemeClr>
                </a:solidFill>
              </a:rPr>
              <a:t>Гольджи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(7) </a:t>
            </a:r>
            <a:r>
              <a:rPr lang="ru-RU" sz="1400" u="sng" dirty="0" err="1">
                <a:solidFill>
                  <a:schemeClr val="accent6">
                    <a:lumMod val="75000"/>
                  </a:schemeClr>
                </a:solidFill>
              </a:rPr>
              <a:t>Цитоскелет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(8) Гладкий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эндоплазматический </a:t>
            </a:r>
            <a:r>
              <a:rPr lang="ru-RU" sz="1400" u="sng" dirty="0" err="1">
                <a:solidFill>
                  <a:schemeClr val="accent6">
                    <a:lumMod val="75000"/>
                  </a:schemeClr>
                </a:solidFill>
              </a:rPr>
              <a:t>ретикулум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(9)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Митохондрия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(10)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Вакуоль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(11)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Цитоплазма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(12)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Лизосома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(13)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Центриоль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 и </a:t>
            </a:r>
            <a:r>
              <a:rPr lang="ru-RU" sz="1400" u="sng" dirty="0">
                <a:solidFill>
                  <a:schemeClr val="accent6">
                    <a:lumMod val="75000"/>
                  </a:schemeClr>
                </a:solidFill>
              </a:rPr>
              <a:t>Центросома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84784"/>
            <a:ext cx="3024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hlinkClick r:id="rId4"/>
              </a:rPr>
              <a:t>http://upload.wikimedia.org/wikipedia/commons/thumb/1/1a/Biological_cell.svg/300px-Biological_cell.svg.png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                           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Схема строения клеточного ядра.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pic>
        <p:nvPicPr>
          <p:cNvPr id="3" name="Рисунок 2" descr="http://upload.wikimedia.org/wikipedia/commons/thumb/7/7c/Diagram_human_cell_nucleus_ru.svg/300px-Diagram_human_cell_nucleus_ru.svg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835292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pload.wikimedia.org/wikipedia/commons/thumb/c/c4/Nuclear_components_ru.jpg/400px-Nuclear_components_ru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052736"/>
            <a:ext cx="388843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910038"/>
            <a:ext cx="50405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http://upload.wikimedia.org/wikipedia/commons/thumb/7/7c/Diagram_human_cell_nucleus_ru.svg/300px-Diagram_human_cell_nucleus_ru.svg.png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Функции ядра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4038600" cy="4785395"/>
          </a:xfrm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3900" dirty="0" smtClean="0"/>
              <a:t>Хранение наследственной информации.</a:t>
            </a:r>
          </a:p>
          <a:p>
            <a:r>
              <a:rPr lang="ru-RU" sz="3900" dirty="0" smtClean="0"/>
              <a:t>Регуляция обмена веществ в клетки.</a:t>
            </a:r>
          </a:p>
          <a:p>
            <a:r>
              <a:rPr lang="ru-RU" sz="3900" dirty="0" smtClean="0"/>
              <a:t>Синтез субъединиц рибосом из РНК и белков.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256584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RelaxedModerately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dirty="0" smtClean="0"/>
              <a:t>Большинство клеток одноядерные.</a:t>
            </a:r>
          </a:p>
          <a:p>
            <a:r>
              <a:rPr lang="ru-RU" dirty="0" smtClean="0"/>
              <a:t>Многоядерные (у ряда  простейших).</a:t>
            </a:r>
          </a:p>
          <a:p>
            <a:r>
              <a:rPr lang="ru-RU" dirty="0" err="1" smtClean="0"/>
              <a:t>Безядерные</a:t>
            </a:r>
            <a:r>
              <a:rPr lang="ru-RU" dirty="0" smtClean="0"/>
              <a:t>: эритроциты млекопитающих и клетки ситовидных трубок у покрытосеменных растений.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08823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Ядрышко находится внутри ядра, и не имеет собственной </a:t>
            </a:r>
            <a:r>
              <a:rPr lang="ru-RU" sz="36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мембранной</a:t>
            </a: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оболочки. Основной функцией ядрышка является синтез </a:t>
            </a:r>
            <a:r>
              <a:rPr lang="ru-RU" sz="36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рибосом.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92896"/>
            <a:ext cx="8352928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635896" y="2086927"/>
            <a:ext cx="53285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http://upload.wikimedia.org/wikipedia/commons/4/48/Nucleus%26Nucleolus.gif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742</Words>
  <Application>Microsoft Office PowerPoint</Application>
  <PresentationFormat>Экран (4:3)</PresentationFormat>
  <Paragraphs>141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Строение клетки</vt:lpstr>
      <vt:lpstr>Строение      клетки</vt:lpstr>
      <vt:lpstr>Империя Клеточные</vt:lpstr>
      <vt:lpstr>Основные положения клеточной теории Шванна–Шлейдена                               1838-1839 гг.  </vt:lpstr>
      <vt:lpstr>Наружная мембрана </vt:lpstr>
      <vt:lpstr>Схема, показывающая цитоплазму, вместе с ее компонентами (или органеллами), в типичной животной клетке. </vt:lpstr>
      <vt:lpstr>                                                                                 Схема строения клеточного ядра. </vt:lpstr>
      <vt:lpstr>Функции ядра</vt:lpstr>
      <vt:lpstr>Ядрышко находится внутри ядра, и не имеет собственной мембранной оболочки. Основной функцией ядрышка является синтез рибосом. </vt:lpstr>
      <vt:lpstr>                                                                     Гранулярная ЭПС  </vt:lpstr>
      <vt:lpstr>                                                                                      Рибосома                                                           </vt:lpstr>
      <vt:lpstr>Митохондрии  </vt:lpstr>
      <vt:lpstr>http://tsitologiya.ru/pictures/211208064745.jpg</vt:lpstr>
      <vt:lpstr>Лизосомы  </vt:lpstr>
      <vt:lpstr>Центрио́ль — внутриклеточный органоид, принимают участие в формировании веретена деления и располагаются на его полюсах, вблизи комплекса Гольджи.</vt:lpstr>
      <vt:lpstr>Цитоскелет</vt:lpstr>
      <vt:lpstr>Жировые включения в клетках печени аксолотля </vt:lpstr>
      <vt:lpstr>Жгутики эукариот </vt:lpstr>
      <vt:lpstr>Пластиды — органоиды эукариотических растений, прокариот и простейших.                                                      Покрыты двойной мембраной и имеют в своём составе множество копий кольцевой ДНК. </vt:lpstr>
      <vt:lpstr>Растительные клетки мха                                                  с видимыми хлоропластами</vt:lpstr>
      <vt:lpstr>Сократи́тельная вакуо́ль — мембранный органоид, осуществляющий выброс излишков жидкости из цитоплазмы.  </vt:lpstr>
      <vt:lpstr>Слайд 22</vt:lpstr>
      <vt:lpstr>Интернет - ресурсы</vt:lpstr>
      <vt:lpstr>Интернет - ресурсы</vt:lpstr>
      <vt:lpstr>Интернет -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Семья</cp:lastModifiedBy>
  <cp:revision>38</cp:revision>
  <dcterms:created xsi:type="dcterms:W3CDTF">2012-03-27T11:02:37Z</dcterms:created>
  <dcterms:modified xsi:type="dcterms:W3CDTF">2012-04-04T08:11:24Z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891798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