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57" r:id="rId3"/>
    <p:sldId id="279" r:id="rId4"/>
    <p:sldId id="283" r:id="rId5"/>
    <p:sldId id="270" r:id="rId6"/>
    <p:sldId id="271" r:id="rId7"/>
    <p:sldId id="258" r:id="rId8"/>
    <p:sldId id="284" r:id="rId9"/>
    <p:sldId id="261" r:id="rId10"/>
    <p:sldId id="259" r:id="rId11"/>
    <p:sldId id="285" r:id="rId12"/>
    <p:sldId id="276" r:id="rId13"/>
    <p:sldId id="262" r:id="rId14"/>
    <p:sldId id="263" r:id="rId15"/>
    <p:sldId id="264" r:id="rId16"/>
    <p:sldId id="286" r:id="rId17"/>
    <p:sldId id="265" r:id="rId18"/>
    <p:sldId id="277" r:id="rId19"/>
    <p:sldId id="273" r:id="rId20"/>
    <p:sldId id="272" r:id="rId21"/>
    <p:sldId id="269" r:id="rId22"/>
    <p:sldId id="266" r:id="rId23"/>
    <p:sldId id="278" r:id="rId24"/>
    <p:sldId id="267" r:id="rId25"/>
    <p:sldId id="275" r:id="rId26"/>
    <p:sldId id="274" r:id="rId27"/>
    <p:sldId id="280" r:id="rId28"/>
    <p:sldId id="281" r:id="rId29"/>
    <p:sldId id="282"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D7CB59-6D27-444A-A26B-C82952AD7374}" type="datetimeFigureOut">
              <a:rPr lang="ru-RU" smtClean="0"/>
              <a:pPr/>
              <a:t>05.04.2012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D21B58-6FA8-4CB3-93C1-A4EFE69CDCED}"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5D21B58-6FA8-4CB3-93C1-A4EFE69CDCED}" type="slidenum">
              <a:rPr lang="ru-RU" smtClean="0"/>
              <a:pPr/>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11A5C855-A3AA-4F9B-AC53-AA4BAB7C08A7}" type="datetimeFigureOut">
              <a:rPr lang="ru-RU" smtClean="0"/>
              <a:pPr/>
              <a:t>05.04.2012</a:t>
            </a:fld>
            <a:endParaRPr lang="ru-RU"/>
          </a:p>
        </p:txBody>
      </p:sp>
      <p:sp>
        <p:nvSpPr>
          <p:cNvPr id="16" name="Номер слайда 15"/>
          <p:cNvSpPr>
            <a:spLocks noGrp="1"/>
          </p:cNvSpPr>
          <p:nvPr>
            <p:ph type="sldNum" sz="quarter" idx="11"/>
          </p:nvPr>
        </p:nvSpPr>
        <p:spPr/>
        <p:txBody>
          <a:bodyPr/>
          <a:lstStyle/>
          <a:p>
            <a:fld id="{5C93D221-9BD4-4881-BA41-62209C5C27B6}"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1A5C855-A3AA-4F9B-AC53-AA4BAB7C08A7}" type="datetimeFigureOut">
              <a:rPr lang="ru-RU" smtClean="0"/>
              <a:pPr/>
              <a:t>05.04.2012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93D221-9BD4-4881-BA41-62209C5C27B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1A5C855-A3AA-4F9B-AC53-AA4BAB7C08A7}" type="datetimeFigureOut">
              <a:rPr lang="ru-RU" smtClean="0"/>
              <a:pPr/>
              <a:t>05.04.2012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93D221-9BD4-4881-BA41-62209C5C27B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11A5C855-A3AA-4F9B-AC53-AA4BAB7C08A7}" type="datetimeFigureOut">
              <a:rPr lang="ru-RU" smtClean="0"/>
              <a:pPr/>
              <a:t>05.04.2012</a:t>
            </a:fld>
            <a:endParaRPr lang="ru-RU"/>
          </a:p>
        </p:txBody>
      </p:sp>
      <p:sp>
        <p:nvSpPr>
          <p:cNvPr id="15" name="Номер слайда 14"/>
          <p:cNvSpPr>
            <a:spLocks noGrp="1"/>
          </p:cNvSpPr>
          <p:nvPr>
            <p:ph type="sldNum" sz="quarter" idx="15"/>
          </p:nvPr>
        </p:nvSpPr>
        <p:spPr/>
        <p:txBody>
          <a:bodyPr/>
          <a:lstStyle>
            <a:lvl1pPr algn="ctr">
              <a:defRPr/>
            </a:lvl1pPr>
          </a:lstStyle>
          <a:p>
            <a:fld id="{5C93D221-9BD4-4881-BA41-62209C5C27B6}"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11A5C855-A3AA-4F9B-AC53-AA4BAB7C08A7}" type="datetimeFigureOut">
              <a:rPr lang="ru-RU" smtClean="0"/>
              <a:pPr/>
              <a:t>05.04.2012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93D221-9BD4-4881-BA41-62209C5C27B6}"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11A5C855-A3AA-4F9B-AC53-AA4BAB7C08A7}" type="datetimeFigureOut">
              <a:rPr lang="ru-RU" smtClean="0"/>
              <a:pPr/>
              <a:t>05.04.2012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93D221-9BD4-4881-BA41-62209C5C27B6}"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5C93D221-9BD4-4881-BA41-62209C5C27B6}"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11A5C855-A3AA-4F9B-AC53-AA4BAB7C08A7}" type="datetimeFigureOut">
              <a:rPr lang="ru-RU" smtClean="0"/>
              <a:pPr/>
              <a:t>05.04.2012</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11A5C855-A3AA-4F9B-AC53-AA4BAB7C08A7}" type="datetimeFigureOut">
              <a:rPr lang="ru-RU" smtClean="0"/>
              <a:pPr/>
              <a:t>05.04.2012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C93D221-9BD4-4881-BA41-62209C5C27B6}"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1A5C855-A3AA-4F9B-AC53-AA4BAB7C08A7}" type="datetimeFigureOut">
              <a:rPr lang="ru-RU" smtClean="0"/>
              <a:pPr/>
              <a:t>05.04.2012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C93D221-9BD4-4881-BA41-62209C5C27B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11A5C855-A3AA-4F9B-AC53-AA4BAB7C08A7}" type="datetimeFigureOut">
              <a:rPr lang="ru-RU" smtClean="0"/>
              <a:pPr/>
              <a:t>05.04.2012</a:t>
            </a:fld>
            <a:endParaRPr lang="ru-RU"/>
          </a:p>
        </p:txBody>
      </p:sp>
      <p:sp>
        <p:nvSpPr>
          <p:cNvPr id="9" name="Номер слайда 8"/>
          <p:cNvSpPr>
            <a:spLocks noGrp="1"/>
          </p:cNvSpPr>
          <p:nvPr>
            <p:ph type="sldNum" sz="quarter" idx="15"/>
          </p:nvPr>
        </p:nvSpPr>
        <p:spPr/>
        <p:txBody>
          <a:bodyPr/>
          <a:lstStyle/>
          <a:p>
            <a:fld id="{5C93D221-9BD4-4881-BA41-62209C5C27B6}"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11A5C855-A3AA-4F9B-AC53-AA4BAB7C08A7}" type="datetimeFigureOut">
              <a:rPr lang="ru-RU" smtClean="0"/>
              <a:pPr/>
              <a:t>05.04.2012</a:t>
            </a:fld>
            <a:endParaRPr lang="ru-RU"/>
          </a:p>
        </p:txBody>
      </p:sp>
      <p:sp>
        <p:nvSpPr>
          <p:cNvPr id="9" name="Номер слайда 8"/>
          <p:cNvSpPr>
            <a:spLocks noGrp="1"/>
          </p:cNvSpPr>
          <p:nvPr>
            <p:ph type="sldNum" sz="quarter" idx="11"/>
          </p:nvPr>
        </p:nvSpPr>
        <p:spPr/>
        <p:txBody>
          <a:bodyPr/>
          <a:lstStyle/>
          <a:p>
            <a:fld id="{5C93D221-9BD4-4881-BA41-62209C5C27B6}"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1A5C855-A3AA-4F9B-AC53-AA4BAB7C08A7}" type="datetimeFigureOut">
              <a:rPr lang="ru-RU" smtClean="0"/>
              <a:pPr/>
              <a:t>05.04.2012</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5C93D221-9BD4-4881-BA41-62209C5C27B6}"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1812panorama.ru/virtual/lingvo.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1812panorama.ru/virtual/lingvo.html" TargetMode="External"/><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1812panorama.ru/virtual/borodino10.html" TargetMode="External"/><Relationship Id="rId3" Type="http://schemas.openxmlformats.org/officeDocument/2006/relationships/hyperlink" Target="http://www.1812panorama.ru/virtual/borodino7.html" TargetMode="External"/><Relationship Id="rId7" Type="http://schemas.openxmlformats.org/officeDocument/2006/relationships/hyperlink" Target="http://www.1812panorama.ru/virtual/borodino13.html" TargetMode="External"/><Relationship Id="rId2" Type="http://schemas.openxmlformats.org/officeDocument/2006/relationships/hyperlink" Target="http://www.1812panorama.ru/virtual/borodino6.html" TargetMode="External"/><Relationship Id="rId1" Type="http://schemas.openxmlformats.org/officeDocument/2006/relationships/slideLayout" Target="../slideLayouts/slideLayout2.xml"/><Relationship Id="rId6" Type="http://schemas.openxmlformats.org/officeDocument/2006/relationships/hyperlink" Target="http://www.1812panorama.ru/virtual/borodino11.html" TargetMode="External"/><Relationship Id="rId11" Type="http://schemas.openxmlformats.org/officeDocument/2006/relationships/hyperlink" Target="http://www.1812panorama.ru/virtual/borodino3.html" TargetMode="External"/><Relationship Id="rId5" Type="http://schemas.openxmlformats.org/officeDocument/2006/relationships/hyperlink" Target="http://www.1812panorama.ru/virtual/borodino1.html" TargetMode="External"/><Relationship Id="rId10" Type="http://schemas.openxmlformats.org/officeDocument/2006/relationships/hyperlink" Target="http://www.1812panorama.ru/virtual/borodino5.html" TargetMode="External"/><Relationship Id="rId4" Type="http://schemas.openxmlformats.org/officeDocument/2006/relationships/hyperlink" Target="http://www.1812panorama.ru/virtual/borodino2.html" TargetMode="External"/><Relationship Id="rId9" Type="http://schemas.openxmlformats.org/officeDocument/2006/relationships/hyperlink" Target="http://www.1812panorama.ru/virtual/borodino12.html"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www.1812panorama.ru/virtual/borodino7.html" TargetMode="External"/><Relationship Id="rId2" Type="http://schemas.openxmlformats.org/officeDocument/2006/relationships/hyperlink" Target="http://www.1812panorama.ru/virtual/borodino6.html" TargetMode="External"/><Relationship Id="rId1" Type="http://schemas.openxmlformats.org/officeDocument/2006/relationships/slideLayout" Target="../slideLayouts/slideLayout2.xml"/><Relationship Id="rId6" Type="http://schemas.openxmlformats.org/officeDocument/2006/relationships/hyperlink" Target="http://www.1812panorama.ru/virtual/borodino8.html" TargetMode="External"/><Relationship Id="rId5" Type="http://schemas.openxmlformats.org/officeDocument/2006/relationships/hyperlink" Target="http://www.1812panorama.ru/virtual/borodino3.html" TargetMode="External"/><Relationship Id="rId4" Type="http://schemas.openxmlformats.org/officeDocument/2006/relationships/hyperlink" Target="http://www.1812panorama.ru/virtual/borodino5.html"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www.1812panorama.ru/virtual/borodino11.html" TargetMode="External"/><Relationship Id="rId3" Type="http://schemas.openxmlformats.org/officeDocument/2006/relationships/hyperlink" Target="http://www.1812panorama.ru/virtual/borodino12.html" TargetMode="External"/><Relationship Id="rId7" Type="http://schemas.openxmlformats.org/officeDocument/2006/relationships/hyperlink" Target="http://www.1812panorama.ru/virtual/borodino10.html" TargetMode="External"/><Relationship Id="rId2" Type="http://schemas.openxmlformats.org/officeDocument/2006/relationships/hyperlink" Target="http://www.1812panorama.ru/virtual/borodino4.html" TargetMode="External"/><Relationship Id="rId1" Type="http://schemas.openxmlformats.org/officeDocument/2006/relationships/slideLayout" Target="../slideLayouts/slideLayout2.xml"/><Relationship Id="rId6" Type="http://schemas.openxmlformats.org/officeDocument/2006/relationships/hyperlink" Target="http://www.1812panorama.ru/virtual/borodino1.html" TargetMode="External"/><Relationship Id="rId5" Type="http://schemas.openxmlformats.org/officeDocument/2006/relationships/hyperlink" Target="http://www.1812panorama.ru/virtual/borodino8.html" TargetMode="External"/><Relationship Id="rId4" Type="http://schemas.openxmlformats.org/officeDocument/2006/relationships/hyperlink" Target="http://www.1812panorama.ru/virtual/borodino3.html"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www.notabene.ru/history/1812.html" TargetMode="External"/><Relationship Id="rId3" Type="http://schemas.openxmlformats.org/officeDocument/2006/relationships/hyperlink" Target="http://www.ote4estvo.ru/sobytiya-xviii-xix/127-otechestvennaya-vojna-1812-goda.html" TargetMode="External"/><Relationship Id="rId7" Type="http://schemas.openxmlformats.org/officeDocument/2006/relationships/hyperlink" Target="http://patrio.ru/" TargetMode="External"/><Relationship Id="rId2" Type="http://schemas.openxmlformats.org/officeDocument/2006/relationships/hyperlink" Target="http://www.1812panorama.ru/virtual/borodino7.html" TargetMode="External"/><Relationship Id="rId1" Type="http://schemas.openxmlformats.org/officeDocument/2006/relationships/slideLayout" Target="../slideLayouts/slideLayout2.xml"/><Relationship Id="rId6" Type="http://schemas.openxmlformats.org/officeDocument/2006/relationships/hyperlink" Target="http://ru.wikipedia.org/wiki" TargetMode="External"/><Relationship Id="rId5" Type="http://schemas.openxmlformats.org/officeDocument/2006/relationships/hyperlink" Target="http://images.yandex.ru/yandsearch?text=%D0%BE%D1%82%D0%B5%D1%87%D0%B5%D1%81%D1%82%D0%B2%D0%B5%D0%BD%D0%BD%D0%B0%D1%8F%20%D0%B2%D0%BE%D0%B9%D0%BD%D0%B0%201812%20%D0%B3%D0%BE%D0%B4%D0%B0&amp;stype=image&amp;noreask=1&amp;lr=43" TargetMode="External"/><Relationship Id="rId4" Type="http://schemas.openxmlformats.org/officeDocument/2006/relationships/hyperlink" Target="http://www.rusempire.ru/voyny-rossiyskoy-imperii/otechestvennaya-voyna-1812-goda.html" TargetMode="External"/><Relationship Id="rId9" Type="http://schemas.openxmlformats.org/officeDocument/2006/relationships/hyperlink" Target="http://www.museum.ru/1812/"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1812panorama.ru/virtual/lingvo.html" TargetMode="External"/><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a:p>
        </p:txBody>
      </p:sp>
      <p:sp>
        <p:nvSpPr>
          <p:cNvPr id="2" name="Заголовок 1"/>
          <p:cNvSpPr>
            <a:spLocks noGrp="1"/>
          </p:cNvSpPr>
          <p:nvPr>
            <p:ph type="ctrTitle"/>
          </p:nvPr>
        </p:nvSpPr>
        <p:spPr>
          <a:xfrm>
            <a:off x="755576" y="0"/>
            <a:ext cx="7772400" cy="2547714"/>
          </a:xfrm>
        </p:spPr>
        <p:txBody>
          <a:bodyPr>
            <a:normAutofit fontScale="90000"/>
          </a:bodyPr>
          <a:lstStyle/>
          <a:p>
            <a:r>
              <a:rPr lang="ru-RU" b="1" i="1" dirty="0" smtClean="0"/>
              <a:t>ОТЕЧЕСТВЕННАЯ   ВОЙНА   1812 ГОДА В  ПОЭЗИИ, ИСТОРИИ  И  ЖИВОПИСИ. </a:t>
            </a:r>
            <a:endParaRPr lang="ru-RU" b="1" i="1" dirty="0"/>
          </a:p>
        </p:txBody>
      </p:sp>
      <p:pic>
        <p:nvPicPr>
          <p:cNvPr id="1026" name="Picture 2" descr="C:\Users\Оксана\Desktop\700px-Battle_of_Borodino_fragment_2.jpg"/>
          <p:cNvPicPr>
            <a:picLocks noChangeAspect="1" noChangeArrowheads="1"/>
          </p:cNvPicPr>
          <p:nvPr/>
        </p:nvPicPr>
        <p:blipFill>
          <a:blip r:embed="rId2" cstate="print"/>
          <a:srcRect/>
          <a:stretch>
            <a:fillRect/>
          </a:stretch>
        </p:blipFill>
        <p:spPr bwMode="auto">
          <a:xfrm>
            <a:off x="179512" y="2420888"/>
            <a:ext cx="8710488" cy="2880320"/>
          </a:xfrm>
          <a:prstGeom prst="rect">
            <a:avLst/>
          </a:prstGeom>
          <a:noFill/>
        </p:spPr>
      </p:pic>
      <p:sp>
        <p:nvSpPr>
          <p:cNvPr id="6" name="Прямоугольник 5"/>
          <p:cNvSpPr/>
          <p:nvPr/>
        </p:nvSpPr>
        <p:spPr>
          <a:xfrm>
            <a:off x="1475656" y="2708920"/>
            <a:ext cx="7452320" cy="1077218"/>
          </a:xfrm>
          <a:prstGeom prst="rect">
            <a:avLst/>
          </a:prstGeom>
        </p:spPr>
        <p:txBody>
          <a:bodyPr wrap="square">
            <a:spAutoFit/>
          </a:bodyPr>
          <a:lstStyle/>
          <a:p>
            <a:pPr algn="r"/>
            <a:r>
              <a:rPr lang="ru-RU" sz="3200" i="1" dirty="0" smtClean="0">
                <a:solidFill>
                  <a:srgbClr val="C00000"/>
                </a:solidFill>
              </a:rPr>
              <a:t>«Новая Россия начинается с 1812 года». </a:t>
            </a:r>
            <a:br>
              <a:rPr lang="ru-RU" sz="3200" i="1" dirty="0" smtClean="0">
                <a:solidFill>
                  <a:srgbClr val="C00000"/>
                </a:solidFill>
              </a:rPr>
            </a:br>
            <a:r>
              <a:rPr lang="ru-RU" sz="3200" i="1" dirty="0" smtClean="0">
                <a:solidFill>
                  <a:srgbClr val="C00000"/>
                </a:solidFill>
              </a:rPr>
              <a:t>А. И. Герцен </a:t>
            </a:r>
            <a:endParaRPr lang="ru-RU" sz="3200" i="1" dirty="0">
              <a:solidFill>
                <a:srgbClr val="C00000"/>
              </a:solidFill>
            </a:endParaRPr>
          </a:p>
        </p:txBody>
      </p:sp>
      <p:sp>
        <p:nvSpPr>
          <p:cNvPr id="7" name="TextBox 6"/>
          <p:cNvSpPr txBox="1"/>
          <p:nvPr/>
        </p:nvSpPr>
        <p:spPr>
          <a:xfrm>
            <a:off x="467544" y="5103674"/>
            <a:ext cx="7416824" cy="1600438"/>
          </a:xfrm>
          <a:prstGeom prst="rect">
            <a:avLst/>
          </a:prstGeom>
          <a:noFill/>
        </p:spPr>
        <p:txBody>
          <a:bodyPr wrap="square" rtlCol="0">
            <a:spAutoFit/>
          </a:bodyPr>
          <a:lstStyle/>
          <a:p>
            <a:endParaRPr lang="en-US" dirty="0" smtClean="0"/>
          </a:p>
          <a:p>
            <a:r>
              <a:rPr lang="ru-RU" sz="2000" dirty="0" smtClean="0"/>
              <a:t>Презентация на конкурс «Недаром помнит вся Россия»</a:t>
            </a:r>
          </a:p>
          <a:p>
            <a:r>
              <a:rPr lang="ru-RU" sz="2000" dirty="0" smtClean="0"/>
              <a:t>Автор: Матвеева Оксана Владимировна</a:t>
            </a:r>
          </a:p>
          <a:p>
            <a:r>
              <a:rPr lang="ru-RU" sz="2000" dirty="0" smtClean="0"/>
              <a:t>Учитель истории и обществознания</a:t>
            </a:r>
          </a:p>
          <a:p>
            <a:r>
              <a:rPr lang="ru-RU" sz="2000" dirty="0" smtClean="0"/>
              <a:t>МБОУ «СОШ №6» г. Заинска</a:t>
            </a:r>
            <a:endParaRPr lang="ru-RU"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914400" y="2060848"/>
            <a:ext cx="3585592" cy="1152129"/>
          </a:xfrm>
        </p:spPr>
        <p:txBody>
          <a:bodyPr/>
          <a:lstStyle/>
          <a:p>
            <a:endParaRPr lang="ru-RU" dirty="0"/>
          </a:p>
        </p:txBody>
      </p:sp>
      <p:sp>
        <p:nvSpPr>
          <p:cNvPr id="2" name="Заголовок 1"/>
          <p:cNvSpPr>
            <a:spLocks noGrp="1"/>
          </p:cNvSpPr>
          <p:nvPr>
            <p:ph type="title"/>
          </p:nvPr>
        </p:nvSpPr>
        <p:spPr>
          <a:xfrm>
            <a:off x="611560" y="404664"/>
            <a:ext cx="8229600" cy="1143000"/>
          </a:xfrm>
        </p:spPr>
        <p:txBody>
          <a:bodyPr>
            <a:normAutofit fontScale="90000"/>
          </a:bodyPr>
          <a:lstStyle/>
          <a:p>
            <a:pPr algn="r"/>
            <a:r>
              <a:rPr lang="ru-RU" sz="1600" b="1" dirty="0" smtClean="0">
                <a:solidFill>
                  <a:schemeClr val="bg2"/>
                </a:solidFill>
              </a:rPr>
              <a:t>«</a:t>
            </a:r>
            <a:r>
              <a:rPr lang="ru-RU" sz="2200" b="1" dirty="0" smtClean="0">
                <a:solidFill>
                  <a:schemeClr val="bg2"/>
                </a:solidFill>
              </a:rPr>
              <a:t>Построили редут...»</a:t>
            </a:r>
            <a:r>
              <a:rPr lang="ru-RU" sz="2200" dirty="0" smtClean="0">
                <a:solidFill>
                  <a:schemeClr val="bg2"/>
                </a:solidFill>
              </a:rPr>
              <a:t/>
            </a:r>
            <a:br>
              <a:rPr lang="ru-RU" sz="2200" dirty="0" smtClean="0">
                <a:solidFill>
                  <a:schemeClr val="bg2"/>
                </a:solidFill>
              </a:rPr>
            </a:br>
            <a:r>
              <a:rPr lang="ru-RU" sz="2200" dirty="0" smtClean="0">
                <a:solidFill>
                  <a:schemeClr val="bg2"/>
                </a:solidFill>
              </a:rPr>
              <a:t>В.Г.Шевченко, 1970-е годы</a:t>
            </a:r>
            <a:br>
              <a:rPr lang="ru-RU" sz="2200" dirty="0" smtClean="0">
                <a:solidFill>
                  <a:schemeClr val="bg2"/>
                </a:solidFill>
              </a:rPr>
            </a:br>
            <a:r>
              <a:rPr lang="ru-RU" sz="2200" dirty="0" smtClean="0">
                <a:solidFill>
                  <a:schemeClr val="bg2"/>
                </a:solidFill>
              </a:rPr>
              <a:t>Бумага, графитный карандаш, акварель</a:t>
            </a:r>
            <a:br>
              <a:rPr lang="ru-RU" sz="2200" dirty="0" smtClean="0">
                <a:solidFill>
                  <a:schemeClr val="bg2"/>
                </a:solidFill>
              </a:rPr>
            </a:br>
            <a:r>
              <a:rPr lang="ru-RU" sz="2200" dirty="0" smtClean="0">
                <a:solidFill>
                  <a:schemeClr val="bg2"/>
                </a:solidFill>
              </a:rPr>
              <a:t>Иллюстрация к стихотворению </a:t>
            </a:r>
            <a:br>
              <a:rPr lang="ru-RU" sz="2200" dirty="0" smtClean="0">
                <a:solidFill>
                  <a:schemeClr val="bg2"/>
                </a:solidFill>
              </a:rPr>
            </a:br>
            <a:r>
              <a:rPr lang="ru-RU" sz="2200" dirty="0" smtClean="0">
                <a:solidFill>
                  <a:schemeClr val="bg2"/>
                </a:solidFill>
              </a:rPr>
              <a:t>М.Ю.Лермонтова «Бородино»</a:t>
            </a:r>
            <a:endParaRPr lang="ru-RU" sz="2200" dirty="0">
              <a:solidFill>
                <a:schemeClr val="bg2"/>
              </a:solidFill>
            </a:endParaRPr>
          </a:p>
        </p:txBody>
      </p:sp>
      <p:pic>
        <p:nvPicPr>
          <p:cNvPr id="7171" name="Picture 3" descr="C:\Users\Оксана\Desktop\borodino_04_02.jpg"/>
          <p:cNvPicPr>
            <a:picLocks noChangeAspect="1" noChangeArrowheads="1"/>
          </p:cNvPicPr>
          <p:nvPr/>
        </p:nvPicPr>
        <p:blipFill>
          <a:blip r:embed="rId2" cstate="print"/>
          <a:srcRect/>
          <a:stretch>
            <a:fillRect/>
          </a:stretch>
        </p:blipFill>
        <p:spPr bwMode="auto">
          <a:xfrm>
            <a:off x="5220072" y="1628800"/>
            <a:ext cx="3542194" cy="4650582"/>
          </a:xfrm>
          <a:prstGeom prst="rect">
            <a:avLst/>
          </a:prstGeom>
          <a:noFill/>
        </p:spPr>
      </p:pic>
      <p:pic>
        <p:nvPicPr>
          <p:cNvPr id="8194" name="Picture 2" descr="C:\Users\Оксана\Desktop\borodino_04_01.jpg"/>
          <p:cNvPicPr>
            <a:picLocks noChangeAspect="1" noChangeArrowheads="1"/>
          </p:cNvPicPr>
          <p:nvPr/>
        </p:nvPicPr>
        <p:blipFill>
          <a:blip r:embed="rId3" cstate="print"/>
          <a:srcRect/>
          <a:stretch>
            <a:fillRect/>
          </a:stretch>
        </p:blipFill>
        <p:spPr bwMode="auto">
          <a:xfrm>
            <a:off x="395536" y="1052736"/>
            <a:ext cx="4637164" cy="2952328"/>
          </a:xfrm>
          <a:prstGeom prst="rect">
            <a:avLst/>
          </a:prstGeom>
          <a:noFill/>
        </p:spPr>
      </p:pic>
      <p:sp>
        <p:nvSpPr>
          <p:cNvPr id="8" name="TextBox 7"/>
          <p:cNvSpPr txBox="1"/>
          <p:nvPr/>
        </p:nvSpPr>
        <p:spPr>
          <a:xfrm>
            <a:off x="323528" y="4149080"/>
            <a:ext cx="4392488" cy="1938992"/>
          </a:xfrm>
          <a:prstGeom prst="rect">
            <a:avLst/>
          </a:prstGeom>
          <a:noFill/>
        </p:spPr>
        <p:txBody>
          <a:bodyPr wrap="square" rtlCol="0">
            <a:spAutoFit/>
          </a:bodyPr>
          <a:lstStyle/>
          <a:p>
            <a:r>
              <a:rPr lang="ru-RU" sz="1400" b="1" dirty="0" smtClean="0"/>
              <a:t>«</a:t>
            </a:r>
            <a:r>
              <a:rPr lang="ru-RU" sz="2000" b="1" dirty="0" smtClean="0">
                <a:solidFill>
                  <a:schemeClr val="bg2"/>
                </a:solidFill>
              </a:rPr>
              <a:t>И вот нашли большое поле...»</a:t>
            </a:r>
            <a:r>
              <a:rPr lang="ru-RU" sz="2000" dirty="0" smtClean="0">
                <a:solidFill>
                  <a:schemeClr val="bg2"/>
                </a:solidFill>
              </a:rPr>
              <a:t/>
            </a:r>
            <a:br>
              <a:rPr lang="ru-RU" sz="2000" dirty="0" smtClean="0">
                <a:solidFill>
                  <a:schemeClr val="bg2"/>
                </a:solidFill>
              </a:rPr>
            </a:br>
            <a:r>
              <a:rPr lang="ru-RU" sz="2000" dirty="0" smtClean="0">
                <a:solidFill>
                  <a:schemeClr val="bg2"/>
                </a:solidFill>
              </a:rPr>
              <a:t>В.Г.Шевченко, 1970-е годы</a:t>
            </a:r>
            <a:br>
              <a:rPr lang="ru-RU" sz="2000" dirty="0" smtClean="0">
                <a:solidFill>
                  <a:schemeClr val="bg2"/>
                </a:solidFill>
              </a:rPr>
            </a:br>
            <a:r>
              <a:rPr lang="ru-RU" sz="2000" dirty="0" smtClean="0">
                <a:solidFill>
                  <a:schemeClr val="bg2"/>
                </a:solidFill>
              </a:rPr>
              <a:t>Бумага, графитный карандаш, акварель</a:t>
            </a:r>
            <a:br>
              <a:rPr lang="ru-RU" sz="2000" dirty="0" smtClean="0">
                <a:solidFill>
                  <a:schemeClr val="bg2"/>
                </a:solidFill>
              </a:rPr>
            </a:br>
            <a:r>
              <a:rPr lang="ru-RU" sz="2000" dirty="0" smtClean="0">
                <a:solidFill>
                  <a:schemeClr val="bg2"/>
                </a:solidFill>
              </a:rPr>
              <a:t>Иллюстрация к стихотворению М.Ю.Лермонтова «Бородино»</a:t>
            </a:r>
            <a:endParaRPr lang="ru-RU" sz="2000" dirty="0">
              <a:solidFill>
                <a:schemeClr val="bg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1412776"/>
            <a:ext cx="8229600" cy="4572000"/>
          </a:xfrm>
        </p:spPr>
        <p:txBody>
          <a:bodyPr>
            <a:noAutofit/>
          </a:bodyPr>
          <a:lstStyle/>
          <a:p>
            <a:r>
              <a:rPr lang="ru-RU" sz="2400" dirty="0" smtClean="0">
                <a:solidFill>
                  <a:srgbClr val="C00000"/>
                </a:solidFill>
              </a:rPr>
              <a:t>И вот нашли большое поле:</a:t>
            </a:r>
            <a:br>
              <a:rPr lang="ru-RU" sz="2400" dirty="0" smtClean="0">
                <a:solidFill>
                  <a:srgbClr val="C00000"/>
                </a:solidFill>
              </a:rPr>
            </a:br>
            <a:r>
              <a:rPr lang="ru-RU" sz="2400" dirty="0" smtClean="0">
                <a:solidFill>
                  <a:srgbClr val="C00000"/>
                </a:solidFill>
              </a:rPr>
              <a:t>Есть разгуляться где на воле!</a:t>
            </a:r>
            <a:br>
              <a:rPr lang="ru-RU" sz="2400" dirty="0" smtClean="0">
                <a:solidFill>
                  <a:srgbClr val="C00000"/>
                </a:solidFill>
              </a:rPr>
            </a:br>
            <a:r>
              <a:rPr lang="ru-RU" sz="2400" dirty="0" smtClean="0">
                <a:solidFill>
                  <a:srgbClr val="C00000"/>
                </a:solidFill>
              </a:rPr>
              <a:t>Построили </a:t>
            </a:r>
            <a:r>
              <a:rPr lang="ru-RU" sz="2400" u="sng" dirty="0" smtClean="0">
                <a:solidFill>
                  <a:srgbClr val="C00000"/>
                </a:solidFill>
                <a:hlinkClick r:id="rId2"/>
              </a:rPr>
              <a:t>редут</a:t>
            </a:r>
            <a:r>
              <a:rPr lang="ru-RU" sz="2400" dirty="0" smtClean="0">
                <a:solidFill>
                  <a:srgbClr val="C00000"/>
                </a:solidFill>
              </a:rPr>
              <a:t>.</a:t>
            </a:r>
            <a:br>
              <a:rPr lang="ru-RU" sz="2400" dirty="0" smtClean="0">
                <a:solidFill>
                  <a:srgbClr val="C00000"/>
                </a:solidFill>
              </a:rPr>
            </a:br>
            <a:r>
              <a:rPr lang="ru-RU" sz="2400" dirty="0" smtClean="0">
                <a:solidFill>
                  <a:srgbClr val="C00000"/>
                </a:solidFill>
              </a:rPr>
              <a:t>У наших ушки на макушке!</a:t>
            </a:r>
            <a:br>
              <a:rPr lang="ru-RU" sz="2400" dirty="0" smtClean="0">
                <a:solidFill>
                  <a:srgbClr val="C00000"/>
                </a:solidFill>
              </a:rPr>
            </a:br>
            <a:r>
              <a:rPr lang="ru-RU" sz="2400" dirty="0" smtClean="0">
                <a:solidFill>
                  <a:srgbClr val="C00000"/>
                </a:solidFill>
              </a:rPr>
              <a:t>Чуть утро осветило </a:t>
            </a:r>
            <a:r>
              <a:rPr lang="ru-RU" sz="2400" u="sng" dirty="0" smtClean="0">
                <a:solidFill>
                  <a:srgbClr val="C00000"/>
                </a:solidFill>
                <a:hlinkClick r:id="rId2"/>
              </a:rPr>
              <a:t>пушки</a:t>
            </a:r>
            <a:r>
              <a:rPr lang="ru-RU" sz="2400" dirty="0" smtClean="0">
                <a:solidFill>
                  <a:srgbClr val="C00000"/>
                </a:solidFill>
              </a:rPr>
              <a:t/>
            </a:r>
            <a:br>
              <a:rPr lang="ru-RU" sz="2400" dirty="0" smtClean="0">
                <a:solidFill>
                  <a:srgbClr val="C00000"/>
                </a:solidFill>
              </a:rPr>
            </a:br>
            <a:r>
              <a:rPr lang="ru-RU" sz="2400" dirty="0" smtClean="0">
                <a:solidFill>
                  <a:srgbClr val="C00000"/>
                </a:solidFill>
              </a:rPr>
              <a:t>И леса синие верхушки —</a:t>
            </a:r>
            <a:br>
              <a:rPr lang="ru-RU" sz="2400" dirty="0" smtClean="0">
                <a:solidFill>
                  <a:srgbClr val="C00000"/>
                </a:solidFill>
              </a:rPr>
            </a:br>
            <a:r>
              <a:rPr lang="ru-RU" sz="2400" dirty="0" smtClean="0">
                <a:solidFill>
                  <a:srgbClr val="C00000"/>
                </a:solidFill>
              </a:rPr>
              <a:t>Французы тут как тут.</a:t>
            </a:r>
          </a:p>
          <a:p>
            <a:r>
              <a:rPr lang="ru-RU" sz="2400" dirty="0" smtClean="0">
                <a:solidFill>
                  <a:srgbClr val="C00000"/>
                </a:solidFill>
              </a:rPr>
              <a:t>                                    Забил заряд я в пушку туго</a:t>
            </a:r>
            <a:br>
              <a:rPr lang="ru-RU" sz="2400" dirty="0" smtClean="0">
                <a:solidFill>
                  <a:srgbClr val="C00000"/>
                </a:solidFill>
              </a:rPr>
            </a:br>
            <a:r>
              <a:rPr lang="ru-RU" sz="2400" dirty="0" smtClean="0">
                <a:solidFill>
                  <a:srgbClr val="C00000"/>
                </a:solidFill>
              </a:rPr>
              <a:t>                                    И думал: угощу я друга!</a:t>
            </a:r>
            <a:br>
              <a:rPr lang="ru-RU" sz="2400" dirty="0" smtClean="0">
                <a:solidFill>
                  <a:srgbClr val="C00000"/>
                </a:solidFill>
              </a:rPr>
            </a:br>
            <a:r>
              <a:rPr lang="ru-RU" sz="2400" dirty="0" smtClean="0">
                <a:solidFill>
                  <a:srgbClr val="C00000"/>
                </a:solidFill>
              </a:rPr>
              <a:t>                                    Постой-ка, брат </a:t>
            </a:r>
            <a:r>
              <a:rPr lang="ru-RU" sz="2400" dirty="0" err="1" smtClean="0">
                <a:solidFill>
                  <a:srgbClr val="C00000"/>
                </a:solidFill>
              </a:rPr>
              <a:t>мусью</a:t>
            </a:r>
            <a:r>
              <a:rPr lang="ru-RU" sz="2400" dirty="0" smtClean="0">
                <a:solidFill>
                  <a:srgbClr val="C00000"/>
                </a:solidFill>
              </a:rPr>
              <a:t>!</a:t>
            </a:r>
            <a:br>
              <a:rPr lang="ru-RU" sz="2400" dirty="0" smtClean="0">
                <a:solidFill>
                  <a:srgbClr val="C00000"/>
                </a:solidFill>
              </a:rPr>
            </a:br>
            <a:r>
              <a:rPr lang="ru-RU" sz="2400" dirty="0" smtClean="0">
                <a:solidFill>
                  <a:srgbClr val="C00000"/>
                </a:solidFill>
              </a:rPr>
              <a:t>                                    Что тут хитрить, пожалуй к бою;</a:t>
            </a:r>
            <a:br>
              <a:rPr lang="ru-RU" sz="2400" dirty="0" smtClean="0">
                <a:solidFill>
                  <a:srgbClr val="C00000"/>
                </a:solidFill>
              </a:rPr>
            </a:br>
            <a:r>
              <a:rPr lang="ru-RU" sz="2400" dirty="0" smtClean="0">
                <a:solidFill>
                  <a:srgbClr val="C00000"/>
                </a:solidFill>
              </a:rPr>
              <a:t>                                    Уж мы пойдем ломить стеною,</a:t>
            </a:r>
            <a:br>
              <a:rPr lang="ru-RU" sz="2400" dirty="0" smtClean="0">
                <a:solidFill>
                  <a:srgbClr val="C00000"/>
                </a:solidFill>
              </a:rPr>
            </a:br>
            <a:r>
              <a:rPr lang="ru-RU" sz="2400" dirty="0" smtClean="0">
                <a:solidFill>
                  <a:srgbClr val="C00000"/>
                </a:solidFill>
              </a:rPr>
              <a:t>                                    Уж постоим мы головою</a:t>
            </a:r>
            <a:br>
              <a:rPr lang="ru-RU" sz="2400" dirty="0" smtClean="0">
                <a:solidFill>
                  <a:srgbClr val="C00000"/>
                </a:solidFill>
              </a:rPr>
            </a:br>
            <a:r>
              <a:rPr lang="ru-RU" sz="2400" dirty="0" smtClean="0">
                <a:solidFill>
                  <a:srgbClr val="C00000"/>
                </a:solidFill>
              </a:rPr>
              <a:t>                                    За родину свою!</a:t>
            </a:r>
          </a:p>
          <a:p>
            <a:endParaRPr lang="ru-RU" sz="2400" dirty="0" smtClean="0">
              <a:solidFill>
                <a:srgbClr val="C00000"/>
              </a:solidFill>
            </a:endParaRPr>
          </a:p>
          <a:p>
            <a:endParaRPr lang="ru-RU" sz="2400" dirty="0" smtClean="0">
              <a:solidFill>
                <a:srgbClr val="C00000"/>
              </a:solidFill>
            </a:endParaRPr>
          </a:p>
          <a:p>
            <a:endParaRPr lang="ru-RU" sz="2400" dirty="0"/>
          </a:p>
        </p:txBody>
      </p:sp>
      <p:sp>
        <p:nvSpPr>
          <p:cNvPr id="3" name="Заголовок 2"/>
          <p:cNvSpPr>
            <a:spLocks noGrp="1"/>
          </p:cNvSpPr>
          <p:nvPr>
            <p:ph type="title"/>
          </p:nvPr>
        </p:nvSpPr>
        <p:spPr>
          <a:xfrm>
            <a:off x="683568" y="476672"/>
            <a:ext cx="8147248" cy="324272"/>
          </a:xfrm>
        </p:spPr>
        <p:txBody>
          <a:bodyPr>
            <a:normAutofit fontScale="90000"/>
          </a:bodyPr>
          <a:lstStyle/>
          <a:p>
            <a:r>
              <a:rPr lang="ru-RU" dirty="0" smtClean="0"/>
              <a:t/>
            </a:r>
            <a:br>
              <a:rPr lang="ru-RU" dirty="0" smtClean="0"/>
            </a:br>
            <a:endParaRPr lang="ru-RU" dirty="0"/>
          </a:p>
        </p:txBody>
      </p:sp>
      <p:pic>
        <p:nvPicPr>
          <p:cNvPr id="4" name="Picture 2" descr="C:\Users\Оксана\Desktop\borodino_04_05.jpg"/>
          <p:cNvPicPr>
            <a:picLocks noChangeAspect="1" noChangeArrowheads="1"/>
          </p:cNvPicPr>
          <p:nvPr/>
        </p:nvPicPr>
        <p:blipFill>
          <a:blip r:embed="rId3" cstate="print"/>
          <a:stretch>
            <a:fillRect/>
          </a:stretch>
        </p:blipFill>
        <p:spPr bwMode="auto">
          <a:xfrm>
            <a:off x="4427965" y="692696"/>
            <a:ext cx="4441615" cy="3312368"/>
          </a:xfrm>
          <a:prstGeom prst="rect">
            <a:avLst/>
          </a:prstGeom>
          <a:noFill/>
        </p:spPr>
      </p:pic>
      <p:sp>
        <p:nvSpPr>
          <p:cNvPr id="6" name="TextBox 5"/>
          <p:cNvSpPr txBox="1"/>
          <p:nvPr/>
        </p:nvSpPr>
        <p:spPr>
          <a:xfrm>
            <a:off x="323528" y="332656"/>
            <a:ext cx="7200800" cy="923330"/>
          </a:xfrm>
          <a:prstGeom prst="rect">
            <a:avLst/>
          </a:prstGeom>
          <a:noFill/>
        </p:spPr>
        <p:txBody>
          <a:bodyPr wrap="square" rtlCol="0">
            <a:spAutoFit/>
          </a:bodyPr>
          <a:lstStyle/>
          <a:p>
            <a:r>
              <a:rPr lang="ru-RU" b="1" dirty="0" smtClean="0">
                <a:solidFill>
                  <a:schemeClr val="bg2"/>
                </a:solidFill>
              </a:rPr>
              <a:t>Атака </a:t>
            </a:r>
            <a:r>
              <a:rPr lang="ru-RU" b="1" dirty="0" err="1" smtClean="0">
                <a:solidFill>
                  <a:schemeClr val="bg2"/>
                </a:solidFill>
              </a:rPr>
              <a:t>Шевардинского</a:t>
            </a:r>
            <a:r>
              <a:rPr lang="ru-RU" b="1" dirty="0" smtClean="0">
                <a:solidFill>
                  <a:schemeClr val="bg2"/>
                </a:solidFill>
              </a:rPr>
              <a:t> редута 24 августа 1812 года</a:t>
            </a:r>
            <a:r>
              <a:rPr lang="ru-RU" dirty="0" smtClean="0">
                <a:solidFill>
                  <a:schemeClr val="bg2"/>
                </a:solidFill>
              </a:rPr>
              <a:t/>
            </a:r>
            <a:br>
              <a:rPr lang="ru-RU" dirty="0" smtClean="0">
                <a:solidFill>
                  <a:schemeClr val="bg2"/>
                </a:solidFill>
              </a:rPr>
            </a:br>
            <a:r>
              <a:rPr lang="ru-RU" dirty="0" smtClean="0">
                <a:solidFill>
                  <a:schemeClr val="bg2"/>
                </a:solidFill>
              </a:rPr>
              <a:t>Неизвестный автор по рисунку Н.С.Самокиша, начало XIX века</a:t>
            </a:r>
            <a:br>
              <a:rPr lang="ru-RU" dirty="0" smtClean="0">
                <a:solidFill>
                  <a:schemeClr val="bg2"/>
                </a:solidFill>
              </a:rPr>
            </a:br>
            <a:r>
              <a:rPr lang="ru-RU" dirty="0" smtClean="0">
                <a:solidFill>
                  <a:schemeClr val="bg2"/>
                </a:solidFill>
              </a:rPr>
              <a:t>Бумага, хромолитография</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Оксана\Desktop\borodino_05_01.jpg"/>
          <p:cNvPicPr>
            <a:picLocks noGrp="1" noChangeAspect="1" noChangeArrowheads="1"/>
          </p:cNvPicPr>
          <p:nvPr>
            <p:ph idx="1"/>
          </p:nvPr>
        </p:nvPicPr>
        <p:blipFill>
          <a:blip r:embed="rId2" cstate="print"/>
          <a:srcRect/>
          <a:stretch>
            <a:fillRect/>
          </a:stretch>
        </p:blipFill>
        <p:spPr bwMode="auto">
          <a:xfrm>
            <a:off x="323528" y="1124744"/>
            <a:ext cx="3281104" cy="4365104"/>
          </a:xfrm>
          <a:prstGeom prst="rect">
            <a:avLst/>
          </a:prstGeom>
          <a:noFill/>
        </p:spPr>
      </p:pic>
      <p:sp>
        <p:nvSpPr>
          <p:cNvPr id="2" name="Заголовок 1"/>
          <p:cNvSpPr>
            <a:spLocks noGrp="1"/>
          </p:cNvSpPr>
          <p:nvPr>
            <p:ph type="title"/>
          </p:nvPr>
        </p:nvSpPr>
        <p:spPr>
          <a:xfrm>
            <a:off x="1691680" y="5445224"/>
            <a:ext cx="8733656" cy="1143000"/>
          </a:xfrm>
        </p:spPr>
        <p:txBody>
          <a:bodyPr>
            <a:noAutofit/>
          </a:bodyPr>
          <a:lstStyle/>
          <a:p>
            <a:pPr algn="l"/>
            <a:r>
              <a:rPr lang="ru-RU" sz="2000" b="1" dirty="0" smtClean="0">
                <a:solidFill>
                  <a:schemeClr val="bg2"/>
                </a:solidFill>
              </a:rPr>
              <a:t>«Забил снаряд я в пушку туго...»</a:t>
            </a:r>
            <a:r>
              <a:rPr lang="ru-RU" sz="2000" dirty="0" smtClean="0">
                <a:solidFill>
                  <a:schemeClr val="bg2"/>
                </a:solidFill>
              </a:rPr>
              <a:t/>
            </a:r>
            <a:br>
              <a:rPr lang="ru-RU" sz="2000" dirty="0" smtClean="0">
                <a:solidFill>
                  <a:schemeClr val="bg2"/>
                </a:solidFill>
              </a:rPr>
            </a:br>
            <a:r>
              <a:rPr lang="ru-RU" sz="2000" dirty="0" smtClean="0">
                <a:solidFill>
                  <a:schemeClr val="bg2"/>
                </a:solidFill>
              </a:rPr>
              <a:t>В.Г.Шевченко 1970-е годы</a:t>
            </a:r>
            <a:br>
              <a:rPr lang="ru-RU" sz="2000" dirty="0" smtClean="0">
                <a:solidFill>
                  <a:schemeClr val="bg2"/>
                </a:solidFill>
              </a:rPr>
            </a:br>
            <a:r>
              <a:rPr lang="ru-RU" sz="2000" dirty="0" smtClean="0">
                <a:solidFill>
                  <a:schemeClr val="bg2"/>
                </a:solidFill>
              </a:rPr>
              <a:t>Бумага, графитный карандаш, акварель</a:t>
            </a:r>
            <a:br>
              <a:rPr lang="ru-RU" sz="2000" dirty="0" smtClean="0">
                <a:solidFill>
                  <a:schemeClr val="bg2"/>
                </a:solidFill>
              </a:rPr>
            </a:br>
            <a:r>
              <a:rPr lang="ru-RU" sz="2000" dirty="0" smtClean="0">
                <a:solidFill>
                  <a:schemeClr val="bg2"/>
                </a:solidFill>
              </a:rPr>
              <a:t>Иллюстрация к стихотворению М.Ю.Лермонтова «Бородино»</a:t>
            </a:r>
            <a:endParaRPr lang="ru-RU" sz="2000" dirty="0">
              <a:solidFill>
                <a:schemeClr val="bg2"/>
              </a:solidFill>
            </a:endParaRPr>
          </a:p>
        </p:txBody>
      </p:sp>
      <p:pic>
        <p:nvPicPr>
          <p:cNvPr id="10243" name="Picture 3" descr="C:\Users\Оксана\Desktop\borodino_05_02.jpg"/>
          <p:cNvPicPr>
            <a:picLocks noChangeAspect="1" noChangeArrowheads="1"/>
          </p:cNvPicPr>
          <p:nvPr/>
        </p:nvPicPr>
        <p:blipFill>
          <a:blip r:embed="rId3" cstate="print"/>
          <a:srcRect/>
          <a:stretch>
            <a:fillRect/>
          </a:stretch>
        </p:blipFill>
        <p:spPr bwMode="auto">
          <a:xfrm>
            <a:off x="3778380" y="332656"/>
            <a:ext cx="5055881" cy="3168352"/>
          </a:xfrm>
          <a:prstGeom prst="rect">
            <a:avLst/>
          </a:prstGeom>
          <a:noFill/>
        </p:spPr>
      </p:pic>
      <p:sp>
        <p:nvSpPr>
          <p:cNvPr id="7" name="Прямоугольник 6"/>
          <p:cNvSpPr/>
          <p:nvPr/>
        </p:nvSpPr>
        <p:spPr>
          <a:xfrm>
            <a:off x="3563888" y="3429000"/>
            <a:ext cx="5292080" cy="1631216"/>
          </a:xfrm>
          <a:prstGeom prst="rect">
            <a:avLst/>
          </a:prstGeom>
        </p:spPr>
        <p:txBody>
          <a:bodyPr wrap="square">
            <a:spAutoFit/>
          </a:bodyPr>
          <a:lstStyle/>
          <a:p>
            <a:pPr algn="r"/>
            <a:r>
              <a:rPr lang="ru-RU" sz="2000" b="1" dirty="0" smtClean="0">
                <a:solidFill>
                  <a:schemeClr val="bg2"/>
                </a:solidFill>
              </a:rPr>
              <a:t>«Уж мы пойдем ломить стеною...»</a:t>
            </a:r>
            <a:r>
              <a:rPr lang="ru-RU" sz="2000" dirty="0" smtClean="0">
                <a:solidFill>
                  <a:schemeClr val="bg2"/>
                </a:solidFill>
              </a:rPr>
              <a:t/>
            </a:r>
            <a:br>
              <a:rPr lang="ru-RU" sz="2000" dirty="0" smtClean="0">
                <a:solidFill>
                  <a:schemeClr val="bg2"/>
                </a:solidFill>
              </a:rPr>
            </a:br>
            <a:r>
              <a:rPr lang="ru-RU" sz="2000" dirty="0" smtClean="0">
                <a:solidFill>
                  <a:schemeClr val="bg2"/>
                </a:solidFill>
              </a:rPr>
              <a:t>В.Г.Шевченко 1970-е годы</a:t>
            </a:r>
            <a:br>
              <a:rPr lang="ru-RU" sz="2000" dirty="0" smtClean="0">
                <a:solidFill>
                  <a:schemeClr val="bg2"/>
                </a:solidFill>
              </a:rPr>
            </a:br>
            <a:r>
              <a:rPr lang="ru-RU" sz="2000" dirty="0" smtClean="0">
                <a:solidFill>
                  <a:schemeClr val="bg2"/>
                </a:solidFill>
              </a:rPr>
              <a:t>Бумага, графитный карандаш, акварель</a:t>
            </a:r>
            <a:br>
              <a:rPr lang="ru-RU" sz="2000" dirty="0" smtClean="0">
                <a:solidFill>
                  <a:schemeClr val="bg2"/>
                </a:solidFill>
              </a:rPr>
            </a:br>
            <a:r>
              <a:rPr lang="ru-RU" sz="2000" dirty="0" smtClean="0">
                <a:solidFill>
                  <a:schemeClr val="bg2"/>
                </a:solidFill>
              </a:rPr>
              <a:t>Иллюстрация к стихотворению М.Ю.Лермонтова «Бородин</a:t>
            </a:r>
            <a:r>
              <a:rPr lang="ru-RU" sz="1400" dirty="0" smtClean="0">
                <a:solidFill>
                  <a:schemeClr val="bg2"/>
                </a:solidFill>
              </a:rPr>
              <a:t>о»</a:t>
            </a:r>
            <a:endParaRPr lang="ru-RU" sz="1400" dirty="0">
              <a:solidFill>
                <a:schemeClr val="bg2"/>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157592" cy="720080"/>
          </a:xfrm>
        </p:spPr>
        <p:txBody>
          <a:bodyPr>
            <a:normAutofit/>
          </a:bodyPr>
          <a:lstStyle/>
          <a:p>
            <a:r>
              <a:rPr lang="ru-RU" sz="3600" dirty="0" smtClean="0">
                <a:solidFill>
                  <a:srgbClr val="FF0000"/>
                </a:solidFill>
              </a:rPr>
              <a:t>Историческая справка</a:t>
            </a:r>
            <a:endParaRPr lang="ru-RU" sz="3600" dirty="0">
              <a:solidFill>
                <a:srgbClr val="FF0000"/>
              </a:solidFill>
            </a:endParaRPr>
          </a:p>
        </p:txBody>
      </p:sp>
      <p:sp>
        <p:nvSpPr>
          <p:cNvPr id="7" name="Прямоугольник 6"/>
          <p:cNvSpPr/>
          <p:nvPr/>
        </p:nvSpPr>
        <p:spPr>
          <a:xfrm>
            <a:off x="395536" y="764704"/>
            <a:ext cx="8532440" cy="4401205"/>
          </a:xfrm>
          <a:prstGeom prst="rect">
            <a:avLst/>
          </a:prstGeom>
        </p:spPr>
        <p:txBody>
          <a:bodyPr wrap="square">
            <a:spAutoFit/>
          </a:bodyPr>
          <a:lstStyle/>
          <a:p>
            <a:r>
              <a:rPr lang="ru-RU" sz="2000" dirty="0" smtClean="0">
                <a:solidFill>
                  <a:schemeClr val="bg1"/>
                </a:solidFill>
              </a:rPr>
              <a:t>           Бородинское </a:t>
            </a:r>
            <a:r>
              <a:rPr lang="ru-RU" sz="2000" dirty="0" smtClean="0">
                <a:solidFill>
                  <a:schemeClr val="bg1"/>
                </a:solidFill>
              </a:rPr>
              <a:t>сражение историки называют «величайшим артиллерийским сражением новейшего времени». Один из участников Отечественной войны, Д.В.Давыдов, говорил позднее: «В Бородинской битве главным действовавшим оружием было огнестрельное...» Исход битвы был решен действиями именно артиллерии.</a:t>
            </a:r>
          </a:p>
          <a:p>
            <a:r>
              <a:rPr lang="ru-RU" sz="2000" dirty="0" smtClean="0">
                <a:solidFill>
                  <a:schemeClr val="bg1"/>
                </a:solidFill>
              </a:rPr>
              <a:t>Русская артиллерия того времени восхищала своими качествами даже иностранцев. Так, прусский генерал </a:t>
            </a:r>
            <a:r>
              <a:rPr lang="ru-RU" sz="2000" dirty="0" err="1" smtClean="0">
                <a:solidFill>
                  <a:schemeClr val="bg1"/>
                </a:solidFill>
              </a:rPr>
              <a:t>Гейзенау</a:t>
            </a:r>
            <a:r>
              <a:rPr lang="ru-RU" sz="2000" dirty="0" smtClean="0">
                <a:solidFill>
                  <a:schemeClr val="bg1"/>
                </a:solidFill>
              </a:rPr>
              <a:t> писал: «Российская артиллерия находится в превосходном положении и имеет в себе даже роскошь... Я видел, как маневрировала и сражалась артиллерия в действиях против неприятеля, и я преисполнен удивления высоким достоинством сего рода службы, превосходством механического ее сооружения, легкостью, скоростью, точностью движений, храбростью офицеров и солдат, редкою дисциплиною и правильностью во внутренней службе</a:t>
            </a:r>
            <a:r>
              <a:rPr lang="ru-RU" sz="2000" dirty="0" smtClean="0">
                <a:solidFill>
                  <a:schemeClr val="bg1"/>
                </a:solidFill>
              </a:rPr>
              <a:t>».</a:t>
            </a:r>
            <a:endParaRPr lang="ru-RU" sz="2000" dirty="0">
              <a:solidFill>
                <a:schemeClr val="bg1"/>
              </a:solidFill>
            </a:endParaRPr>
          </a:p>
        </p:txBody>
      </p:sp>
      <p:sp>
        <p:nvSpPr>
          <p:cNvPr id="9" name="Прямоугольник 8"/>
          <p:cNvSpPr/>
          <p:nvPr/>
        </p:nvSpPr>
        <p:spPr>
          <a:xfrm>
            <a:off x="395536" y="5013176"/>
            <a:ext cx="8424936" cy="1631216"/>
          </a:xfrm>
          <a:prstGeom prst="rect">
            <a:avLst/>
          </a:prstGeom>
        </p:spPr>
        <p:txBody>
          <a:bodyPr wrap="square">
            <a:spAutoFit/>
          </a:bodyPr>
          <a:lstStyle/>
          <a:p>
            <a:r>
              <a:rPr lang="ru-RU" sz="2000" dirty="0" smtClean="0">
                <a:solidFill>
                  <a:schemeClr val="bg1"/>
                </a:solidFill>
              </a:rPr>
              <a:t>        В </a:t>
            </a:r>
            <a:r>
              <a:rPr lang="ru-RU" sz="2000" dirty="0" smtClean="0">
                <a:solidFill>
                  <a:schemeClr val="bg1"/>
                </a:solidFill>
              </a:rPr>
              <a:t>бою за </a:t>
            </a:r>
            <a:r>
              <a:rPr lang="ru-RU" sz="2000" dirty="0" err="1" smtClean="0">
                <a:solidFill>
                  <a:schemeClr val="bg1"/>
                </a:solidFill>
              </a:rPr>
              <a:t>Шевардинский</a:t>
            </a:r>
            <a:r>
              <a:rPr lang="ru-RU" sz="2000" dirty="0" smtClean="0">
                <a:solidFill>
                  <a:schemeClr val="bg1"/>
                </a:solidFill>
              </a:rPr>
              <a:t> редут артиллеристы отважно жертвовали собою, стойко выполняя указания генерала </a:t>
            </a:r>
            <a:r>
              <a:rPr lang="ru-RU" sz="2000" dirty="0" err="1" smtClean="0">
                <a:solidFill>
                  <a:schemeClr val="bg1"/>
                </a:solidFill>
              </a:rPr>
              <a:t>А.И.Кутайсова</a:t>
            </a:r>
            <a:r>
              <a:rPr lang="ru-RU" sz="2000" dirty="0" smtClean="0">
                <a:solidFill>
                  <a:schemeClr val="bg1"/>
                </a:solidFill>
              </a:rPr>
              <a:t> — начальника всей русской артиллерии. Накануне Бородинской битвы он писал: «Пусть возьмут вас с орудиями, но последний картечный выстрел выпустите в упор</a:t>
            </a:r>
            <a:r>
              <a:rPr lang="ru-RU" sz="2000" dirty="0" smtClean="0">
                <a:solidFill>
                  <a:schemeClr val="bg1"/>
                </a:solidFill>
              </a:rPr>
              <a:t>».</a:t>
            </a:r>
            <a:endParaRPr lang="ru-RU" sz="2000" dirty="0" smtClean="0">
              <a:solidFill>
                <a:schemeClr val="bg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Оксана\Desktop\1923e9db6d.jpg"/>
          <p:cNvPicPr>
            <a:picLocks noGrp="1" noChangeAspect="1" noChangeArrowheads="1"/>
          </p:cNvPicPr>
          <p:nvPr>
            <p:ph idx="1"/>
          </p:nvPr>
        </p:nvPicPr>
        <p:blipFill>
          <a:blip r:embed="rId2" cstate="print"/>
          <a:srcRect/>
          <a:stretch>
            <a:fillRect/>
          </a:stretch>
        </p:blipFill>
        <p:spPr bwMode="auto">
          <a:xfrm>
            <a:off x="4221406" y="1124744"/>
            <a:ext cx="4697435" cy="3888432"/>
          </a:xfrm>
          <a:prstGeom prst="rect">
            <a:avLst/>
          </a:prstGeom>
          <a:noFill/>
        </p:spPr>
      </p:pic>
      <p:sp>
        <p:nvSpPr>
          <p:cNvPr id="2" name="Заголовок 1"/>
          <p:cNvSpPr>
            <a:spLocks noGrp="1"/>
          </p:cNvSpPr>
          <p:nvPr>
            <p:ph type="title"/>
          </p:nvPr>
        </p:nvSpPr>
        <p:spPr>
          <a:xfrm>
            <a:off x="251520" y="-819472"/>
            <a:ext cx="4608512" cy="7200800"/>
          </a:xfrm>
        </p:spPr>
        <p:txBody>
          <a:bodyPr>
            <a:noAutofit/>
          </a:bodyPr>
          <a:lstStyle/>
          <a:p>
            <a:r>
              <a:rPr lang="ru-RU" sz="2400" dirty="0" smtClean="0">
                <a:solidFill>
                  <a:srgbClr val="C00000"/>
                </a:solidFill>
              </a:rPr>
              <a:t>Два дня мы были в перестрелке.</a:t>
            </a:r>
            <a:br>
              <a:rPr lang="ru-RU" sz="2400" dirty="0" smtClean="0">
                <a:solidFill>
                  <a:srgbClr val="C00000"/>
                </a:solidFill>
              </a:rPr>
            </a:br>
            <a:r>
              <a:rPr lang="ru-RU" sz="2400" dirty="0" smtClean="0">
                <a:solidFill>
                  <a:srgbClr val="C00000"/>
                </a:solidFill>
              </a:rPr>
              <a:t>Что толку в этакой безделке?</a:t>
            </a:r>
            <a:br>
              <a:rPr lang="ru-RU" sz="2400" dirty="0" smtClean="0">
                <a:solidFill>
                  <a:srgbClr val="C00000"/>
                </a:solidFill>
              </a:rPr>
            </a:br>
            <a:r>
              <a:rPr lang="ru-RU" sz="2400" dirty="0" smtClean="0">
                <a:solidFill>
                  <a:srgbClr val="C00000"/>
                </a:solidFill>
              </a:rPr>
              <a:t>Мы ждали третий день.</a:t>
            </a:r>
            <a:br>
              <a:rPr lang="ru-RU" sz="2400" dirty="0" smtClean="0">
                <a:solidFill>
                  <a:srgbClr val="C00000"/>
                </a:solidFill>
              </a:rPr>
            </a:br>
            <a:r>
              <a:rPr lang="ru-RU" sz="2400" dirty="0" smtClean="0">
                <a:solidFill>
                  <a:srgbClr val="C00000"/>
                </a:solidFill>
              </a:rPr>
              <a:t>Повсюду стали слышны речи:</a:t>
            </a:r>
            <a:br>
              <a:rPr lang="ru-RU" sz="2400" dirty="0" smtClean="0">
                <a:solidFill>
                  <a:srgbClr val="C00000"/>
                </a:solidFill>
              </a:rPr>
            </a:br>
            <a:r>
              <a:rPr lang="ru-RU" sz="2400" dirty="0" smtClean="0">
                <a:solidFill>
                  <a:srgbClr val="C00000"/>
                </a:solidFill>
              </a:rPr>
              <a:t>«Пора добраться до картечи!»</a:t>
            </a:r>
            <a:br>
              <a:rPr lang="ru-RU" sz="2400" dirty="0" smtClean="0">
                <a:solidFill>
                  <a:srgbClr val="C00000"/>
                </a:solidFill>
              </a:rPr>
            </a:br>
            <a:r>
              <a:rPr lang="ru-RU" sz="2400" dirty="0" smtClean="0">
                <a:solidFill>
                  <a:srgbClr val="C00000"/>
                </a:solidFill>
              </a:rPr>
              <a:t>И вот на поле грозной сечи</a:t>
            </a:r>
            <a:br>
              <a:rPr lang="ru-RU" sz="2400" dirty="0" smtClean="0">
                <a:solidFill>
                  <a:srgbClr val="C00000"/>
                </a:solidFill>
              </a:rPr>
            </a:br>
            <a:r>
              <a:rPr lang="ru-RU" sz="2400" dirty="0" smtClean="0">
                <a:solidFill>
                  <a:srgbClr val="C00000"/>
                </a:solidFill>
              </a:rPr>
              <a:t>Ночная пала тень. </a:t>
            </a:r>
            <a:br>
              <a:rPr lang="ru-RU" sz="2400" dirty="0" smtClean="0">
                <a:solidFill>
                  <a:srgbClr val="C00000"/>
                </a:solidFill>
              </a:rPr>
            </a:br>
            <a:r>
              <a:rPr lang="ru-RU" sz="2400" dirty="0" smtClean="0">
                <a:solidFill>
                  <a:srgbClr val="C00000"/>
                </a:solidFill>
              </a:rPr>
              <a:t/>
            </a:r>
            <a:br>
              <a:rPr lang="ru-RU" sz="2400" dirty="0" smtClean="0">
                <a:solidFill>
                  <a:srgbClr val="C00000"/>
                </a:solidFill>
              </a:rPr>
            </a:br>
            <a:r>
              <a:rPr lang="ru-RU" sz="2400" dirty="0" smtClean="0">
                <a:solidFill>
                  <a:srgbClr val="C00000"/>
                </a:solidFill>
              </a:rPr>
              <a:t>Прилег вздремнуть я у лафета,</a:t>
            </a:r>
            <a:br>
              <a:rPr lang="ru-RU" sz="2400" dirty="0" smtClean="0">
                <a:solidFill>
                  <a:srgbClr val="C00000"/>
                </a:solidFill>
              </a:rPr>
            </a:br>
            <a:r>
              <a:rPr lang="ru-RU" sz="2400" dirty="0" smtClean="0">
                <a:solidFill>
                  <a:srgbClr val="C00000"/>
                </a:solidFill>
              </a:rPr>
              <a:t>И слышно было до рассвета,</a:t>
            </a:r>
            <a:br>
              <a:rPr lang="ru-RU" sz="2400" dirty="0" smtClean="0">
                <a:solidFill>
                  <a:srgbClr val="C00000"/>
                </a:solidFill>
              </a:rPr>
            </a:br>
            <a:r>
              <a:rPr lang="ru-RU" sz="2400" dirty="0" smtClean="0">
                <a:solidFill>
                  <a:srgbClr val="C00000"/>
                </a:solidFill>
              </a:rPr>
              <a:t>Как ликовал француз.</a:t>
            </a:r>
            <a:br>
              <a:rPr lang="ru-RU" sz="2400" dirty="0" smtClean="0">
                <a:solidFill>
                  <a:srgbClr val="C00000"/>
                </a:solidFill>
              </a:rPr>
            </a:br>
            <a:r>
              <a:rPr lang="ru-RU" sz="2400" dirty="0" smtClean="0">
                <a:solidFill>
                  <a:srgbClr val="C00000"/>
                </a:solidFill>
              </a:rPr>
              <a:t>Но тих был наш бивак открытый</a:t>
            </a:r>
            <a:br>
              <a:rPr lang="ru-RU" sz="2400" dirty="0" smtClean="0">
                <a:solidFill>
                  <a:srgbClr val="C00000"/>
                </a:solidFill>
              </a:rPr>
            </a:br>
            <a:r>
              <a:rPr lang="ru-RU" sz="2400" dirty="0" smtClean="0">
                <a:solidFill>
                  <a:srgbClr val="C00000"/>
                </a:solidFill>
              </a:rPr>
              <a:t>Кто кивер чистил весь избитый,</a:t>
            </a:r>
            <a:br>
              <a:rPr lang="ru-RU" sz="2400" dirty="0" smtClean="0">
                <a:solidFill>
                  <a:srgbClr val="C00000"/>
                </a:solidFill>
              </a:rPr>
            </a:br>
            <a:r>
              <a:rPr lang="ru-RU" sz="2400" dirty="0" smtClean="0">
                <a:solidFill>
                  <a:srgbClr val="C00000"/>
                </a:solidFill>
              </a:rPr>
              <a:t>Кто штык точил, ворча сердито,</a:t>
            </a:r>
            <a:br>
              <a:rPr lang="ru-RU" sz="2400" dirty="0" smtClean="0">
                <a:solidFill>
                  <a:srgbClr val="C00000"/>
                </a:solidFill>
              </a:rPr>
            </a:br>
            <a:r>
              <a:rPr lang="ru-RU" sz="2400" dirty="0" smtClean="0">
                <a:solidFill>
                  <a:srgbClr val="C00000"/>
                </a:solidFill>
              </a:rPr>
              <a:t>Кусая длинный ус.</a:t>
            </a:r>
            <a:br>
              <a:rPr lang="ru-RU" sz="2400" dirty="0" smtClean="0">
                <a:solidFill>
                  <a:srgbClr val="C00000"/>
                </a:solidFill>
              </a:rPr>
            </a:br>
            <a:endParaRPr lang="ru-RU" sz="2400" dirty="0">
              <a:solidFill>
                <a:srgbClr val="C00000"/>
              </a:solidFill>
            </a:endParaRPr>
          </a:p>
        </p:txBody>
      </p:sp>
      <p:sp>
        <p:nvSpPr>
          <p:cNvPr id="5" name="TextBox 4"/>
          <p:cNvSpPr txBox="1"/>
          <p:nvPr/>
        </p:nvSpPr>
        <p:spPr>
          <a:xfrm>
            <a:off x="1223120" y="5661248"/>
            <a:ext cx="7920880" cy="707886"/>
          </a:xfrm>
          <a:prstGeom prst="rect">
            <a:avLst/>
          </a:prstGeom>
          <a:noFill/>
        </p:spPr>
        <p:txBody>
          <a:bodyPr wrap="square" rtlCol="0">
            <a:spAutoFit/>
          </a:bodyPr>
          <a:lstStyle/>
          <a:p>
            <a:pPr algn="r"/>
            <a:r>
              <a:rPr lang="ru-RU" sz="2000" dirty="0" smtClean="0">
                <a:solidFill>
                  <a:schemeClr val="bg2"/>
                </a:solidFill>
              </a:rPr>
              <a:t>Экспозиция  «Отечественная война 1812 года»</a:t>
            </a:r>
          </a:p>
          <a:p>
            <a:pPr algn="r"/>
            <a:r>
              <a:rPr lang="ru-RU" sz="2000" dirty="0" smtClean="0">
                <a:solidFill>
                  <a:schemeClr val="bg2"/>
                </a:solidFill>
              </a:rPr>
              <a:t> в историческом музее</a:t>
            </a:r>
            <a:endParaRPr lang="ru-RU" sz="2000" dirty="0">
              <a:solidFill>
                <a:schemeClr val="bg2"/>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1" name="Picture 7" descr="C:\Users\Оксана\Desktop\borodino_06_02.jpg"/>
          <p:cNvPicPr>
            <a:picLocks noGrp="1" noChangeAspect="1" noChangeArrowheads="1"/>
          </p:cNvPicPr>
          <p:nvPr>
            <p:ph idx="1"/>
          </p:nvPr>
        </p:nvPicPr>
        <p:blipFill>
          <a:blip r:embed="rId2" cstate="print"/>
          <a:srcRect/>
          <a:stretch>
            <a:fillRect/>
          </a:stretch>
        </p:blipFill>
        <p:spPr bwMode="auto">
          <a:xfrm>
            <a:off x="4716016" y="3933056"/>
            <a:ext cx="4104828" cy="2640773"/>
          </a:xfrm>
          <a:prstGeom prst="rect">
            <a:avLst/>
          </a:prstGeom>
          <a:noFill/>
        </p:spPr>
      </p:pic>
      <p:sp>
        <p:nvSpPr>
          <p:cNvPr id="2" name="Заголовок 1"/>
          <p:cNvSpPr>
            <a:spLocks noGrp="1"/>
          </p:cNvSpPr>
          <p:nvPr>
            <p:ph type="title"/>
          </p:nvPr>
        </p:nvSpPr>
        <p:spPr>
          <a:xfrm>
            <a:off x="179512" y="2780928"/>
            <a:ext cx="8964488" cy="1656184"/>
          </a:xfrm>
        </p:spPr>
        <p:txBody>
          <a:bodyPr>
            <a:noAutofit/>
          </a:bodyPr>
          <a:lstStyle/>
          <a:p>
            <a:r>
              <a:rPr lang="ru-RU" sz="2400" dirty="0" smtClean="0">
                <a:solidFill>
                  <a:schemeClr val="bg1"/>
                </a:solidFill>
              </a:rPr>
              <a:t>25 августа (6 сентября) обе армии деятельно завершали приготовления к решающей битве.</a:t>
            </a:r>
            <a:br>
              <a:rPr lang="ru-RU" sz="2400" dirty="0" smtClean="0">
                <a:solidFill>
                  <a:schemeClr val="bg1"/>
                </a:solidFill>
              </a:rPr>
            </a:br>
            <a:r>
              <a:rPr lang="ru-RU" sz="2400" dirty="0" smtClean="0">
                <a:solidFill>
                  <a:schemeClr val="bg1"/>
                </a:solidFill>
              </a:rPr>
              <a:t>В русском стане после полудня вдоль фронта войск крестным ходом с чудотворной иконой Смоленской Божией Матери, спасенной из горевшего Смоленска, прошествовало армейское духовенство в парадных облачениях. Перед святым образом служили молебны. Первым к образу покровительницы России, опустившись на колени, приложился М.И.Кутузов. За ним — офицеры Главного штаба, и затем «сама собою, по влечению сердца, 100-тысячная армия падала на колени и припадала челом к земле, которую готова была упоить до сытости своею кровью», — писал Ф.Н.Глинка.</a:t>
            </a:r>
            <a:endParaRPr lang="ru-RU" sz="2400" dirty="0">
              <a:solidFill>
                <a:schemeClr val="bg1"/>
              </a:solidFill>
            </a:endParaRPr>
          </a:p>
        </p:txBody>
      </p:sp>
      <p:sp>
        <p:nvSpPr>
          <p:cNvPr id="9" name="Прямоугольник 8"/>
          <p:cNvSpPr/>
          <p:nvPr/>
        </p:nvSpPr>
        <p:spPr>
          <a:xfrm>
            <a:off x="395536" y="4581128"/>
            <a:ext cx="5004048" cy="1938992"/>
          </a:xfrm>
          <a:prstGeom prst="rect">
            <a:avLst/>
          </a:prstGeom>
        </p:spPr>
        <p:txBody>
          <a:bodyPr wrap="square">
            <a:spAutoFit/>
          </a:bodyPr>
          <a:lstStyle/>
          <a:p>
            <a:r>
              <a:rPr lang="ru-RU" b="1" dirty="0" smtClean="0">
                <a:solidFill>
                  <a:schemeClr val="bg2"/>
                </a:solidFill>
              </a:rPr>
              <a:t>«</a:t>
            </a:r>
            <a:r>
              <a:rPr lang="ru-RU" sz="2000" b="1" dirty="0" smtClean="0">
                <a:solidFill>
                  <a:schemeClr val="bg2"/>
                </a:solidFill>
              </a:rPr>
              <a:t>На поле грозной сечи ночная пала сень...»</a:t>
            </a:r>
            <a:r>
              <a:rPr lang="ru-RU" sz="2000" dirty="0" smtClean="0">
                <a:solidFill>
                  <a:schemeClr val="bg2"/>
                </a:solidFill>
              </a:rPr>
              <a:t/>
            </a:r>
            <a:br>
              <a:rPr lang="ru-RU" sz="2000" dirty="0" smtClean="0">
                <a:solidFill>
                  <a:schemeClr val="bg2"/>
                </a:solidFill>
              </a:rPr>
            </a:br>
            <a:r>
              <a:rPr lang="ru-RU" sz="2000" dirty="0" smtClean="0">
                <a:solidFill>
                  <a:schemeClr val="bg2"/>
                </a:solidFill>
              </a:rPr>
              <a:t>В.Г.Шевченко 1970-е годы</a:t>
            </a:r>
            <a:br>
              <a:rPr lang="ru-RU" sz="2000" dirty="0" smtClean="0">
                <a:solidFill>
                  <a:schemeClr val="bg2"/>
                </a:solidFill>
              </a:rPr>
            </a:br>
            <a:r>
              <a:rPr lang="ru-RU" sz="2000" dirty="0" smtClean="0">
                <a:solidFill>
                  <a:schemeClr val="bg2"/>
                </a:solidFill>
              </a:rPr>
              <a:t>Бумага, графитный карандаш, акварель</a:t>
            </a:r>
            <a:br>
              <a:rPr lang="ru-RU" sz="2000" dirty="0" smtClean="0">
                <a:solidFill>
                  <a:schemeClr val="bg2"/>
                </a:solidFill>
              </a:rPr>
            </a:br>
            <a:r>
              <a:rPr lang="ru-RU" sz="2000" dirty="0" smtClean="0">
                <a:solidFill>
                  <a:schemeClr val="bg2"/>
                </a:solidFill>
              </a:rPr>
              <a:t>Иллюстрация к стихотворению М.Ю.Лермонтова «Бородино»</a:t>
            </a:r>
            <a:endParaRPr lang="ru-RU" sz="2000" dirty="0">
              <a:solidFill>
                <a:schemeClr val="bg2"/>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51520" y="260648"/>
            <a:ext cx="8229600" cy="1219200"/>
          </a:xfrm>
        </p:spPr>
        <p:txBody>
          <a:bodyPr>
            <a:normAutofit fontScale="90000"/>
          </a:bodyPr>
          <a:lstStyle/>
          <a:p>
            <a:r>
              <a:rPr lang="ru-RU" sz="2700" dirty="0" smtClean="0">
                <a:solidFill>
                  <a:schemeClr val="bg2"/>
                </a:solidFill>
              </a:rPr>
              <a:t/>
            </a:r>
            <a:br>
              <a:rPr lang="ru-RU" sz="2700" dirty="0" smtClean="0">
                <a:solidFill>
                  <a:schemeClr val="bg2"/>
                </a:solidFill>
              </a:rPr>
            </a:br>
            <a:r>
              <a:rPr lang="ru-RU" sz="2700" dirty="0" smtClean="0">
                <a:solidFill>
                  <a:schemeClr val="bg2"/>
                </a:solidFill>
              </a:rPr>
              <a:t/>
            </a:r>
            <a:br>
              <a:rPr lang="ru-RU" sz="2700" dirty="0" smtClean="0">
                <a:solidFill>
                  <a:schemeClr val="bg2"/>
                </a:solidFill>
              </a:rPr>
            </a:br>
            <a:r>
              <a:rPr lang="ru-RU" sz="2700" dirty="0" smtClean="0">
                <a:solidFill>
                  <a:schemeClr val="bg2"/>
                </a:solidFill>
              </a:rPr>
              <a:t>В.Г.Шевченко </a:t>
            </a:r>
            <a:r>
              <a:rPr lang="ru-RU" sz="2700" dirty="0" smtClean="0">
                <a:solidFill>
                  <a:schemeClr val="bg2"/>
                </a:solidFill>
              </a:rPr>
              <a:t>1970-е годы</a:t>
            </a:r>
            <a:r>
              <a:rPr lang="ru-RU" sz="4400" dirty="0" smtClean="0">
                <a:solidFill>
                  <a:schemeClr val="bg2"/>
                </a:solidFill>
              </a:rPr>
              <a:t/>
            </a:r>
            <a:br>
              <a:rPr lang="ru-RU" sz="4400" dirty="0" smtClean="0">
                <a:solidFill>
                  <a:schemeClr val="bg2"/>
                </a:solidFill>
              </a:rPr>
            </a:br>
            <a:r>
              <a:rPr lang="ru-RU" sz="2700" dirty="0" smtClean="0">
                <a:solidFill>
                  <a:schemeClr val="bg2"/>
                </a:solidFill>
              </a:rPr>
              <a:t>Бумага, графитный карандаш, акварель</a:t>
            </a:r>
            <a:br>
              <a:rPr lang="ru-RU" sz="2700" dirty="0" smtClean="0">
                <a:solidFill>
                  <a:schemeClr val="bg2"/>
                </a:solidFill>
              </a:rPr>
            </a:br>
            <a:r>
              <a:rPr lang="ru-RU" sz="2700" dirty="0" smtClean="0">
                <a:solidFill>
                  <a:schemeClr val="bg2"/>
                </a:solidFill>
              </a:rPr>
              <a:t>Иллюстрация к стихотворению М.Ю.Лермонтова «Бородино»</a:t>
            </a:r>
            <a:endParaRPr lang="ru-RU" sz="2700" dirty="0">
              <a:solidFill>
                <a:schemeClr val="bg2"/>
              </a:solidFill>
            </a:endParaRPr>
          </a:p>
        </p:txBody>
      </p:sp>
      <p:pic>
        <p:nvPicPr>
          <p:cNvPr id="4" name="Picture 6" descr="C:\Users\Оксана\Desktop\borodino_06_01.jpg"/>
          <p:cNvPicPr>
            <a:picLocks noGrp="1" noChangeAspect="1" noChangeArrowheads="1"/>
          </p:cNvPicPr>
          <p:nvPr>
            <p:ph idx="1"/>
          </p:nvPr>
        </p:nvPicPr>
        <p:blipFill>
          <a:blip r:embed="rId2" cstate="print"/>
          <a:srcRect/>
          <a:stretch>
            <a:fillRect/>
          </a:stretch>
        </p:blipFill>
        <p:spPr bwMode="auto">
          <a:xfrm>
            <a:off x="2627784" y="1556792"/>
            <a:ext cx="3444240" cy="4572000"/>
          </a:xfrm>
          <a:prstGeom prst="rect">
            <a:avLst/>
          </a:prstGeom>
          <a:noFill/>
        </p:spPr>
      </p:pic>
      <p:sp>
        <p:nvSpPr>
          <p:cNvPr id="5" name="TextBox 4"/>
          <p:cNvSpPr txBox="1"/>
          <p:nvPr/>
        </p:nvSpPr>
        <p:spPr>
          <a:xfrm>
            <a:off x="899592" y="6021288"/>
            <a:ext cx="7488832" cy="461665"/>
          </a:xfrm>
          <a:prstGeom prst="rect">
            <a:avLst/>
          </a:prstGeom>
          <a:noFill/>
        </p:spPr>
        <p:txBody>
          <a:bodyPr wrap="square" rtlCol="0">
            <a:spAutoFit/>
          </a:bodyPr>
          <a:lstStyle/>
          <a:p>
            <a:r>
              <a:rPr lang="ru-RU" sz="2400" b="1" dirty="0" smtClean="0">
                <a:solidFill>
                  <a:schemeClr val="bg2"/>
                </a:solidFill>
              </a:rPr>
              <a:t>«На </a:t>
            </a:r>
            <a:r>
              <a:rPr lang="ru-RU" sz="2400" b="1" dirty="0" smtClean="0">
                <a:solidFill>
                  <a:schemeClr val="bg2"/>
                </a:solidFill>
              </a:rPr>
              <a:t>поле грозной сечи ночная пала сень...»</a:t>
            </a:r>
            <a:endParaRPr lang="ru-RU"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Оксана\Desktop\borodino_09_01.jpg"/>
          <p:cNvPicPr>
            <a:picLocks noGrp="1" noChangeAspect="1" noChangeArrowheads="1"/>
          </p:cNvPicPr>
          <p:nvPr>
            <p:ph idx="1"/>
          </p:nvPr>
        </p:nvPicPr>
        <p:blipFill>
          <a:blip r:embed="rId2" cstate="print"/>
          <a:srcRect/>
          <a:stretch>
            <a:fillRect/>
          </a:stretch>
        </p:blipFill>
        <p:spPr bwMode="auto">
          <a:xfrm>
            <a:off x="5436096" y="332656"/>
            <a:ext cx="3326770" cy="4320480"/>
          </a:xfrm>
          <a:prstGeom prst="rect">
            <a:avLst/>
          </a:prstGeom>
          <a:noFill/>
        </p:spPr>
      </p:pic>
      <p:sp>
        <p:nvSpPr>
          <p:cNvPr id="2" name="Заголовок 1"/>
          <p:cNvSpPr>
            <a:spLocks noGrp="1"/>
          </p:cNvSpPr>
          <p:nvPr>
            <p:ph type="title"/>
          </p:nvPr>
        </p:nvSpPr>
        <p:spPr>
          <a:xfrm>
            <a:off x="395536" y="908720"/>
            <a:ext cx="4392488" cy="1143000"/>
          </a:xfrm>
        </p:spPr>
        <p:txBody>
          <a:bodyPr>
            <a:noAutofit/>
          </a:bodyPr>
          <a:lstStyle/>
          <a:p>
            <a:r>
              <a:rPr lang="ru-RU" sz="1800" dirty="0" smtClean="0">
                <a:solidFill>
                  <a:srgbClr val="C00000"/>
                </a:solidFill>
              </a:rPr>
              <a:t>И молвил он, сверкнув очами:</a:t>
            </a:r>
            <a:br>
              <a:rPr lang="ru-RU" sz="1800" dirty="0" smtClean="0">
                <a:solidFill>
                  <a:srgbClr val="C00000"/>
                </a:solidFill>
              </a:rPr>
            </a:br>
            <a:r>
              <a:rPr lang="ru-RU" sz="1800" dirty="0" smtClean="0">
                <a:solidFill>
                  <a:srgbClr val="C00000"/>
                </a:solidFill>
              </a:rPr>
              <a:t>«Ребята! не Москва ль за нами?</a:t>
            </a:r>
            <a:br>
              <a:rPr lang="ru-RU" sz="1800" dirty="0" smtClean="0">
                <a:solidFill>
                  <a:srgbClr val="C00000"/>
                </a:solidFill>
              </a:rPr>
            </a:br>
            <a:r>
              <a:rPr lang="ru-RU" sz="1800" dirty="0" smtClean="0">
                <a:solidFill>
                  <a:srgbClr val="C00000"/>
                </a:solidFill>
              </a:rPr>
              <a:t>Умремте ж под Москвой,</a:t>
            </a:r>
            <a:br>
              <a:rPr lang="ru-RU" sz="1800" dirty="0" smtClean="0">
                <a:solidFill>
                  <a:srgbClr val="C00000"/>
                </a:solidFill>
              </a:rPr>
            </a:br>
            <a:r>
              <a:rPr lang="ru-RU" sz="1800" dirty="0" smtClean="0">
                <a:solidFill>
                  <a:srgbClr val="C00000"/>
                </a:solidFill>
              </a:rPr>
              <a:t>Как наши братья умирали!»</a:t>
            </a:r>
            <a:br>
              <a:rPr lang="ru-RU" sz="1800" dirty="0" smtClean="0">
                <a:solidFill>
                  <a:srgbClr val="C00000"/>
                </a:solidFill>
              </a:rPr>
            </a:br>
            <a:r>
              <a:rPr lang="ru-RU" sz="1800" dirty="0" smtClean="0">
                <a:solidFill>
                  <a:srgbClr val="C00000"/>
                </a:solidFill>
              </a:rPr>
              <a:t>И умереть мы обещали,</a:t>
            </a:r>
            <a:br>
              <a:rPr lang="ru-RU" sz="1800" dirty="0" smtClean="0">
                <a:solidFill>
                  <a:srgbClr val="C00000"/>
                </a:solidFill>
              </a:rPr>
            </a:br>
            <a:r>
              <a:rPr lang="ru-RU" sz="1800" dirty="0" smtClean="0">
                <a:solidFill>
                  <a:srgbClr val="C00000"/>
                </a:solidFill>
              </a:rPr>
              <a:t>И клятву верности сдержали</a:t>
            </a:r>
            <a:br>
              <a:rPr lang="ru-RU" sz="1800" dirty="0" smtClean="0">
                <a:solidFill>
                  <a:srgbClr val="C00000"/>
                </a:solidFill>
              </a:rPr>
            </a:br>
            <a:r>
              <a:rPr lang="ru-RU" sz="1800" dirty="0" smtClean="0">
                <a:solidFill>
                  <a:srgbClr val="C00000"/>
                </a:solidFill>
              </a:rPr>
              <a:t>Мы в Бородинский бой.</a:t>
            </a:r>
            <a:endParaRPr lang="ru-RU" sz="1800" dirty="0">
              <a:solidFill>
                <a:srgbClr val="C00000"/>
              </a:solidFill>
            </a:endParaRPr>
          </a:p>
        </p:txBody>
      </p:sp>
      <p:sp>
        <p:nvSpPr>
          <p:cNvPr id="5" name="TextBox 4"/>
          <p:cNvSpPr txBox="1"/>
          <p:nvPr/>
        </p:nvSpPr>
        <p:spPr>
          <a:xfrm>
            <a:off x="4716016" y="4653136"/>
            <a:ext cx="4176464" cy="1323439"/>
          </a:xfrm>
          <a:prstGeom prst="rect">
            <a:avLst/>
          </a:prstGeom>
          <a:noFill/>
        </p:spPr>
        <p:txBody>
          <a:bodyPr wrap="square" rtlCol="0">
            <a:spAutoFit/>
          </a:bodyPr>
          <a:lstStyle/>
          <a:p>
            <a:pPr algn="r"/>
            <a:r>
              <a:rPr lang="ru-RU" sz="1600" b="1" dirty="0" smtClean="0"/>
              <a:t>«</a:t>
            </a:r>
            <a:r>
              <a:rPr lang="ru-RU" sz="1600" b="1" dirty="0" smtClean="0">
                <a:solidFill>
                  <a:schemeClr val="bg2"/>
                </a:solidFill>
              </a:rPr>
              <a:t>И молвил он...»</a:t>
            </a:r>
            <a:r>
              <a:rPr lang="ru-RU" sz="1600" dirty="0" smtClean="0">
                <a:solidFill>
                  <a:schemeClr val="bg2"/>
                </a:solidFill>
              </a:rPr>
              <a:t/>
            </a:r>
            <a:br>
              <a:rPr lang="ru-RU" sz="1600" dirty="0" smtClean="0">
                <a:solidFill>
                  <a:schemeClr val="bg2"/>
                </a:solidFill>
              </a:rPr>
            </a:br>
            <a:r>
              <a:rPr lang="ru-RU" sz="1600" dirty="0" smtClean="0">
                <a:solidFill>
                  <a:schemeClr val="bg2"/>
                </a:solidFill>
              </a:rPr>
              <a:t>В.Г.Шевченко 1970-е годы</a:t>
            </a:r>
            <a:br>
              <a:rPr lang="ru-RU" sz="1600" dirty="0" smtClean="0">
                <a:solidFill>
                  <a:schemeClr val="bg2"/>
                </a:solidFill>
              </a:rPr>
            </a:br>
            <a:r>
              <a:rPr lang="ru-RU" sz="1600" dirty="0" smtClean="0">
                <a:solidFill>
                  <a:schemeClr val="bg2"/>
                </a:solidFill>
              </a:rPr>
              <a:t>Бумага, графитный карандаш, акварель</a:t>
            </a:r>
            <a:br>
              <a:rPr lang="ru-RU" sz="1600" dirty="0" smtClean="0">
                <a:solidFill>
                  <a:schemeClr val="bg2"/>
                </a:solidFill>
              </a:rPr>
            </a:br>
            <a:r>
              <a:rPr lang="ru-RU" sz="1600" dirty="0" smtClean="0">
                <a:solidFill>
                  <a:schemeClr val="bg2"/>
                </a:solidFill>
              </a:rPr>
              <a:t>Иллюстрация к стихотворению М.Ю.Лермонтова «Бородино»</a:t>
            </a:r>
            <a:endParaRPr lang="ru-RU" sz="1600" dirty="0">
              <a:solidFill>
                <a:schemeClr val="bg2"/>
              </a:solidFill>
            </a:endParaRPr>
          </a:p>
        </p:txBody>
      </p:sp>
      <p:sp>
        <p:nvSpPr>
          <p:cNvPr id="7" name="Прямоугольник 6"/>
          <p:cNvSpPr/>
          <p:nvPr/>
        </p:nvSpPr>
        <p:spPr>
          <a:xfrm>
            <a:off x="251520" y="1988840"/>
            <a:ext cx="5832648" cy="4524315"/>
          </a:xfrm>
          <a:prstGeom prst="rect">
            <a:avLst/>
          </a:prstGeom>
        </p:spPr>
        <p:txBody>
          <a:bodyPr wrap="square">
            <a:spAutoFit/>
          </a:bodyPr>
          <a:lstStyle/>
          <a:p>
            <a:r>
              <a:rPr lang="ru-RU" dirty="0" smtClean="0">
                <a:solidFill>
                  <a:schemeClr val="bg1"/>
                </a:solidFill>
              </a:rPr>
              <a:t>Кто первым произнес слова, ставшие знаменитыми благодаря </a:t>
            </a:r>
            <a:r>
              <a:rPr lang="ru-RU" dirty="0" err="1" smtClean="0">
                <a:solidFill>
                  <a:schemeClr val="bg1"/>
                </a:solidFill>
              </a:rPr>
              <a:t>лермонтовскому</a:t>
            </a:r>
            <a:r>
              <a:rPr lang="ru-RU" dirty="0" smtClean="0">
                <a:solidFill>
                  <a:schemeClr val="bg1"/>
                </a:solidFill>
              </a:rPr>
              <a:t> стихотворению: «Москва за нами!»? Об этом историки продолжают спорить до сих пор. Известно точно, что слова эти звучали на Бородинском поле на протяжении всего дня. Солдаты Московского пехотного полка, защищавшие батарею Раевского, слышали их от своего командира полковника Федора Федоровича </a:t>
            </a:r>
            <a:r>
              <a:rPr lang="ru-RU" dirty="0" err="1" smtClean="0">
                <a:solidFill>
                  <a:schemeClr val="bg1"/>
                </a:solidFill>
              </a:rPr>
              <a:t>Монахтина</a:t>
            </a:r>
            <a:r>
              <a:rPr lang="ru-RU" dirty="0" smtClean="0">
                <a:solidFill>
                  <a:schemeClr val="bg1"/>
                </a:solidFill>
              </a:rPr>
              <a:t>: «Ребята! Представьте себе, что это место — Россия и отстаивайте ее грудью богатырскою!»</a:t>
            </a:r>
          </a:p>
          <a:p>
            <a:r>
              <a:rPr lang="ru-RU" dirty="0" smtClean="0">
                <a:solidFill>
                  <a:schemeClr val="bg1"/>
                </a:solidFill>
              </a:rPr>
              <a:t>Многие слышали возглас генерала Дмитрия Сергеевича Дохтурова, командира 6-го пехотного корпуса, назначенного командовать войсками 2-й Западной армии после ранения П.И.Багратиона: «За нами Москва, умирать всем, но ни шагу назад — ведь все равно умирать же под Москвою!».</a:t>
            </a:r>
            <a:endParaRPr lang="ru-RU" dirty="0">
              <a:solidFill>
                <a:schemeClr val="bg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Оксана\Desktop\borodino_10_01.jpg"/>
          <p:cNvPicPr>
            <a:picLocks noGrp="1" noChangeAspect="1" noChangeArrowheads="1"/>
          </p:cNvPicPr>
          <p:nvPr>
            <p:ph idx="1"/>
          </p:nvPr>
        </p:nvPicPr>
        <p:blipFill>
          <a:blip r:embed="rId2" cstate="print"/>
          <a:srcRect/>
          <a:stretch>
            <a:fillRect/>
          </a:stretch>
        </p:blipFill>
        <p:spPr bwMode="auto">
          <a:xfrm>
            <a:off x="683568" y="2780928"/>
            <a:ext cx="2858958" cy="3778358"/>
          </a:xfrm>
          <a:prstGeom prst="rect">
            <a:avLst/>
          </a:prstGeom>
          <a:noFill/>
        </p:spPr>
      </p:pic>
      <p:sp>
        <p:nvSpPr>
          <p:cNvPr id="2" name="Заголовок 1"/>
          <p:cNvSpPr>
            <a:spLocks noGrp="1"/>
          </p:cNvSpPr>
          <p:nvPr>
            <p:ph type="title"/>
          </p:nvPr>
        </p:nvSpPr>
        <p:spPr>
          <a:xfrm>
            <a:off x="251520" y="1556792"/>
            <a:ext cx="4176464" cy="1143000"/>
          </a:xfrm>
        </p:spPr>
        <p:txBody>
          <a:bodyPr>
            <a:noAutofit/>
          </a:bodyPr>
          <a:lstStyle/>
          <a:p>
            <a:r>
              <a:rPr lang="ru-RU" sz="2000" dirty="0" smtClean="0">
                <a:solidFill>
                  <a:srgbClr val="C00000"/>
                </a:solidFill>
              </a:rPr>
              <a:t>Ну ж был денек! Сквозь дым летучий</a:t>
            </a:r>
            <a:br>
              <a:rPr lang="ru-RU" sz="2000" dirty="0" smtClean="0">
                <a:solidFill>
                  <a:srgbClr val="C00000"/>
                </a:solidFill>
              </a:rPr>
            </a:br>
            <a:r>
              <a:rPr lang="ru-RU" sz="2000" dirty="0" smtClean="0">
                <a:solidFill>
                  <a:srgbClr val="C00000"/>
                </a:solidFill>
              </a:rPr>
              <a:t>Французы двинулись, как тучи,</a:t>
            </a:r>
            <a:br>
              <a:rPr lang="ru-RU" sz="2000" dirty="0" smtClean="0">
                <a:solidFill>
                  <a:srgbClr val="C00000"/>
                </a:solidFill>
              </a:rPr>
            </a:br>
            <a:r>
              <a:rPr lang="ru-RU" sz="2000" dirty="0" smtClean="0">
                <a:solidFill>
                  <a:srgbClr val="C00000"/>
                </a:solidFill>
              </a:rPr>
              <a:t>И все на наш редут.</a:t>
            </a:r>
            <a:br>
              <a:rPr lang="ru-RU" sz="2000" dirty="0" smtClean="0">
                <a:solidFill>
                  <a:srgbClr val="C00000"/>
                </a:solidFill>
              </a:rPr>
            </a:br>
            <a:r>
              <a:rPr lang="ru-RU" sz="2000" u="sng" dirty="0">
                <a:solidFill>
                  <a:srgbClr val="C00000"/>
                </a:solidFill>
                <a:hlinkClick r:id="rId3"/>
              </a:rPr>
              <a:t>Уланы</a:t>
            </a:r>
            <a:r>
              <a:rPr lang="ru-RU" sz="2000" dirty="0" smtClean="0">
                <a:solidFill>
                  <a:srgbClr val="C00000"/>
                </a:solidFill>
              </a:rPr>
              <a:t> с пестрыми </a:t>
            </a:r>
            <a:r>
              <a:rPr lang="ru-RU" sz="2000" b="1" u="sng" dirty="0">
                <a:solidFill>
                  <a:srgbClr val="C00000"/>
                </a:solidFill>
                <a:hlinkClick r:id="rId3"/>
              </a:rPr>
              <a:t>значками</a:t>
            </a:r>
            <a:r>
              <a:rPr lang="ru-RU" sz="2000" dirty="0" smtClean="0">
                <a:solidFill>
                  <a:srgbClr val="C00000"/>
                </a:solidFill>
              </a:rPr>
              <a:t>,</a:t>
            </a:r>
            <a:br>
              <a:rPr lang="ru-RU" sz="2000" dirty="0" smtClean="0">
                <a:solidFill>
                  <a:srgbClr val="C00000"/>
                </a:solidFill>
              </a:rPr>
            </a:br>
            <a:r>
              <a:rPr lang="ru-RU" sz="2000" u="sng" dirty="0">
                <a:solidFill>
                  <a:srgbClr val="C00000"/>
                </a:solidFill>
                <a:hlinkClick r:id="rId3"/>
              </a:rPr>
              <a:t>Драгуны</a:t>
            </a:r>
            <a:r>
              <a:rPr lang="ru-RU" sz="2000" dirty="0" smtClean="0">
                <a:solidFill>
                  <a:srgbClr val="C00000"/>
                </a:solidFill>
              </a:rPr>
              <a:t> с конскими хвостами,</a:t>
            </a:r>
            <a:br>
              <a:rPr lang="ru-RU" sz="2000" dirty="0" smtClean="0">
                <a:solidFill>
                  <a:srgbClr val="C00000"/>
                </a:solidFill>
              </a:rPr>
            </a:br>
            <a:r>
              <a:rPr lang="ru-RU" sz="2000" dirty="0" smtClean="0">
                <a:solidFill>
                  <a:srgbClr val="C00000"/>
                </a:solidFill>
              </a:rPr>
              <a:t>Все промелькнули перед нами,</a:t>
            </a:r>
            <a:br>
              <a:rPr lang="ru-RU" sz="2000" dirty="0" smtClean="0">
                <a:solidFill>
                  <a:srgbClr val="C00000"/>
                </a:solidFill>
              </a:rPr>
            </a:br>
            <a:r>
              <a:rPr lang="ru-RU" sz="2000" dirty="0" smtClean="0">
                <a:solidFill>
                  <a:srgbClr val="C00000"/>
                </a:solidFill>
              </a:rPr>
              <a:t>Все побывали тут.</a:t>
            </a:r>
            <a:endParaRPr lang="ru-RU" sz="2000" dirty="0">
              <a:solidFill>
                <a:srgbClr val="C00000"/>
              </a:solidFill>
            </a:endParaRPr>
          </a:p>
        </p:txBody>
      </p:sp>
      <p:pic>
        <p:nvPicPr>
          <p:cNvPr id="13315" name="Picture 3" descr="C:\Users\Оксана\Desktop\borodino_10_02.jpg"/>
          <p:cNvPicPr>
            <a:picLocks noChangeAspect="1" noChangeArrowheads="1"/>
          </p:cNvPicPr>
          <p:nvPr/>
        </p:nvPicPr>
        <p:blipFill>
          <a:blip r:embed="rId4" cstate="print"/>
          <a:srcRect/>
          <a:stretch>
            <a:fillRect/>
          </a:stretch>
        </p:blipFill>
        <p:spPr bwMode="auto">
          <a:xfrm>
            <a:off x="3779912" y="836712"/>
            <a:ext cx="4874388" cy="3168352"/>
          </a:xfrm>
          <a:prstGeom prst="rect">
            <a:avLst/>
          </a:prstGeom>
          <a:noFill/>
        </p:spPr>
      </p:pic>
      <p:sp>
        <p:nvSpPr>
          <p:cNvPr id="6" name="TextBox 5"/>
          <p:cNvSpPr txBox="1"/>
          <p:nvPr/>
        </p:nvSpPr>
        <p:spPr>
          <a:xfrm>
            <a:off x="3995936" y="4077072"/>
            <a:ext cx="4968552" cy="1631216"/>
          </a:xfrm>
          <a:prstGeom prst="rect">
            <a:avLst/>
          </a:prstGeom>
          <a:noFill/>
        </p:spPr>
        <p:txBody>
          <a:bodyPr wrap="square" rtlCol="0">
            <a:spAutoFit/>
          </a:bodyPr>
          <a:lstStyle/>
          <a:p>
            <a:pPr algn="r"/>
            <a:r>
              <a:rPr lang="ru-RU" sz="2000" b="1" dirty="0" smtClean="0">
                <a:solidFill>
                  <a:schemeClr val="bg2"/>
                </a:solidFill>
              </a:rPr>
              <a:t>«Драгуны с конскими хвостами...»</a:t>
            </a:r>
            <a:r>
              <a:rPr lang="ru-RU" sz="2000" dirty="0" smtClean="0">
                <a:solidFill>
                  <a:schemeClr val="bg2"/>
                </a:solidFill>
              </a:rPr>
              <a:t/>
            </a:r>
            <a:br>
              <a:rPr lang="ru-RU" sz="2000" dirty="0" smtClean="0">
                <a:solidFill>
                  <a:schemeClr val="bg2"/>
                </a:solidFill>
              </a:rPr>
            </a:br>
            <a:r>
              <a:rPr lang="ru-RU" sz="2000" dirty="0" smtClean="0">
                <a:solidFill>
                  <a:schemeClr val="bg2"/>
                </a:solidFill>
              </a:rPr>
              <a:t>В.Г.Шевченко 1970-е годы</a:t>
            </a:r>
            <a:br>
              <a:rPr lang="ru-RU" sz="2000" dirty="0" smtClean="0">
                <a:solidFill>
                  <a:schemeClr val="bg2"/>
                </a:solidFill>
              </a:rPr>
            </a:br>
            <a:r>
              <a:rPr lang="ru-RU" sz="2000" dirty="0" smtClean="0">
                <a:solidFill>
                  <a:schemeClr val="bg2"/>
                </a:solidFill>
              </a:rPr>
              <a:t>Бумага, графитный карандаш, акварель</a:t>
            </a:r>
            <a:br>
              <a:rPr lang="ru-RU" sz="2000" dirty="0" smtClean="0">
                <a:solidFill>
                  <a:schemeClr val="bg2"/>
                </a:solidFill>
              </a:rPr>
            </a:br>
            <a:r>
              <a:rPr lang="ru-RU" sz="2000" dirty="0" smtClean="0">
                <a:solidFill>
                  <a:schemeClr val="bg2"/>
                </a:solidFill>
              </a:rPr>
              <a:t>Иллюстрация к стихотворению М.Ю.Лермонтова «Бородино»</a:t>
            </a:r>
            <a:endParaRPr lang="ru-RU" sz="2000" dirty="0">
              <a:solidFill>
                <a:schemeClr val="bg2"/>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Оксана\Desktop\borodino_13_02.jpg"/>
          <p:cNvPicPr>
            <a:picLocks noGrp="1" noChangeAspect="1" noChangeArrowheads="1"/>
          </p:cNvPicPr>
          <p:nvPr>
            <p:ph idx="1"/>
          </p:nvPr>
        </p:nvPicPr>
        <p:blipFill>
          <a:blip r:embed="rId2" cstate="print"/>
          <a:srcRect/>
          <a:stretch>
            <a:fillRect/>
          </a:stretch>
        </p:blipFill>
        <p:spPr bwMode="auto">
          <a:xfrm>
            <a:off x="251520" y="2852936"/>
            <a:ext cx="2736304" cy="3672892"/>
          </a:xfrm>
          <a:prstGeom prst="rect">
            <a:avLst/>
          </a:prstGeom>
          <a:noFill/>
        </p:spPr>
      </p:pic>
      <p:sp>
        <p:nvSpPr>
          <p:cNvPr id="2" name="Заголовок 1"/>
          <p:cNvSpPr>
            <a:spLocks noGrp="1"/>
          </p:cNvSpPr>
          <p:nvPr>
            <p:ph type="title"/>
          </p:nvPr>
        </p:nvSpPr>
        <p:spPr>
          <a:xfrm>
            <a:off x="179512" y="2492896"/>
            <a:ext cx="5292080" cy="1143000"/>
          </a:xfrm>
        </p:spPr>
        <p:txBody>
          <a:bodyPr>
            <a:noAutofit/>
          </a:bodyPr>
          <a:lstStyle/>
          <a:p>
            <a:r>
              <a:rPr lang="ru-RU" sz="2000" dirty="0" smtClean="0">
                <a:solidFill>
                  <a:schemeClr val="bg1"/>
                </a:solidFill>
              </a:rPr>
              <a:t>Непобежденные и несломленные, наши войска отступили после Бородинского сражения к Москве, а затем по приказу М.И.Кутузова оставили ее неприятелю без боя. Этот приказ не понимали и осуждали многие: потеря Москвы казалась русским людям потерей чести, раной, нанесенной в самое сердце. Но как показало время, расчет опытного главнокомандующего был верным: Москва стала могилой для Великой армии. В Великом Московском пожаре сгорели все надежды Наполеона о победе над Россией.</a:t>
            </a:r>
            <a:endParaRPr lang="ru-RU" sz="2000" dirty="0">
              <a:solidFill>
                <a:schemeClr val="bg1"/>
              </a:solidFill>
            </a:endParaRPr>
          </a:p>
        </p:txBody>
      </p:sp>
      <p:sp>
        <p:nvSpPr>
          <p:cNvPr id="7" name="TextBox 6"/>
          <p:cNvSpPr txBox="1"/>
          <p:nvPr/>
        </p:nvSpPr>
        <p:spPr>
          <a:xfrm>
            <a:off x="2915816" y="5534561"/>
            <a:ext cx="4860032" cy="1323439"/>
          </a:xfrm>
          <a:prstGeom prst="rect">
            <a:avLst/>
          </a:prstGeom>
          <a:noFill/>
        </p:spPr>
        <p:txBody>
          <a:bodyPr wrap="square" rtlCol="0">
            <a:spAutoFit/>
          </a:bodyPr>
          <a:lstStyle/>
          <a:p>
            <a:r>
              <a:rPr lang="ru-RU" sz="2000" b="1" dirty="0" smtClean="0">
                <a:solidFill>
                  <a:schemeClr val="bg2"/>
                </a:solidFill>
              </a:rPr>
              <a:t>«И отступили </a:t>
            </a:r>
            <a:r>
              <a:rPr lang="ru-RU" sz="2000" b="1" dirty="0" err="1" smtClean="0">
                <a:solidFill>
                  <a:schemeClr val="bg2"/>
                </a:solidFill>
              </a:rPr>
              <a:t>басурманы</a:t>
            </a:r>
            <a:r>
              <a:rPr lang="ru-RU" sz="2000" b="1" dirty="0" smtClean="0">
                <a:solidFill>
                  <a:schemeClr val="bg2"/>
                </a:solidFill>
              </a:rPr>
              <a:t>...»</a:t>
            </a:r>
            <a:r>
              <a:rPr lang="ru-RU" sz="2000" dirty="0" smtClean="0">
                <a:solidFill>
                  <a:schemeClr val="bg2"/>
                </a:solidFill>
              </a:rPr>
              <a:t/>
            </a:r>
            <a:br>
              <a:rPr lang="ru-RU" sz="2000" dirty="0" smtClean="0">
                <a:solidFill>
                  <a:schemeClr val="bg2"/>
                </a:solidFill>
              </a:rPr>
            </a:br>
            <a:r>
              <a:rPr lang="ru-RU" sz="2000" dirty="0" smtClean="0">
                <a:solidFill>
                  <a:schemeClr val="bg2"/>
                </a:solidFill>
              </a:rPr>
              <a:t>В.Г.Шевченко 1970-е годы</a:t>
            </a:r>
            <a:br>
              <a:rPr lang="ru-RU" sz="2000" dirty="0" smtClean="0">
                <a:solidFill>
                  <a:schemeClr val="bg2"/>
                </a:solidFill>
              </a:rPr>
            </a:br>
            <a:r>
              <a:rPr lang="ru-RU" sz="2000" dirty="0" smtClean="0">
                <a:solidFill>
                  <a:schemeClr val="bg2"/>
                </a:solidFill>
              </a:rPr>
              <a:t>Бумага, графитный карандаш, акварель</a:t>
            </a:r>
            <a:br>
              <a:rPr lang="ru-RU" sz="2000" dirty="0" smtClean="0">
                <a:solidFill>
                  <a:schemeClr val="bg2"/>
                </a:solidFill>
              </a:rPr>
            </a:br>
            <a:endParaRPr lang="ru-RU" sz="2000" dirty="0">
              <a:solidFill>
                <a:schemeClr val="bg2"/>
              </a:solidFill>
            </a:endParaRPr>
          </a:p>
        </p:txBody>
      </p:sp>
      <p:pic>
        <p:nvPicPr>
          <p:cNvPr id="4101" name="Picture 5" descr="C:\Users\Оксана\Desktop\borodino_13_01.jpg"/>
          <p:cNvPicPr>
            <a:picLocks noChangeAspect="1" noChangeArrowheads="1"/>
          </p:cNvPicPr>
          <p:nvPr/>
        </p:nvPicPr>
        <p:blipFill>
          <a:blip r:embed="rId3" cstate="print"/>
          <a:srcRect/>
          <a:stretch>
            <a:fillRect/>
          </a:stretch>
        </p:blipFill>
        <p:spPr bwMode="auto">
          <a:xfrm>
            <a:off x="5545308" y="260648"/>
            <a:ext cx="3276364" cy="4320480"/>
          </a:xfrm>
          <a:prstGeom prst="rect">
            <a:avLst/>
          </a:prstGeom>
          <a:noFill/>
        </p:spPr>
      </p:pic>
      <p:sp>
        <p:nvSpPr>
          <p:cNvPr id="10" name="TextBox 9"/>
          <p:cNvSpPr txBox="1"/>
          <p:nvPr/>
        </p:nvSpPr>
        <p:spPr>
          <a:xfrm>
            <a:off x="4572000" y="4509120"/>
            <a:ext cx="4572000" cy="1631216"/>
          </a:xfrm>
          <a:prstGeom prst="rect">
            <a:avLst/>
          </a:prstGeom>
          <a:noFill/>
        </p:spPr>
        <p:txBody>
          <a:bodyPr wrap="square" rtlCol="0">
            <a:spAutoFit/>
          </a:bodyPr>
          <a:lstStyle/>
          <a:p>
            <a:pPr algn="r"/>
            <a:r>
              <a:rPr lang="ru-RU" sz="1400" b="1" dirty="0" smtClean="0">
                <a:solidFill>
                  <a:schemeClr val="bg2"/>
                </a:solidFill>
              </a:rPr>
              <a:t>«</a:t>
            </a:r>
            <a:r>
              <a:rPr lang="ru-RU" sz="2000" b="1" dirty="0" smtClean="0">
                <a:solidFill>
                  <a:schemeClr val="bg2"/>
                </a:solidFill>
              </a:rPr>
              <a:t>И застучали барабаны...»</a:t>
            </a:r>
            <a:r>
              <a:rPr lang="ru-RU" sz="2000" dirty="0" smtClean="0">
                <a:solidFill>
                  <a:schemeClr val="bg2"/>
                </a:solidFill>
              </a:rPr>
              <a:t/>
            </a:r>
            <a:br>
              <a:rPr lang="ru-RU" sz="2000" dirty="0" smtClean="0">
                <a:solidFill>
                  <a:schemeClr val="bg2"/>
                </a:solidFill>
              </a:rPr>
            </a:br>
            <a:r>
              <a:rPr lang="ru-RU" sz="2000" dirty="0" smtClean="0">
                <a:solidFill>
                  <a:schemeClr val="bg2"/>
                </a:solidFill>
              </a:rPr>
              <a:t>В.Г.Шевченко 1970-е годы</a:t>
            </a:r>
            <a:br>
              <a:rPr lang="ru-RU" sz="2000" dirty="0" smtClean="0">
                <a:solidFill>
                  <a:schemeClr val="bg2"/>
                </a:solidFill>
              </a:rPr>
            </a:br>
            <a:r>
              <a:rPr lang="ru-RU" sz="2000" dirty="0" smtClean="0">
                <a:solidFill>
                  <a:schemeClr val="bg2"/>
                </a:solidFill>
              </a:rPr>
              <a:t>Бумага, графитный карандаш, акварель</a:t>
            </a:r>
            <a:br>
              <a:rPr lang="ru-RU" sz="2000" dirty="0" smtClean="0">
                <a:solidFill>
                  <a:schemeClr val="bg2"/>
                </a:solidFill>
              </a:rPr>
            </a:br>
            <a:endParaRPr lang="ru-RU" sz="2000" dirty="0">
              <a:solidFill>
                <a:schemeClr val="bg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869160"/>
            <a:ext cx="7956376" cy="2295128"/>
          </a:xfrm>
        </p:spPr>
        <p:txBody>
          <a:bodyPr>
            <a:normAutofit fontScale="90000"/>
          </a:bodyPr>
          <a:lstStyle/>
          <a:p>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700" dirty="0" smtClean="0">
                <a:solidFill>
                  <a:schemeClr val="bg1"/>
                </a:solidFill>
              </a:rPr>
              <a:t>К 1812 году император французов Наполеон I покорил и подчинил своему влиянию почти все страны Европы. Его Великую армию в России называли армией «двунадесяти языков». Но для русского солдата все они были «французами». Вторжение войск Наполеона в пределы Российской империи началось в ночь на 12 (24) июня 1812 года. Общая численность неприятельской армии в этот момент составляла более 670 тыс. человек при 1372 орудиях. Общая численность российских вооруженных сил на Западной границе империи (разделенных на 3 армии) составляла около 317 тыс. человек при 1102 орудиях.</a:t>
            </a:r>
            <a:br>
              <a:rPr lang="ru-RU" sz="2700" dirty="0" smtClean="0">
                <a:solidFill>
                  <a:schemeClr val="bg1"/>
                </a:solidFill>
              </a:rPr>
            </a:br>
            <a:r>
              <a:rPr lang="ru-RU" sz="2700" dirty="0" smtClean="0">
                <a:solidFill>
                  <a:schemeClr val="bg1"/>
                </a:solidFill>
              </a:rPr>
              <a:t/>
            </a:r>
            <a:br>
              <a:rPr lang="ru-RU" sz="2700" dirty="0" smtClean="0">
                <a:solidFill>
                  <a:schemeClr val="bg1"/>
                </a:solidFill>
              </a:rPr>
            </a:br>
            <a:endParaRPr lang="ru-RU" sz="2700" dirty="0">
              <a:solidFill>
                <a:schemeClr val="bg1"/>
              </a:solidFill>
            </a:endParaRPr>
          </a:p>
        </p:txBody>
      </p:sp>
      <p:sp>
        <p:nvSpPr>
          <p:cNvPr id="6" name="Прямоугольник 5"/>
          <p:cNvSpPr/>
          <p:nvPr/>
        </p:nvSpPr>
        <p:spPr>
          <a:xfrm>
            <a:off x="3995936" y="548680"/>
            <a:ext cx="4572000" cy="1631216"/>
          </a:xfrm>
          <a:prstGeom prst="rect">
            <a:avLst/>
          </a:prstGeom>
        </p:spPr>
        <p:txBody>
          <a:bodyPr>
            <a:spAutoFit/>
          </a:bodyPr>
          <a:lstStyle/>
          <a:p>
            <a:pPr algn="r"/>
            <a:r>
              <a:rPr lang="ru-RU" sz="2000" dirty="0" smtClean="0">
                <a:solidFill>
                  <a:srgbClr val="C00000"/>
                </a:solidFill>
              </a:rPr>
              <a:t>Гроза Двенадцатого года настала.</a:t>
            </a:r>
            <a:br>
              <a:rPr lang="ru-RU" sz="2000" dirty="0" smtClean="0">
                <a:solidFill>
                  <a:srgbClr val="C00000"/>
                </a:solidFill>
              </a:rPr>
            </a:br>
            <a:r>
              <a:rPr lang="ru-RU" sz="2000" dirty="0" smtClean="0">
                <a:solidFill>
                  <a:srgbClr val="C00000"/>
                </a:solidFill>
              </a:rPr>
              <a:t>Кто тут нам помог:</a:t>
            </a:r>
            <a:br>
              <a:rPr lang="ru-RU" sz="2000" dirty="0" smtClean="0">
                <a:solidFill>
                  <a:srgbClr val="C00000"/>
                </a:solidFill>
              </a:rPr>
            </a:br>
            <a:r>
              <a:rPr lang="ru-RU" sz="2000" dirty="0" smtClean="0">
                <a:solidFill>
                  <a:srgbClr val="C00000"/>
                </a:solidFill>
              </a:rPr>
              <a:t>Остервенение народа, зима, Барклай</a:t>
            </a:r>
            <a:br>
              <a:rPr lang="ru-RU" sz="2000" dirty="0" smtClean="0">
                <a:solidFill>
                  <a:srgbClr val="C00000"/>
                </a:solidFill>
              </a:rPr>
            </a:br>
            <a:r>
              <a:rPr lang="ru-RU" sz="2000" dirty="0" smtClean="0">
                <a:solidFill>
                  <a:srgbClr val="C00000"/>
                </a:solidFill>
              </a:rPr>
              <a:t>Иль русский Бог?</a:t>
            </a:r>
            <a:br>
              <a:rPr lang="ru-RU" sz="2000" dirty="0" smtClean="0">
                <a:solidFill>
                  <a:srgbClr val="C00000"/>
                </a:solidFill>
              </a:rPr>
            </a:br>
            <a:r>
              <a:rPr lang="ru-RU" sz="2000" dirty="0" smtClean="0">
                <a:solidFill>
                  <a:srgbClr val="C00000"/>
                </a:solidFill>
              </a:rPr>
              <a:t>(А.С.Пушкин)</a:t>
            </a:r>
            <a:endParaRPr lang="ru-RU" sz="2000" dirty="0">
              <a:solidFill>
                <a:srgbClr val="C0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Оксана\Desktop\borodino_12_02.jpg"/>
          <p:cNvPicPr>
            <a:picLocks noGrp="1" noChangeAspect="1" noChangeArrowheads="1"/>
          </p:cNvPicPr>
          <p:nvPr>
            <p:ph idx="1"/>
          </p:nvPr>
        </p:nvPicPr>
        <p:blipFill>
          <a:blip r:embed="rId2" cstate="print"/>
          <a:stretch>
            <a:fillRect/>
          </a:stretch>
        </p:blipFill>
        <p:spPr bwMode="auto">
          <a:xfrm>
            <a:off x="4075944" y="2276872"/>
            <a:ext cx="4600511" cy="3312368"/>
          </a:xfrm>
          <a:prstGeom prst="rect">
            <a:avLst/>
          </a:prstGeom>
          <a:noFill/>
        </p:spPr>
      </p:pic>
      <p:sp>
        <p:nvSpPr>
          <p:cNvPr id="2" name="Заголовок 1"/>
          <p:cNvSpPr>
            <a:spLocks noGrp="1"/>
          </p:cNvSpPr>
          <p:nvPr>
            <p:ph type="title"/>
          </p:nvPr>
        </p:nvSpPr>
        <p:spPr>
          <a:xfrm>
            <a:off x="3923928" y="1772816"/>
            <a:ext cx="4690864" cy="1143000"/>
          </a:xfrm>
        </p:spPr>
        <p:txBody>
          <a:bodyPr>
            <a:noAutofit/>
          </a:bodyPr>
          <a:lstStyle/>
          <a:p>
            <a:pPr algn="r"/>
            <a:r>
              <a:rPr lang="ru-RU" sz="2400" dirty="0" smtClean="0">
                <a:solidFill>
                  <a:srgbClr val="C00000"/>
                </a:solidFill>
              </a:rPr>
              <a:t>Изведал враг в тот день немало,</a:t>
            </a:r>
            <a:br>
              <a:rPr lang="ru-RU" sz="2400" dirty="0" smtClean="0">
                <a:solidFill>
                  <a:srgbClr val="C00000"/>
                </a:solidFill>
              </a:rPr>
            </a:br>
            <a:r>
              <a:rPr lang="ru-RU" sz="2400" dirty="0" smtClean="0">
                <a:solidFill>
                  <a:srgbClr val="C00000"/>
                </a:solidFill>
              </a:rPr>
              <a:t>Что значит русский бой удалый,</a:t>
            </a:r>
            <a:br>
              <a:rPr lang="ru-RU" sz="2400" dirty="0" smtClean="0">
                <a:solidFill>
                  <a:srgbClr val="C00000"/>
                </a:solidFill>
              </a:rPr>
            </a:br>
            <a:r>
              <a:rPr lang="ru-RU" sz="2400" dirty="0" smtClean="0">
                <a:solidFill>
                  <a:srgbClr val="C00000"/>
                </a:solidFill>
              </a:rPr>
              <a:t>Наш рукопашный бой!..</a:t>
            </a:r>
            <a:br>
              <a:rPr lang="ru-RU" sz="2400" dirty="0" smtClean="0">
                <a:solidFill>
                  <a:srgbClr val="C00000"/>
                </a:solidFill>
              </a:rPr>
            </a:br>
            <a:r>
              <a:rPr lang="ru-RU" sz="2400" dirty="0" smtClean="0">
                <a:solidFill>
                  <a:srgbClr val="C00000"/>
                </a:solidFill>
              </a:rPr>
              <a:t>Земля тряслась — как наши груди;</a:t>
            </a:r>
            <a:br>
              <a:rPr lang="ru-RU" sz="2400" dirty="0" smtClean="0">
                <a:solidFill>
                  <a:srgbClr val="C00000"/>
                </a:solidFill>
              </a:rPr>
            </a:br>
            <a:r>
              <a:rPr lang="ru-RU" sz="2400" dirty="0" smtClean="0">
                <a:solidFill>
                  <a:srgbClr val="C00000"/>
                </a:solidFill>
              </a:rPr>
              <a:t>Смешались в кучу кони, люди,</a:t>
            </a:r>
            <a:br>
              <a:rPr lang="ru-RU" sz="2400" dirty="0" smtClean="0">
                <a:solidFill>
                  <a:srgbClr val="C00000"/>
                </a:solidFill>
              </a:rPr>
            </a:br>
            <a:r>
              <a:rPr lang="ru-RU" sz="2400" dirty="0" smtClean="0">
                <a:solidFill>
                  <a:srgbClr val="C00000"/>
                </a:solidFill>
              </a:rPr>
              <a:t>И залпы тысячи орудий</a:t>
            </a:r>
            <a:br>
              <a:rPr lang="ru-RU" sz="2400" dirty="0" smtClean="0">
                <a:solidFill>
                  <a:srgbClr val="C00000"/>
                </a:solidFill>
              </a:rPr>
            </a:br>
            <a:r>
              <a:rPr lang="ru-RU" sz="2400" dirty="0" smtClean="0">
                <a:solidFill>
                  <a:srgbClr val="C00000"/>
                </a:solidFill>
              </a:rPr>
              <a:t>Слились в протяжный вой...</a:t>
            </a:r>
            <a:endParaRPr lang="ru-RU" sz="2400" dirty="0">
              <a:solidFill>
                <a:srgbClr val="C00000"/>
              </a:solidFill>
            </a:endParaRPr>
          </a:p>
        </p:txBody>
      </p:sp>
      <p:sp>
        <p:nvSpPr>
          <p:cNvPr id="5" name="TextBox 4"/>
          <p:cNvSpPr txBox="1"/>
          <p:nvPr/>
        </p:nvSpPr>
        <p:spPr>
          <a:xfrm>
            <a:off x="2195736" y="5661248"/>
            <a:ext cx="6948264" cy="1015663"/>
          </a:xfrm>
          <a:prstGeom prst="rect">
            <a:avLst/>
          </a:prstGeom>
          <a:noFill/>
        </p:spPr>
        <p:txBody>
          <a:bodyPr wrap="square" rtlCol="0">
            <a:spAutoFit/>
          </a:bodyPr>
          <a:lstStyle/>
          <a:p>
            <a:pPr algn="r"/>
            <a:r>
              <a:rPr lang="ru-RU" sz="2000" b="1" dirty="0" smtClean="0">
                <a:solidFill>
                  <a:schemeClr val="bg2"/>
                </a:solidFill>
              </a:rPr>
              <a:t>Рукопашный бой русской и французской пехоты</a:t>
            </a:r>
            <a:r>
              <a:rPr lang="ru-RU" sz="2000" dirty="0" smtClean="0">
                <a:solidFill>
                  <a:schemeClr val="bg2"/>
                </a:solidFill>
              </a:rPr>
              <a:t/>
            </a:r>
            <a:br>
              <a:rPr lang="ru-RU" sz="2000" dirty="0" smtClean="0">
                <a:solidFill>
                  <a:schemeClr val="bg2"/>
                </a:solidFill>
              </a:rPr>
            </a:br>
            <a:r>
              <a:rPr lang="ru-RU" sz="2000" dirty="0" smtClean="0">
                <a:solidFill>
                  <a:schemeClr val="bg2"/>
                </a:solidFill>
              </a:rPr>
              <a:t>Панорама «Бородино» (фрагмент)</a:t>
            </a:r>
            <a:br>
              <a:rPr lang="ru-RU" sz="2000" dirty="0" smtClean="0">
                <a:solidFill>
                  <a:schemeClr val="bg2"/>
                </a:solidFill>
              </a:rPr>
            </a:br>
            <a:r>
              <a:rPr lang="ru-RU" sz="2000" dirty="0" err="1" smtClean="0">
                <a:solidFill>
                  <a:schemeClr val="bg2"/>
                </a:solidFill>
              </a:rPr>
              <a:t>Ф.А.Рубо</a:t>
            </a:r>
            <a:r>
              <a:rPr lang="ru-RU" sz="2000" dirty="0" smtClean="0">
                <a:solidFill>
                  <a:schemeClr val="bg2"/>
                </a:solidFill>
              </a:rPr>
              <a:t>, </a:t>
            </a:r>
            <a:r>
              <a:rPr lang="ru-RU" sz="2000" dirty="0" smtClean="0">
                <a:solidFill>
                  <a:schemeClr val="bg2"/>
                </a:solidFill>
              </a:rPr>
              <a:t>1912Холст</a:t>
            </a:r>
            <a:r>
              <a:rPr lang="ru-RU" sz="2000" dirty="0" smtClean="0">
                <a:solidFill>
                  <a:schemeClr val="bg2"/>
                </a:solidFill>
              </a:rPr>
              <a:t>, масло</a:t>
            </a:r>
            <a:endParaRPr lang="ru-RU" sz="2000" dirty="0">
              <a:solidFill>
                <a:schemeClr val="bg2"/>
              </a:solidFill>
            </a:endParaRPr>
          </a:p>
        </p:txBody>
      </p:sp>
      <p:pic>
        <p:nvPicPr>
          <p:cNvPr id="5125" name="Picture 5" descr="C:\Users\Оксана\Desktop\borodino_12_08.jpg"/>
          <p:cNvPicPr>
            <a:picLocks noChangeAspect="1" noChangeArrowheads="1"/>
          </p:cNvPicPr>
          <p:nvPr/>
        </p:nvPicPr>
        <p:blipFill>
          <a:blip r:embed="rId3" cstate="print"/>
          <a:srcRect/>
          <a:stretch>
            <a:fillRect/>
          </a:stretch>
        </p:blipFill>
        <p:spPr bwMode="auto">
          <a:xfrm>
            <a:off x="2195736" y="188640"/>
            <a:ext cx="1321123" cy="3145532"/>
          </a:xfrm>
          <a:prstGeom prst="rect">
            <a:avLst/>
          </a:prstGeom>
          <a:noFill/>
        </p:spPr>
      </p:pic>
      <p:sp>
        <p:nvSpPr>
          <p:cNvPr id="11" name="TextBox 10"/>
          <p:cNvSpPr txBox="1"/>
          <p:nvPr/>
        </p:nvSpPr>
        <p:spPr>
          <a:xfrm>
            <a:off x="1979712" y="3356992"/>
            <a:ext cx="2808312" cy="1631216"/>
          </a:xfrm>
          <a:prstGeom prst="rect">
            <a:avLst/>
          </a:prstGeom>
          <a:noFill/>
        </p:spPr>
        <p:txBody>
          <a:bodyPr wrap="square" rtlCol="0">
            <a:spAutoFit/>
          </a:bodyPr>
          <a:lstStyle/>
          <a:p>
            <a:r>
              <a:rPr lang="ru-RU" sz="2000" b="1" dirty="0" smtClean="0">
                <a:solidFill>
                  <a:schemeClr val="bg2"/>
                </a:solidFill>
              </a:rPr>
              <a:t>Сабля кавалерийская с ножнами</a:t>
            </a:r>
            <a:r>
              <a:rPr lang="ru-RU" sz="2000" dirty="0" smtClean="0">
                <a:solidFill>
                  <a:schemeClr val="bg2"/>
                </a:solidFill>
              </a:rPr>
              <a:t/>
            </a:r>
            <a:br>
              <a:rPr lang="ru-RU" sz="2000" dirty="0" smtClean="0">
                <a:solidFill>
                  <a:schemeClr val="bg2"/>
                </a:solidFill>
              </a:rPr>
            </a:br>
            <a:r>
              <a:rPr lang="ru-RU" sz="2000" dirty="0" smtClean="0">
                <a:solidFill>
                  <a:schemeClr val="bg2"/>
                </a:solidFill>
              </a:rPr>
              <a:t>Россия, 1-я четверть XIX века</a:t>
            </a:r>
            <a:endParaRPr lang="ru-RU" sz="2000" dirty="0">
              <a:solidFill>
                <a:schemeClr val="bg2"/>
              </a:solidFill>
            </a:endParaRPr>
          </a:p>
        </p:txBody>
      </p:sp>
      <p:pic>
        <p:nvPicPr>
          <p:cNvPr id="5126" name="Picture 6" descr="C:\Users\Оксана\Desktop\borodino_12_05.jpg"/>
          <p:cNvPicPr>
            <a:picLocks noChangeAspect="1" noChangeArrowheads="1"/>
          </p:cNvPicPr>
          <p:nvPr/>
        </p:nvPicPr>
        <p:blipFill>
          <a:blip r:embed="rId4" cstate="print"/>
          <a:srcRect/>
          <a:stretch>
            <a:fillRect/>
          </a:stretch>
        </p:blipFill>
        <p:spPr bwMode="auto">
          <a:xfrm>
            <a:off x="539552" y="1916832"/>
            <a:ext cx="1265640" cy="3001516"/>
          </a:xfrm>
          <a:prstGeom prst="rect">
            <a:avLst/>
          </a:prstGeom>
          <a:noFill/>
        </p:spPr>
      </p:pic>
      <p:sp>
        <p:nvSpPr>
          <p:cNvPr id="14" name="Прямоугольник 13"/>
          <p:cNvSpPr/>
          <p:nvPr/>
        </p:nvSpPr>
        <p:spPr>
          <a:xfrm>
            <a:off x="0" y="5013176"/>
            <a:ext cx="4572000" cy="1015663"/>
          </a:xfrm>
          <a:prstGeom prst="rect">
            <a:avLst/>
          </a:prstGeom>
        </p:spPr>
        <p:txBody>
          <a:bodyPr>
            <a:spAutoFit/>
          </a:bodyPr>
          <a:lstStyle/>
          <a:p>
            <a:r>
              <a:rPr lang="ru-RU" sz="2000" b="1" dirty="0" smtClean="0">
                <a:solidFill>
                  <a:schemeClr val="bg2"/>
                </a:solidFill>
              </a:rPr>
              <a:t>Палаш кирасирский</a:t>
            </a:r>
          </a:p>
          <a:p>
            <a:r>
              <a:rPr lang="ru-RU" sz="2000" b="1" dirty="0" smtClean="0">
                <a:solidFill>
                  <a:schemeClr val="bg2"/>
                </a:solidFill>
              </a:rPr>
              <a:t> образца XI года Республики</a:t>
            </a:r>
            <a:r>
              <a:rPr lang="ru-RU" sz="2000" dirty="0" smtClean="0">
                <a:solidFill>
                  <a:schemeClr val="bg2"/>
                </a:solidFill>
              </a:rPr>
              <a:t/>
            </a:r>
            <a:br>
              <a:rPr lang="ru-RU" sz="2000" dirty="0" smtClean="0">
                <a:solidFill>
                  <a:schemeClr val="bg2"/>
                </a:solidFill>
              </a:rPr>
            </a:br>
            <a:r>
              <a:rPr lang="ru-RU" sz="2000" dirty="0" smtClean="0">
                <a:solidFill>
                  <a:schemeClr val="bg2"/>
                </a:solidFill>
              </a:rPr>
              <a:t>Франция, 1811</a:t>
            </a:r>
            <a:endParaRPr lang="ru-RU" sz="2000" dirty="0">
              <a:solidFill>
                <a:schemeClr val="bg2"/>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2536" y="2780928"/>
            <a:ext cx="5256584" cy="3573016"/>
          </a:xfrm>
        </p:spPr>
        <p:txBody>
          <a:bodyPr>
            <a:normAutofit/>
          </a:bodyPr>
          <a:lstStyle/>
          <a:p>
            <a:pPr algn="ctr">
              <a:buNone/>
            </a:pPr>
            <a:r>
              <a:rPr lang="ru-RU" sz="2000" b="1" i="1" u="sng" dirty="0" smtClean="0">
                <a:solidFill>
                  <a:srgbClr val="C00000"/>
                </a:solidFill>
              </a:rPr>
              <a:t>О героях 1812 года </a:t>
            </a:r>
            <a:endParaRPr lang="ru-RU" sz="2000" dirty="0" smtClean="0">
              <a:solidFill>
                <a:srgbClr val="C00000"/>
              </a:solidFill>
            </a:endParaRPr>
          </a:p>
          <a:p>
            <a:pPr algn="ctr">
              <a:buNone/>
            </a:pPr>
            <a:r>
              <a:rPr lang="ru-RU" sz="2000" dirty="0" smtClean="0">
                <a:solidFill>
                  <a:srgbClr val="C00000"/>
                </a:solidFill>
              </a:rPr>
              <a:t>Да, были люди в наше время, </a:t>
            </a:r>
            <a:br>
              <a:rPr lang="ru-RU" sz="2000" dirty="0" smtClean="0">
                <a:solidFill>
                  <a:srgbClr val="C00000"/>
                </a:solidFill>
              </a:rPr>
            </a:br>
            <a:r>
              <a:rPr lang="ru-RU" sz="2000" dirty="0" smtClean="0">
                <a:solidFill>
                  <a:srgbClr val="C00000"/>
                </a:solidFill>
              </a:rPr>
              <a:t>Не то, что нынешнее племя: </a:t>
            </a:r>
            <a:br>
              <a:rPr lang="ru-RU" sz="2000" dirty="0" smtClean="0">
                <a:solidFill>
                  <a:srgbClr val="C00000"/>
                </a:solidFill>
              </a:rPr>
            </a:br>
            <a:r>
              <a:rPr lang="ru-RU" sz="2000" dirty="0" smtClean="0">
                <a:solidFill>
                  <a:srgbClr val="C00000"/>
                </a:solidFill>
              </a:rPr>
              <a:t>Богатыри — не вы. </a:t>
            </a:r>
            <a:br>
              <a:rPr lang="ru-RU" sz="2000" dirty="0" smtClean="0">
                <a:solidFill>
                  <a:srgbClr val="C00000"/>
                </a:solidFill>
              </a:rPr>
            </a:br>
            <a:r>
              <a:rPr lang="ru-RU" sz="2000" dirty="0" smtClean="0">
                <a:solidFill>
                  <a:srgbClr val="C00000"/>
                </a:solidFill>
              </a:rPr>
              <a:t>Плохая им досталась доля: </a:t>
            </a:r>
            <a:br>
              <a:rPr lang="ru-RU" sz="2000" dirty="0" smtClean="0">
                <a:solidFill>
                  <a:srgbClr val="C00000"/>
                </a:solidFill>
              </a:rPr>
            </a:br>
            <a:r>
              <a:rPr lang="ru-RU" sz="2000" dirty="0" smtClean="0">
                <a:solidFill>
                  <a:srgbClr val="C00000"/>
                </a:solidFill>
              </a:rPr>
              <a:t>Немногие вернулись с поля. </a:t>
            </a:r>
            <a:br>
              <a:rPr lang="ru-RU" sz="2000" dirty="0" smtClean="0">
                <a:solidFill>
                  <a:srgbClr val="C00000"/>
                </a:solidFill>
              </a:rPr>
            </a:br>
            <a:r>
              <a:rPr lang="ru-RU" sz="2000" dirty="0" smtClean="0">
                <a:solidFill>
                  <a:srgbClr val="C00000"/>
                </a:solidFill>
              </a:rPr>
              <a:t>Не будь на то господня воля, </a:t>
            </a:r>
            <a:br>
              <a:rPr lang="ru-RU" sz="2000" dirty="0" smtClean="0">
                <a:solidFill>
                  <a:srgbClr val="C00000"/>
                </a:solidFill>
              </a:rPr>
            </a:br>
            <a:r>
              <a:rPr lang="ru-RU" sz="2000" dirty="0" smtClean="0">
                <a:solidFill>
                  <a:srgbClr val="C00000"/>
                </a:solidFill>
              </a:rPr>
              <a:t>Не отдали б Москвы!</a:t>
            </a:r>
          </a:p>
          <a:p>
            <a:pPr algn="ctr">
              <a:buNone/>
            </a:pPr>
            <a:r>
              <a:rPr lang="ru-RU" sz="2000" i="1" dirty="0" smtClean="0">
                <a:solidFill>
                  <a:srgbClr val="C00000"/>
                </a:solidFill>
              </a:rPr>
              <a:t>М. Лермонтов</a:t>
            </a:r>
            <a:endParaRPr lang="ru-RU" sz="2000" dirty="0">
              <a:solidFill>
                <a:srgbClr val="C00000"/>
              </a:solidFill>
            </a:endParaRPr>
          </a:p>
        </p:txBody>
      </p:sp>
      <p:sp>
        <p:nvSpPr>
          <p:cNvPr id="2" name="Заголовок 1"/>
          <p:cNvSpPr>
            <a:spLocks noGrp="1"/>
          </p:cNvSpPr>
          <p:nvPr>
            <p:ph type="title"/>
          </p:nvPr>
        </p:nvSpPr>
        <p:spPr>
          <a:xfrm>
            <a:off x="323528" y="1268760"/>
            <a:ext cx="8229600" cy="1219200"/>
          </a:xfrm>
        </p:spPr>
        <p:txBody>
          <a:bodyPr>
            <a:noAutofit/>
          </a:bodyPr>
          <a:lstStyle/>
          <a:p>
            <a:r>
              <a:rPr lang="ru-RU" sz="2000" dirty="0" smtClean="0">
                <a:solidFill>
                  <a:schemeClr val="bg1"/>
                </a:solidFill>
              </a:rPr>
              <a:t>Непобежденные и несломленные, наши войска отступили после Бородинского сражения к Москве, а затем по приказу М.И.Кутузова оставили ее неприятелю без боя. Этот приказ не понимали и осуждали многие: потеря Москвы казалась русским людям потерей чести, раной, нанесенной в самое сердце. Но как показало время, расчет опытного главнокомандующего был верным: Москва стала могилой для Великой армии. В Великом Московском пожаре сгорели все надежды Наполеона о победе над Россией.</a:t>
            </a:r>
            <a:endParaRPr lang="ru-RU" sz="2000" dirty="0">
              <a:solidFill>
                <a:schemeClr val="bg1"/>
              </a:solidFill>
            </a:endParaRPr>
          </a:p>
        </p:txBody>
      </p:sp>
      <p:pic>
        <p:nvPicPr>
          <p:cNvPr id="1026" name="Picture 2" descr="C:\Users\Оксана\Desktop\borodino_14_02.jpg"/>
          <p:cNvPicPr>
            <a:picLocks noChangeAspect="1" noChangeArrowheads="1"/>
          </p:cNvPicPr>
          <p:nvPr/>
        </p:nvPicPr>
        <p:blipFill>
          <a:blip r:embed="rId2" cstate="print"/>
          <a:srcRect/>
          <a:stretch>
            <a:fillRect/>
          </a:stretch>
        </p:blipFill>
        <p:spPr bwMode="auto">
          <a:xfrm>
            <a:off x="5148064" y="2708920"/>
            <a:ext cx="2614072" cy="2592288"/>
          </a:xfrm>
          <a:prstGeom prst="rect">
            <a:avLst/>
          </a:prstGeom>
          <a:noFill/>
        </p:spPr>
      </p:pic>
      <p:sp>
        <p:nvSpPr>
          <p:cNvPr id="6" name="TextBox 5"/>
          <p:cNvSpPr txBox="1"/>
          <p:nvPr/>
        </p:nvSpPr>
        <p:spPr>
          <a:xfrm>
            <a:off x="2483768" y="5380672"/>
            <a:ext cx="6480720" cy="1200329"/>
          </a:xfrm>
          <a:prstGeom prst="rect">
            <a:avLst/>
          </a:prstGeom>
          <a:noFill/>
        </p:spPr>
        <p:txBody>
          <a:bodyPr wrap="square" rtlCol="0">
            <a:spAutoFit/>
          </a:bodyPr>
          <a:lstStyle/>
          <a:p>
            <a:pPr algn="r">
              <a:buNone/>
            </a:pPr>
            <a:r>
              <a:rPr lang="ru-RU" b="1" dirty="0" smtClean="0">
                <a:solidFill>
                  <a:schemeClr val="bg2"/>
                </a:solidFill>
              </a:rPr>
              <a:t>Медаль памятная «Освобождение Москвы»</a:t>
            </a:r>
            <a:r>
              <a:rPr lang="ru-RU" dirty="0" smtClean="0">
                <a:solidFill>
                  <a:schemeClr val="bg2"/>
                </a:solidFill>
              </a:rPr>
              <a:t/>
            </a:r>
            <a:br>
              <a:rPr lang="ru-RU" dirty="0" smtClean="0">
                <a:solidFill>
                  <a:schemeClr val="bg2"/>
                </a:solidFill>
              </a:rPr>
            </a:br>
            <a:r>
              <a:rPr lang="ru-RU" dirty="0" smtClean="0">
                <a:solidFill>
                  <a:schemeClr val="bg2"/>
                </a:solidFill>
              </a:rPr>
              <a:t>Санкт-Петербургский монетный двор, 1834</a:t>
            </a:r>
            <a:br>
              <a:rPr lang="ru-RU" dirty="0" smtClean="0">
                <a:solidFill>
                  <a:schemeClr val="bg2"/>
                </a:solidFill>
              </a:rPr>
            </a:br>
            <a:r>
              <a:rPr lang="ru-RU" dirty="0" smtClean="0">
                <a:solidFill>
                  <a:schemeClr val="bg2"/>
                </a:solidFill>
              </a:rPr>
              <a:t>А.Лялин по оригиналу Ф.Толстого </a:t>
            </a:r>
            <a:br>
              <a:rPr lang="ru-RU" dirty="0" smtClean="0">
                <a:solidFill>
                  <a:schemeClr val="bg2"/>
                </a:solidFill>
              </a:rPr>
            </a:br>
            <a:r>
              <a:rPr lang="ru-RU" dirty="0" smtClean="0">
                <a:solidFill>
                  <a:schemeClr val="bg2"/>
                </a:solidFill>
              </a:rPr>
              <a:t>Бронза, чеканка</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Оксана\Desktop\0_4f97e_17bdb37a_XL.jpg"/>
          <p:cNvPicPr>
            <a:picLocks noGrp="1" noChangeAspect="1" noChangeArrowheads="1"/>
          </p:cNvPicPr>
          <p:nvPr>
            <p:ph idx="1"/>
          </p:nvPr>
        </p:nvPicPr>
        <p:blipFill>
          <a:blip r:embed="rId2" cstate="print"/>
          <a:stretch>
            <a:fillRect/>
          </a:stretch>
        </p:blipFill>
        <p:spPr bwMode="auto">
          <a:xfrm>
            <a:off x="467544" y="332656"/>
            <a:ext cx="5832648" cy="3273574"/>
          </a:xfrm>
          <a:prstGeom prst="rect">
            <a:avLst/>
          </a:prstGeom>
          <a:noFill/>
        </p:spPr>
      </p:pic>
      <p:sp>
        <p:nvSpPr>
          <p:cNvPr id="2" name="Заголовок 1"/>
          <p:cNvSpPr>
            <a:spLocks noGrp="1"/>
          </p:cNvSpPr>
          <p:nvPr>
            <p:ph type="title"/>
          </p:nvPr>
        </p:nvSpPr>
        <p:spPr>
          <a:xfrm>
            <a:off x="467544" y="5301208"/>
            <a:ext cx="8229600" cy="1219200"/>
          </a:xfrm>
        </p:spPr>
        <p:txBody>
          <a:bodyPr>
            <a:noAutofit/>
          </a:bodyPr>
          <a:lstStyle/>
          <a:p>
            <a:pPr algn="r"/>
            <a:r>
              <a:rPr lang="ru-RU" sz="2000" dirty="0" smtClean="0">
                <a:solidFill>
                  <a:schemeClr val="bg2"/>
                </a:solidFill>
              </a:rPr>
              <a:t>А.К.Саврасов «Дом советов Филях</a:t>
            </a:r>
            <a:r>
              <a:rPr lang="ru-RU" sz="2000" dirty="0" smtClean="0"/>
              <a:t>»</a:t>
            </a:r>
            <a:endParaRPr lang="ru-RU" sz="2000" dirty="0">
              <a:solidFill>
                <a:srgbClr val="C00000"/>
              </a:solidFill>
            </a:endParaRPr>
          </a:p>
        </p:txBody>
      </p:sp>
      <p:sp>
        <p:nvSpPr>
          <p:cNvPr id="5" name="Прямоугольник 4"/>
          <p:cNvSpPr/>
          <p:nvPr/>
        </p:nvSpPr>
        <p:spPr>
          <a:xfrm>
            <a:off x="1043608" y="3140968"/>
            <a:ext cx="5472608" cy="923330"/>
          </a:xfrm>
          <a:prstGeom prst="rect">
            <a:avLst/>
          </a:prstGeom>
        </p:spPr>
        <p:txBody>
          <a:bodyPr wrap="square">
            <a:spAutoFit/>
          </a:bodyPr>
          <a:lstStyle/>
          <a:p>
            <a:r>
              <a:rPr lang="ru-RU" dirty="0" smtClean="0"/>
              <a:t>А.Д. </a:t>
            </a:r>
            <a:r>
              <a:rPr lang="ru-RU" dirty="0" err="1" smtClean="0"/>
              <a:t>Кившенко</a:t>
            </a:r>
            <a:r>
              <a:rPr lang="ru-RU" dirty="0" smtClean="0"/>
              <a:t> «Военный совет в Филях» (1880 г.) </a:t>
            </a:r>
            <a:br>
              <a:rPr lang="ru-RU" dirty="0" smtClean="0"/>
            </a:br>
            <a:r>
              <a:rPr lang="ru-RU" dirty="0" smtClean="0"/>
              <a:t/>
            </a:r>
            <a:br>
              <a:rPr lang="ru-RU" dirty="0" smtClean="0"/>
            </a:br>
            <a:endParaRPr lang="ru-RU" dirty="0"/>
          </a:p>
        </p:txBody>
      </p:sp>
      <p:pic>
        <p:nvPicPr>
          <p:cNvPr id="3074" name="Picture 2" descr="C:\Users\Оксана\Desktop\savrasov-dom-sovetov.jpg"/>
          <p:cNvPicPr>
            <a:picLocks noChangeAspect="1" noChangeArrowheads="1"/>
          </p:cNvPicPr>
          <p:nvPr/>
        </p:nvPicPr>
        <p:blipFill>
          <a:blip r:embed="rId3" cstate="print"/>
          <a:srcRect/>
          <a:stretch>
            <a:fillRect/>
          </a:stretch>
        </p:blipFill>
        <p:spPr bwMode="auto">
          <a:xfrm>
            <a:off x="4427984" y="3501008"/>
            <a:ext cx="4320480" cy="2677155"/>
          </a:xfrm>
          <a:prstGeom prst="rect">
            <a:avLst/>
          </a:prstGeom>
          <a:noFill/>
        </p:spPr>
      </p:pic>
      <p:sp>
        <p:nvSpPr>
          <p:cNvPr id="7" name="TextBox 6"/>
          <p:cNvSpPr txBox="1"/>
          <p:nvPr/>
        </p:nvSpPr>
        <p:spPr>
          <a:xfrm>
            <a:off x="539552" y="3789040"/>
            <a:ext cx="3672408" cy="2677656"/>
          </a:xfrm>
          <a:prstGeom prst="rect">
            <a:avLst/>
          </a:prstGeom>
          <a:noFill/>
        </p:spPr>
        <p:txBody>
          <a:bodyPr wrap="square" rtlCol="0">
            <a:spAutoFit/>
          </a:bodyPr>
          <a:lstStyle/>
          <a:p>
            <a:pPr algn="ctr"/>
            <a:r>
              <a:rPr lang="ru-RU" sz="2400" dirty="0" smtClean="0">
                <a:solidFill>
                  <a:schemeClr val="bg1"/>
                </a:solidFill>
              </a:rPr>
              <a:t>После Бородинского сражения М. И. Кутузов созвал военный </a:t>
            </a:r>
            <a:r>
              <a:rPr lang="ru-RU" sz="2400" b="1" dirty="0" smtClean="0">
                <a:solidFill>
                  <a:schemeClr val="bg1"/>
                </a:solidFill>
              </a:rPr>
              <a:t>совет</a:t>
            </a:r>
            <a:r>
              <a:rPr lang="ru-RU" sz="2400" dirty="0" smtClean="0">
                <a:solidFill>
                  <a:schemeClr val="bg1"/>
                </a:solidFill>
              </a:rPr>
              <a:t> </a:t>
            </a:r>
            <a:r>
              <a:rPr lang="ru-RU" sz="2400" b="1" dirty="0" smtClean="0">
                <a:solidFill>
                  <a:schemeClr val="bg1"/>
                </a:solidFill>
              </a:rPr>
              <a:t>в</a:t>
            </a:r>
            <a:r>
              <a:rPr lang="ru-RU" sz="2400" dirty="0" smtClean="0">
                <a:solidFill>
                  <a:schemeClr val="bg1"/>
                </a:solidFill>
              </a:rPr>
              <a:t> </a:t>
            </a:r>
            <a:r>
              <a:rPr lang="ru-RU" sz="2400" b="1" dirty="0" smtClean="0">
                <a:solidFill>
                  <a:schemeClr val="bg1"/>
                </a:solidFill>
              </a:rPr>
              <a:t>Филях</a:t>
            </a:r>
            <a:r>
              <a:rPr lang="ru-RU" sz="2400" dirty="0" smtClean="0">
                <a:solidFill>
                  <a:schemeClr val="bg1"/>
                </a:solidFill>
              </a:rPr>
              <a:t>, на котором было принято решение сдать Москву без боя, но сохранить армию.</a:t>
            </a:r>
            <a:endParaRPr lang="ru-RU" sz="2400" dirty="0">
              <a:solidFill>
                <a:schemeClr val="bg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332037"/>
            <a:ext cx="9144000" cy="4525963"/>
          </a:xfrm>
        </p:spPr>
        <p:txBody>
          <a:bodyPr>
            <a:normAutofit/>
          </a:bodyPr>
          <a:lstStyle/>
          <a:p>
            <a:pPr>
              <a:buNone/>
            </a:pPr>
            <a:r>
              <a:rPr lang="en-US" sz="1600" dirty="0" smtClean="0">
                <a:solidFill>
                  <a:schemeClr val="bg1"/>
                </a:solidFill>
              </a:rPr>
              <a:t>             </a:t>
            </a:r>
            <a:r>
              <a:rPr lang="ru-RU" sz="2000" dirty="0" smtClean="0">
                <a:solidFill>
                  <a:schemeClr val="bg1"/>
                </a:solidFill>
              </a:rPr>
              <a:t>Вынужденная оставить почти полностью сгоревшую русскую столицу уже через полтора месяца, понеся поражения в битвах у Тарутино и Малоярославца, наполеоновская армия была вынуждена отступать по старой, разоренной еще во время летних боев Смоленской дороге к границам России. Там, в декабре 1812 года закончилась Первая Отечественная война русского народа. В Манифесте императора Александра I об окончании войны от 25 декабря 1812 года так говорится об этой победе: «Кто мог сие сделать? Не отнимая достойной славы ни у главнокомандующего над войсками нашими знаменитого полководца, принесшего бессмертные Отечеству заслуги, ни у других искусных и мужественных вождей и военачальников, ознаменовавших себя рвением и усердием, ни вообще у всего храброго нашего воинства, можем сказать, что содеянное ими есть превыше сил человеческих... Итак, да познаем в великом деле сем промысел Божий».</a:t>
            </a:r>
            <a:endParaRPr lang="ru-RU" sz="2000" dirty="0">
              <a:solidFill>
                <a:schemeClr val="bg1"/>
              </a:solidFill>
            </a:endParaRPr>
          </a:p>
        </p:txBody>
      </p:sp>
      <p:sp>
        <p:nvSpPr>
          <p:cNvPr id="2" name="Заголовок 1"/>
          <p:cNvSpPr>
            <a:spLocks noGrp="1"/>
          </p:cNvSpPr>
          <p:nvPr>
            <p:ph type="title"/>
          </p:nvPr>
        </p:nvSpPr>
        <p:spPr>
          <a:xfrm>
            <a:off x="755576" y="1124744"/>
            <a:ext cx="7560840" cy="1143000"/>
          </a:xfrm>
        </p:spPr>
        <p:txBody>
          <a:bodyPr>
            <a:noAutofit/>
          </a:bodyPr>
          <a:lstStyle/>
          <a:p>
            <a:pPr algn="ctr"/>
            <a:r>
              <a:rPr lang="ru-RU" sz="2000" dirty="0" smtClean="0">
                <a:solidFill>
                  <a:srgbClr val="C00000"/>
                </a:solidFill>
              </a:rPr>
              <a:t>Да, были люди в наше время,</a:t>
            </a:r>
            <a:br>
              <a:rPr lang="ru-RU" sz="2000" dirty="0" smtClean="0">
                <a:solidFill>
                  <a:srgbClr val="C00000"/>
                </a:solidFill>
              </a:rPr>
            </a:br>
            <a:r>
              <a:rPr lang="ru-RU" sz="2000" dirty="0" smtClean="0">
                <a:solidFill>
                  <a:srgbClr val="C00000"/>
                </a:solidFill>
              </a:rPr>
              <a:t>Могучее, лихое племя:</a:t>
            </a:r>
            <a:br>
              <a:rPr lang="ru-RU" sz="2000" dirty="0" smtClean="0">
                <a:solidFill>
                  <a:srgbClr val="C00000"/>
                </a:solidFill>
              </a:rPr>
            </a:br>
            <a:r>
              <a:rPr lang="ru-RU" sz="2000" dirty="0" smtClean="0">
                <a:solidFill>
                  <a:srgbClr val="C00000"/>
                </a:solidFill>
              </a:rPr>
              <a:t>Богатыри — не вы.</a:t>
            </a:r>
            <a:br>
              <a:rPr lang="ru-RU" sz="2000" dirty="0" smtClean="0">
                <a:solidFill>
                  <a:srgbClr val="C00000"/>
                </a:solidFill>
              </a:rPr>
            </a:br>
            <a:r>
              <a:rPr lang="ru-RU" sz="2000" dirty="0" smtClean="0">
                <a:solidFill>
                  <a:srgbClr val="C00000"/>
                </a:solidFill>
              </a:rPr>
              <a:t>Плохая им досталась доля:</a:t>
            </a:r>
            <a:br>
              <a:rPr lang="ru-RU" sz="2000" dirty="0" smtClean="0">
                <a:solidFill>
                  <a:srgbClr val="C00000"/>
                </a:solidFill>
              </a:rPr>
            </a:br>
            <a:r>
              <a:rPr lang="ru-RU" sz="2000" dirty="0" smtClean="0">
                <a:solidFill>
                  <a:srgbClr val="C00000"/>
                </a:solidFill>
              </a:rPr>
              <a:t>Немногие вернулись с поля.</a:t>
            </a:r>
            <a:br>
              <a:rPr lang="ru-RU" sz="2000" dirty="0" smtClean="0">
                <a:solidFill>
                  <a:srgbClr val="C00000"/>
                </a:solidFill>
              </a:rPr>
            </a:br>
            <a:r>
              <a:rPr lang="ru-RU" sz="2000" dirty="0" smtClean="0">
                <a:solidFill>
                  <a:srgbClr val="C00000"/>
                </a:solidFill>
              </a:rPr>
              <a:t>Когда б на то не божья воля,</a:t>
            </a:r>
            <a:br>
              <a:rPr lang="ru-RU" sz="2000" dirty="0" smtClean="0">
                <a:solidFill>
                  <a:srgbClr val="C00000"/>
                </a:solidFill>
              </a:rPr>
            </a:br>
            <a:r>
              <a:rPr lang="ru-RU" sz="2000" dirty="0" smtClean="0">
                <a:solidFill>
                  <a:srgbClr val="C00000"/>
                </a:solidFill>
              </a:rPr>
              <a:t>Не отдали б Москвы!</a:t>
            </a:r>
            <a:endParaRPr lang="ru-RU" sz="2000" dirty="0">
              <a:solidFill>
                <a:srgbClr val="C00000"/>
              </a:solidFill>
            </a:endParaRPr>
          </a:p>
        </p:txBody>
      </p:sp>
      <p:sp>
        <p:nvSpPr>
          <p:cNvPr id="5" name="TextBox 4"/>
          <p:cNvSpPr txBox="1"/>
          <p:nvPr/>
        </p:nvSpPr>
        <p:spPr>
          <a:xfrm>
            <a:off x="2411760" y="3068960"/>
            <a:ext cx="6336704" cy="276999"/>
          </a:xfrm>
          <a:prstGeom prst="rect">
            <a:avLst/>
          </a:prstGeom>
          <a:noFill/>
        </p:spPr>
        <p:txBody>
          <a:bodyPr wrap="square" rtlCol="0">
            <a:spAutoFit/>
          </a:bodyPr>
          <a:lstStyle/>
          <a:p>
            <a:pPr algn="r"/>
            <a:r>
              <a:rPr lang="ru-RU" sz="1200" dirty="0" smtClean="0"/>
              <a:t>»</a:t>
            </a:r>
            <a:endParaRPr lang="ru-RU" sz="12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80528" y="692696"/>
            <a:ext cx="4320480" cy="2664296"/>
          </a:xfrm>
        </p:spPr>
        <p:txBody>
          <a:bodyPr>
            <a:normAutofit/>
          </a:bodyPr>
          <a:lstStyle/>
          <a:p>
            <a:pPr algn="ctr">
              <a:buNone/>
            </a:pPr>
            <a:r>
              <a:rPr lang="ru-RU" sz="2000" dirty="0" smtClean="0">
                <a:solidFill>
                  <a:srgbClr val="C00000"/>
                </a:solidFill>
              </a:rPr>
              <a:t>«</a:t>
            </a:r>
            <a:r>
              <a:rPr lang="ru-RU" sz="2400" dirty="0" smtClean="0">
                <a:solidFill>
                  <a:srgbClr val="C00000"/>
                </a:solidFill>
              </a:rPr>
              <a:t>Не праздник, не приемный дар, </a:t>
            </a:r>
            <a:br>
              <a:rPr lang="ru-RU" sz="2400" dirty="0" smtClean="0">
                <a:solidFill>
                  <a:srgbClr val="C00000"/>
                </a:solidFill>
              </a:rPr>
            </a:br>
            <a:r>
              <a:rPr lang="ru-RU" sz="2400" dirty="0" smtClean="0">
                <a:solidFill>
                  <a:srgbClr val="C00000"/>
                </a:solidFill>
              </a:rPr>
              <a:t>Она готовила пожар </a:t>
            </a:r>
            <a:br>
              <a:rPr lang="ru-RU" sz="2400" dirty="0" smtClean="0">
                <a:solidFill>
                  <a:srgbClr val="C00000"/>
                </a:solidFill>
              </a:rPr>
            </a:br>
            <a:r>
              <a:rPr lang="ru-RU" sz="2400" dirty="0" smtClean="0">
                <a:solidFill>
                  <a:srgbClr val="C00000"/>
                </a:solidFill>
              </a:rPr>
              <a:t>Нетерпеливому герою». </a:t>
            </a:r>
            <a:br>
              <a:rPr lang="ru-RU" sz="2400" dirty="0" smtClean="0">
                <a:solidFill>
                  <a:srgbClr val="C00000"/>
                </a:solidFill>
              </a:rPr>
            </a:br>
            <a:r>
              <a:rPr lang="ru-RU" sz="2400" i="1" dirty="0" smtClean="0">
                <a:solidFill>
                  <a:srgbClr val="C00000"/>
                </a:solidFill>
              </a:rPr>
              <a:t>А. С. Пушкин</a:t>
            </a:r>
            <a:r>
              <a:rPr lang="ru-RU" sz="2400" dirty="0" smtClean="0">
                <a:solidFill>
                  <a:srgbClr val="C00000"/>
                </a:solidFill>
              </a:rPr>
              <a:t> </a:t>
            </a:r>
            <a:endParaRPr lang="ru-RU" sz="2400" dirty="0"/>
          </a:p>
        </p:txBody>
      </p:sp>
      <p:sp>
        <p:nvSpPr>
          <p:cNvPr id="2" name="Заголовок 1"/>
          <p:cNvSpPr>
            <a:spLocks noGrp="1"/>
          </p:cNvSpPr>
          <p:nvPr>
            <p:ph type="title"/>
          </p:nvPr>
        </p:nvSpPr>
        <p:spPr>
          <a:xfrm>
            <a:off x="914400" y="0"/>
            <a:ext cx="8229600" cy="1219200"/>
          </a:xfrm>
        </p:spPr>
        <p:txBody>
          <a:bodyPr>
            <a:normAutofit/>
          </a:bodyPr>
          <a:lstStyle/>
          <a:p>
            <a:pPr algn="r"/>
            <a:r>
              <a:rPr lang="ru-RU" sz="1800" dirty="0" smtClean="0">
                <a:solidFill>
                  <a:schemeClr val="bg2"/>
                </a:solidFill>
              </a:rPr>
              <a:t>И.К. Айвазовский «Пожар Москвы в 1812 г» (1851 г.)</a:t>
            </a:r>
            <a:br>
              <a:rPr lang="ru-RU" sz="1800" dirty="0" smtClean="0">
                <a:solidFill>
                  <a:schemeClr val="bg2"/>
                </a:solidFill>
              </a:rPr>
            </a:br>
            <a:r>
              <a:rPr lang="ru-RU" sz="1800" dirty="0" smtClean="0">
                <a:solidFill>
                  <a:schemeClr val="bg2"/>
                </a:solidFill>
              </a:rPr>
              <a:t/>
            </a:r>
            <a:br>
              <a:rPr lang="ru-RU" sz="1800" dirty="0" smtClean="0">
                <a:solidFill>
                  <a:schemeClr val="bg2"/>
                </a:solidFill>
              </a:rPr>
            </a:br>
            <a:endParaRPr lang="ru-RU" sz="1800" dirty="0">
              <a:solidFill>
                <a:schemeClr val="bg2"/>
              </a:solidFill>
            </a:endParaRPr>
          </a:p>
        </p:txBody>
      </p:sp>
      <p:pic>
        <p:nvPicPr>
          <p:cNvPr id="2050" name="Picture 2" descr="C:\Users\Оксана\Desktop\pozhar-moskvy.jpg"/>
          <p:cNvPicPr>
            <a:picLocks noChangeAspect="1" noChangeArrowheads="1"/>
          </p:cNvPicPr>
          <p:nvPr/>
        </p:nvPicPr>
        <p:blipFill>
          <a:blip r:embed="rId2" cstate="print"/>
          <a:srcRect/>
          <a:stretch>
            <a:fillRect/>
          </a:stretch>
        </p:blipFill>
        <p:spPr bwMode="auto">
          <a:xfrm>
            <a:off x="3851920" y="1052736"/>
            <a:ext cx="5040560" cy="3447383"/>
          </a:xfrm>
          <a:prstGeom prst="rect">
            <a:avLst/>
          </a:prstGeom>
          <a:noFill/>
        </p:spPr>
      </p:pic>
      <p:sp>
        <p:nvSpPr>
          <p:cNvPr id="6" name="TextBox 5"/>
          <p:cNvSpPr txBox="1"/>
          <p:nvPr/>
        </p:nvSpPr>
        <p:spPr>
          <a:xfrm>
            <a:off x="539552" y="4581128"/>
            <a:ext cx="8064896" cy="1938992"/>
          </a:xfrm>
          <a:prstGeom prst="rect">
            <a:avLst/>
          </a:prstGeom>
          <a:noFill/>
        </p:spPr>
        <p:txBody>
          <a:bodyPr wrap="square" rtlCol="0">
            <a:spAutoFit/>
          </a:bodyPr>
          <a:lstStyle/>
          <a:p>
            <a:r>
              <a:rPr lang="ru-RU" sz="2000" b="1" dirty="0" smtClean="0">
                <a:solidFill>
                  <a:schemeClr val="bg1"/>
                </a:solidFill>
              </a:rPr>
              <a:t>Московский</a:t>
            </a:r>
            <a:r>
              <a:rPr lang="ru-RU" sz="2000" dirty="0" smtClean="0">
                <a:solidFill>
                  <a:schemeClr val="bg1"/>
                </a:solidFill>
              </a:rPr>
              <a:t> </a:t>
            </a:r>
            <a:r>
              <a:rPr lang="ru-RU" sz="2000" b="1" dirty="0" smtClean="0">
                <a:solidFill>
                  <a:schemeClr val="bg1"/>
                </a:solidFill>
              </a:rPr>
              <a:t>пожар</a:t>
            </a:r>
            <a:r>
              <a:rPr lang="ru-RU" sz="2000" dirty="0" smtClean="0">
                <a:solidFill>
                  <a:schemeClr val="bg1"/>
                </a:solidFill>
              </a:rPr>
              <a:t> </a:t>
            </a:r>
            <a:r>
              <a:rPr lang="ru-RU" sz="2000" b="1" dirty="0" smtClean="0">
                <a:solidFill>
                  <a:schemeClr val="bg1"/>
                </a:solidFill>
              </a:rPr>
              <a:t>1812</a:t>
            </a:r>
            <a:r>
              <a:rPr lang="ru-RU" sz="2000" dirty="0" smtClean="0">
                <a:solidFill>
                  <a:schemeClr val="bg1"/>
                </a:solidFill>
              </a:rPr>
              <a:t> года произошёл 2—6 сентября (15—19 сентября) </a:t>
            </a:r>
            <a:r>
              <a:rPr lang="ru-RU" sz="2000" b="1" dirty="0" smtClean="0">
                <a:solidFill>
                  <a:schemeClr val="bg1"/>
                </a:solidFill>
              </a:rPr>
              <a:t>1812</a:t>
            </a:r>
            <a:r>
              <a:rPr lang="ru-RU" sz="2000" dirty="0" smtClean="0">
                <a:solidFill>
                  <a:schemeClr val="bg1"/>
                </a:solidFill>
              </a:rPr>
              <a:t> года во время оккупации войсками Наполеона I </a:t>
            </a:r>
            <a:r>
              <a:rPr lang="ru-RU" sz="2000" b="1" dirty="0" smtClean="0">
                <a:solidFill>
                  <a:schemeClr val="bg1"/>
                </a:solidFill>
              </a:rPr>
              <a:t>Москвы</a:t>
            </a:r>
            <a:r>
              <a:rPr lang="ru-RU" sz="2000" dirty="0" smtClean="0">
                <a:solidFill>
                  <a:schemeClr val="bg1"/>
                </a:solidFill>
              </a:rPr>
              <a:t>, оставленной российской армией после Бородинского сражения. </a:t>
            </a:r>
            <a:r>
              <a:rPr lang="ru-RU" sz="2000" b="1" dirty="0" smtClean="0">
                <a:solidFill>
                  <a:schemeClr val="bg1"/>
                </a:solidFill>
              </a:rPr>
              <a:t>Пожар</a:t>
            </a:r>
            <a:r>
              <a:rPr lang="ru-RU" sz="2000" dirty="0" smtClean="0">
                <a:solidFill>
                  <a:schemeClr val="bg1"/>
                </a:solidFill>
              </a:rPr>
              <a:t> охватил практически весь Земляной город и Белый город</a:t>
            </a:r>
            <a:br>
              <a:rPr lang="ru-RU" sz="2000" dirty="0" smtClean="0">
                <a:solidFill>
                  <a:schemeClr val="bg1"/>
                </a:solidFill>
              </a:rPr>
            </a:br>
            <a:endParaRPr lang="ru-RU" sz="2000" dirty="0">
              <a:solidFill>
                <a:schemeClr val="bg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Оксана\Desktop\e114cfc77d6b.jpg"/>
          <p:cNvPicPr>
            <a:picLocks noGrp="1" noChangeAspect="1" noChangeArrowheads="1"/>
          </p:cNvPicPr>
          <p:nvPr>
            <p:ph idx="1"/>
          </p:nvPr>
        </p:nvPicPr>
        <p:blipFill>
          <a:blip r:embed="rId2" cstate="print"/>
          <a:srcRect/>
          <a:stretch>
            <a:fillRect/>
          </a:stretch>
        </p:blipFill>
        <p:spPr bwMode="auto">
          <a:xfrm>
            <a:off x="543019" y="2824496"/>
            <a:ext cx="5272243" cy="3509337"/>
          </a:xfrm>
          <a:prstGeom prst="rect">
            <a:avLst/>
          </a:prstGeom>
          <a:noFill/>
        </p:spPr>
      </p:pic>
      <p:sp>
        <p:nvSpPr>
          <p:cNvPr id="2" name="Заголовок 1"/>
          <p:cNvSpPr>
            <a:spLocks noGrp="1"/>
          </p:cNvSpPr>
          <p:nvPr>
            <p:ph type="title"/>
          </p:nvPr>
        </p:nvSpPr>
        <p:spPr>
          <a:xfrm>
            <a:off x="395536" y="1628800"/>
            <a:ext cx="8229600" cy="1219200"/>
          </a:xfrm>
        </p:spPr>
        <p:txBody>
          <a:bodyPr>
            <a:noAutofit/>
          </a:bodyPr>
          <a:lstStyle/>
          <a:p>
            <a:r>
              <a:rPr lang="ru-RU" sz="1600" dirty="0" smtClean="0">
                <a:solidFill>
                  <a:schemeClr val="bg1"/>
                </a:solidFill>
              </a:rPr>
              <a:t>Вынужденная оставить почти полностью сгоревшую русскую столицу уже через полтора месяца, понеся поражения в битвах у Тарутино и Малоярославца, наполеоновская армия была вынуждена отступать по старой, разоренной еще во время летних боев Смоленской дороге к границам России. Там, в декабре 1812 года закончилась Первая Отечественная война русского народа. В Манифесте императора Александра I об окончании войны от 25 декабря 1812 года так говорится об этой победе: «Кто мог сие сделать? Не отнимая достойной славы ни у главнокомандующего над войсками нашими знаменитого полководца, принесшего бессмертные Отечеству заслуги, ни у других искусных и мужественных вождей и военачальников, ознаменовавших себя рвением и усердием, ни вообще у всего храброго нашего воинства, можем сказать, что содеянное ими есть превыше сил человеческих... Итак, да познаем в великом деле сем промысел Божий».</a:t>
            </a:r>
            <a:endParaRPr lang="ru-RU" sz="1600" dirty="0">
              <a:solidFill>
                <a:schemeClr val="bg1"/>
              </a:solidFill>
            </a:endParaRPr>
          </a:p>
        </p:txBody>
      </p:sp>
      <p:sp>
        <p:nvSpPr>
          <p:cNvPr id="4" name="TextBox 3"/>
          <p:cNvSpPr txBox="1"/>
          <p:nvPr/>
        </p:nvSpPr>
        <p:spPr>
          <a:xfrm>
            <a:off x="5940152" y="3429000"/>
            <a:ext cx="3203848" cy="1569660"/>
          </a:xfrm>
          <a:prstGeom prst="rect">
            <a:avLst/>
          </a:prstGeom>
          <a:noFill/>
        </p:spPr>
        <p:txBody>
          <a:bodyPr wrap="square" rtlCol="0">
            <a:spAutoFit/>
          </a:bodyPr>
          <a:lstStyle/>
          <a:p>
            <a:r>
              <a:rPr lang="ru-RU" sz="2400" dirty="0" smtClean="0"/>
              <a:t>«Величием своей судьбы Москва гордиться вправе». </a:t>
            </a:r>
            <a:br>
              <a:rPr lang="ru-RU" sz="2400" dirty="0" smtClean="0"/>
            </a:br>
            <a:r>
              <a:rPr lang="ru-RU" sz="2400" i="1" dirty="0" smtClean="0"/>
              <a:t>С. Щипачев</a:t>
            </a:r>
            <a:r>
              <a:rPr lang="ru-RU" sz="2400" dirty="0" smtClean="0"/>
              <a:t> </a:t>
            </a:r>
            <a:endParaRPr lang="ru-RU"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404664"/>
            <a:ext cx="8229600" cy="5217443"/>
          </a:xfrm>
        </p:spPr>
        <p:txBody>
          <a:bodyPr>
            <a:noAutofit/>
          </a:bodyPr>
          <a:lstStyle/>
          <a:p>
            <a:r>
              <a:rPr lang="ru-RU" sz="1400" b="1" u="sng" dirty="0" smtClean="0">
                <a:solidFill>
                  <a:schemeClr val="bg1"/>
                </a:solidFill>
                <a:hlinkClick r:id="rId2" action="ppaction://hlinkfile"/>
              </a:rPr>
              <a:t>Безделка</a:t>
            </a:r>
            <a:r>
              <a:rPr lang="ru-RU" sz="1400" dirty="0" smtClean="0">
                <a:solidFill>
                  <a:schemeClr val="bg1"/>
                </a:solidFill>
              </a:rPr>
              <a:t> Устаревшее разговорное слово. То же, что безделица.</a:t>
            </a:r>
          </a:p>
          <a:p>
            <a:r>
              <a:rPr lang="ru-RU" sz="1400" b="1" u="sng" dirty="0" smtClean="0">
                <a:solidFill>
                  <a:schemeClr val="bg1"/>
                </a:solidFill>
                <a:hlinkClick r:id="rId3" action="ppaction://hlinkfile"/>
              </a:rPr>
              <a:t>Бивак</a:t>
            </a:r>
            <a:r>
              <a:rPr lang="ru-RU" sz="1400" dirty="0" smtClean="0">
                <a:solidFill>
                  <a:schemeClr val="bg1"/>
                </a:solidFill>
              </a:rPr>
              <a:t> (или бивуак) Расположение войск для отдыха под открытым небом.</a:t>
            </a:r>
          </a:p>
          <a:p>
            <a:r>
              <a:rPr lang="ru-RU" sz="1400" b="1" u="sng" dirty="0" smtClean="0">
                <a:solidFill>
                  <a:schemeClr val="bg1"/>
                </a:solidFill>
                <a:hlinkClick r:id="rId4" action="ppaction://hlinkfile"/>
              </a:rPr>
              <a:t>Богатырь</a:t>
            </a:r>
            <a:r>
              <a:rPr lang="ru-RU" sz="1400" dirty="0" smtClean="0">
                <a:solidFill>
                  <a:schemeClr val="bg1"/>
                </a:solidFill>
              </a:rPr>
              <a:t> 1. Герой русских былин и сказок. Защитник родины, воин, отличающийся необычайной силой, мужеством, удалью. 2. Рослый, крепкого сложения, сильный человек.</a:t>
            </a:r>
          </a:p>
          <a:p>
            <a:r>
              <a:rPr lang="ru-RU" sz="1400" b="1" u="sng" dirty="0" smtClean="0">
                <a:solidFill>
                  <a:schemeClr val="bg1"/>
                </a:solidFill>
                <a:hlinkClick r:id="rId5" action="ppaction://hlinkfile"/>
              </a:rPr>
              <a:t>Бородино</a:t>
            </a:r>
            <a:r>
              <a:rPr lang="ru-RU" sz="1400" dirty="0" smtClean="0">
                <a:solidFill>
                  <a:schemeClr val="bg1"/>
                </a:solidFill>
              </a:rPr>
              <a:t> Село Можайского района (прежде — уезда) в 124 км к западу от Москвы.</a:t>
            </a:r>
          </a:p>
          <a:p>
            <a:r>
              <a:rPr lang="ru-RU" sz="1400" b="1" u="sng" dirty="0" smtClean="0">
                <a:solidFill>
                  <a:schemeClr val="bg1"/>
                </a:solidFill>
                <a:hlinkClick r:id="rId6" action="ppaction://hlinkfile"/>
              </a:rPr>
              <a:t>Булат</a:t>
            </a:r>
            <a:r>
              <a:rPr lang="ru-RU" sz="1400" dirty="0" smtClean="0">
                <a:solidFill>
                  <a:schemeClr val="bg1"/>
                </a:solidFill>
              </a:rPr>
              <a:t> 1. Старинная особо прочная сталь, употреблявшаяся обычно для изготовления холодного оружия. 2. Устаревшее слово: меч, клинок, кинжал и т.п. из такой стали.</a:t>
            </a:r>
          </a:p>
          <a:p>
            <a:r>
              <a:rPr lang="ru-RU" sz="1400" b="1" u="sng" dirty="0" err="1" smtClean="0">
                <a:solidFill>
                  <a:schemeClr val="bg1"/>
                </a:solidFill>
                <a:hlinkClick r:id="rId7" action="ppaction://hlinkfile"/>
              </a:rPr>
              <a:t>Бусурманы</a:t>
            </a:r>
            <a:r>
              <a:rPr lang="ru-RU" sz="1400" dirty="0" smtClean="0">
                <a:solidFill>
                  <a:schemeClr val="bg1"/>
                </a:solidFill>
              </a:rPr>
              <a:t> (или </a:t>
            </a:r>
            <a:r>
              <a:rPr lang="ru-RU" sz="1400" dirty="0" err="1" smtClean="0">
                <a:solidFill>
                  <a:schemeClr val="bg1"/>
                </a:solidFill>
              </a:rPr>
              <a:t>басурманы</a:t>
            </a:r>
            <a:r>
              <a:rPr lang="ru-RU" sz="1400" dirty="0" smtClean="0">
                <a:solidFill>
                  <a:schemeClr val="bg1"/>
                </a:solidFill>
              </a:rPr>
              <a:t>) 1) Устаревшее слово: люди иной веры (обычно мусульманин). 2) Употреблялось иногда как бранное слово.</a:t>
            </a:r>
          </a:p>
          <a:p>
            <a:r>
              <a:rPr lang="ru-RU" sz="1400" b="1" u="sng" dirty="0" smtClean="0">
                <a:solidFill>
                  <a:schemeClr val="bg1"/>
                </a:solidFill>
                <a:hlinkClick r:id="rId8" action="ppaction://hlinkfile"/>
              </a:rPr>
              <a:t>Драгуны</a:t>
            </a:r>
            <a:r>
              <a:rPr lang="ru-RU" sz="1400" dirty="0" smtClean="0">
                <a:solidFill>
                  <a:schemeClr val="bg1"/>
                </a:solidFill>
              </a:rPr>
              <a:t> Строевые нижние чины драгунских полков — войсковых частей тяжелой кавалерии.</a:t>
            </a:r>
          </a:p>
          <a:p>
            <a:r>
              <a:rPr lang="ru-RU" sz="1400" b="1" u="sng" dirty="0" smtClean="0">
                <a:solidFill>
                  <a:schemeClr val="bg1"/>
                </a:solidFill>
                <a:hlinkClick r:id="rId5" action="ppaction://hlinkfile"/>
              </a:rPr>
              <a:t>Дядя</a:t>
            </a:r>
            <a:r>
              <a:rPr lang="ru-RU" sz="1400" dirty="0" smtClean="0">
                <a:solidFill>
                  <a:schemeClr val="bg1"/>
                </a:solidFill>
              </a:rPr>
              <a:t> В то время служба в армии рядовых продолжалась 25 лет. Для молодого солдата, ровесника М.Ю. Лермонтова, от имени которого звучит вопрос, «дядей» мог быть прошедший войну 1812 года старослужащий воин в возрасте 40–45 лет.</a:t>
            </a:r>
          </a:p>
          <a:p>
            <a:r>
              <a:rPr lang="ru-RU" sz="1400" b="1" u="sng" dirty="0" smtClean="0">
                <a:solidFill>
                  <a:schemeClr val="bg1"/>
                </a:solidFill>
                <a:hlinkClick r:id="rId9" action="ppaction://hlinkfile"/>
              </a:rPr>
              <a:t>Залп</a:t>
            </a:r>
            <a:r>
              <a:rPr lang="ru-RU" sz="1400" dirty="0" smtClean="0">
                <a:solidFill>
                  <a:schemeClr val="bg1"/>
                </a:solidFill>
              </a:rPr>
              <a:t> Порядок ведения огня, при котором выстрелы из нескольких орудий или ружей производились одновременно или с кратчайшими промежутками времени.</a:t>
            </a:r>
          </a:p>
          <a:p>
            <a:r>
              <a:rPr lang="ru-RU" sz="1400" b="1" u="sng" dirty="0" smtClean="0">
                <a:solidFill>
                  <a:schemeClr val="bg1"/>
                </a:solidFill>
                <a:hlinkClick r:id="rId10" action="ppaction://hlinkfile"/>
              </a:rPr>
              <a:t>Заряд</a:t>
            </a:r>
            <a:r>
              <a:rPr lang="ru-RU" sz="1400" dirty="0" smtClean="0">
                <a:solidFill>
                  <a:schemeClr val="bg1"/>
                </a:solidFill>
              </a:rPr>
              <a:t> Зарядом называлось определенное количество пороха, обеспечивавшее при быстром сгорании выбрасывание снаряда из канала ствола. «Забить заряд» — значило следующее: один из артиллеристов вкладывал в ствол орудия матерчатый мешочек («картуз») с заранее отмеренным количеством пороха и снарядом (ядром, гранатой или др.); затем другой артиллерист (бомбардир) вдвигал этот картуз в ствол до упора с помощью </a:t>
            </a:r>
            <a:r>
              <a:rPr lang="ru-RU" sz="1400" dirty="0" err="1" smtClean="0">
                <a:solidFill>
                  <a:schemeClr val="bg1"/>
                </a:solidFill>
              </a:rPr>
              <a:t>прибойника</a:t>
            </a:r>
            <a:r>
              <a:rPr lang="ru-RU" sz="1400" dirty="0" smtClean="0">
                <a:solidFill>
                  <a:schemeClr val="bg1"/>
                </a:solidFill>
              </a:rPr>
              <a:t> (деревянная цилиндрическая колодка, насаженная на длинное деревянное древко). Считалось, что чем плотнее заряд прибит (или забит) в ствол орудия, тем дальше и точнее он полетит при выстреле.</a:t>
            </a:r>
          </a:p>
          <a:p>
            <a:r>
              <a:rPr lang="ru-RU" sz="1400" b="1" u="sng" dirty="0" smtClean="0">
                <a:solidFill>
                  <a:schemeClr val="bg1"/>
                </a:solidFill>
                <a:hlinkClick r:id="rId11" action="ppaction://hlinkfile"/>
              </a:rPr>
              <a:t>Зимние квартиры</a:t>
            </a:r>
            <a:r>
              <a:rPr lang="ru-RU" sz="1400" dirty="0" smtClean="0">
                <a:solidFill>
                  <a:schemeClr val="bg1"/>
                </a:solidFill>
              </a:rPr>
              <a:t> Расположение войск на отдых на всю зиму, обычно, — в домах мирных жителей.</a:t>
            </a:r>
          </a:p>
        </p:txBody>
      </p:sp>
      <p:sp>
        <p:nvSpPr>
          <p:cNvPr id="2" name="Заголовок 1"/>
          <p:cNvSpPr>
            <a:spLocks noGrp="1"/>
          </p:cNvSpPr>
          <p:nvPr>
            <p:ph type="title"/>
          </p:nvPr>
        </p:nvSpPr>
        <p:spPr>
          <a:xfrm>
            <a:off x="611560" y="0"/>
            <a:ext cx="8229600" cy="706090"/>
          </a:xfrm>
        </p:spPr>
        <p:txBody>
          <a:bodyPr>
            <a:normAutofit fontScale="90000"/>
          </a:bodyPr>
          <a:lstStyle/>
          <a:p>
            <a:pPr algn="r"/>
            <a:r>
              <a:rPr lang="ru-RU" dirty="0" smtClean="0"/>
              <a:t>словарь</a:t>
            </a: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95536" y="620688"/>
            <a:ext cx="8229600" cy="4572000"/>
          </a:xfrm>
        </p:spPr>
        <p:txBody>
          <a:bodyPr>
            <a:noAutofit/>
          </a:bodyPr>
          <a:lstStyle/>
          <a:p>
            <a:r>
              <a:rPr lang="ru-RU" sz="1400" b="1" u="sng" dirty="0" smtClean="0">
                <a:solidFill>
                  <a:schemeClr val="bg1"/>
                </a:solidFill>
                <a:hlinkClick r:id="rId2" action="ppaction://hlinkfile"/>
              </a:rPr>
              <a:t>Картечь</a:t>
            </a:r>
            <a:r>
              <a:rPr lang="ru-RU" sz="1400" dirty="0" smtClean="0">
                <a:solidFill>
                  <a:schemeClr val="bg1"/>
                </a:solidFill>
              </a:rPr>
              <a:t> Артиллерийский снаряд, предназначавшийся для поражения живой силы противника на близких дистанциях, состоял из пуль, помещенных в металлическую или матерчатую оболочку. При выстреле пули вылетали из ствола орудия с резким звуком, похожим на свист или визг.</a:t>
            </a:r>
          </a:p>
          <a:p>
            <a:r>
              <a:rPr lang="ru-RU" sz="1400" b="1" u="sng" dirty="0" smtClean="0">
                <a:solidFill>
                  <a:schemeClr val="bg1"/>
                </a:solidFill>
                <a:hlinkClick r:id="rId3" action="ppaction://hlinkfile"/>
              </a:rPr>
              <a:t>Кивер</a:t>
            </a:r>
            <a:r>
              <a:rPr lang="ru-RU" sz="1400" dirty="0" smtClean="0">
                <a:solidFill>
                  <a:schemeClr val="bg1"/>
                </a:solidFill>
              </a:rPr>
              <a:t> Форменный высокий головной убор цилиндрической формы с плоским верхом, небольшим козырьком, часто с султаном; изготовлялся из кожи, обтянутой сукном. Спереди на нем крепилось изображение государственного герба или гранаты («</a:t>
            </a:r>
            <a:r>
              <a:rPr lang="ru-RU" sz="1400" dirty="0" err="1" smtClean="0">
                <a:solidFill>
                  <a:schemeClr val="bg1"/>
                </a:solidFill>
              </a:rPr>
              <a:t>гренады</a:t>
            </a:r>
            <a:r>
              <a:rPr lang="ru-RU" sz="1400" dirty="0" smtClean="0">
                <a:solidFill>
                  <a:schemeClr val="bg1"/>
                </a:solidFill>
              </a:rPr>
              <a:t>») из тонкой бронзы. Кожа кивера часто бывала поцарапана, помята или пробита. Накануне сражения обмундирование и снаряжение полагалось приводить в порядок, как для парада.</a:t>
            </a:r>
          </a:p>
          <a:p>
            <a:r>
              <a:rPr lang="ru-RU" sz="1400" b="1" u="sng" dirty="0" smtClean="0">
                <a:solidFill>
                  <a:schemeClr val="bg1"/>
                </a:solidFill>
                <a:hlinkClick r:id="rId3" action="ppaction://hlinkfile"/>
              </a:rPr>
              <a:t>Лафет</a:t>
            </a:r>
            <a:r>
              <a:rPr lang="ru-RU" sz="1400" dirty="0" smtClean="0">
                <a:solidFill>
                  <a:schemeClr val="bg1"/>
                </a:solidFill>
              </a:rPr>
              <a:t> Колесный станок (повозка с одной осью) для крепления орудийного ствола и придания ему необходимого направления при выстреле, а также для передвижения орудия. Изготовлялся из дуба. Перевозили орудия лошадьми.</a:t>
            </a:r>
          </a:p>
          <a:p>
            <a:r>
              <a:rPr lang="ru-RU" sz="1400" b="1" u="sng" dirty="0" smtClean="0">
                <a:solidFill>
                  <a:schemeClr val="bg1"/>
                </a:solidFill>
                <a:hlinkClick r:id="rId4" action="ppaction://hlinkfile"/>
              </a:rPr>
              <a:t>«Ломить стеною»</a:t>
            </a:r>
            <a:r>
              <a:rPr lang="ru-RU" sz="1400" dirty="0" smtClean="0">
                <a:solidFill>
                  <a:schemeClr val="bg1"/>
                </a:solidFill>
              </a:rPr>
              <a:t> Пехота в бою строилась в колонны из нескольких шеренг. При этом каждого упавшего солдата из передовой шеренги заменял солдат из следующей. В результате образовывалась движущаяся стена, таранящая, «ломящая» неприятеля.</a:t>
            </a:r>
          </a:p>
          <a:p>
            <a:r>
              <a:rPr lang="ru-RU" sz="1400" b="1" u="sng" dirty="0" smtClean="0">
                <a:solidFill>
                  <a:schemeClr val="bg1"/>
                </a:solidFill>
                <a:hlinkClick r:id="rId5" action="ppaction://hlinkfile"/>
              </a:rPr>
              <a:t>Мундир</a:t>
            </a:r>
            <a:r>
              <a:rPr lang="ru-RU" sz="1400" dirty="0" smtClean="0">
                <a:solidFill>
                  <a:schemeClr val="bg1"/>
                </a:solidFill>
              </a:rPr>
              <a:t> В Российской империи форма одежды государственных служащих (военных и гражданских) была официально установлена и строго регламентирована. Здесь имеется в виду форма военнослужащего, точнее, ее главный элемент — парадный кафтан.</a:t>
            </a:r>
          </a:p>
          <a:p>
            <a:r>
              <a:rPr lang="ru-RU" sz="1400" b="1" u="sng" dirty="0" smtClean="0">
                <a:solidFill>
                  <a:schemeClr val="bg1"/>
                </a:solidFill>
                <a:hlinkClick r:id="rId4" action="ppaction://hlinkfile"/>
              </a:rPr>
              <a:t>«</a:t>
            </a:r>
            <a:r>
              <a:rPr lang="ru-RU" sz="1400" b="1" u="sng" dirty="0" err="1" smtClean="0">
                <a:solidFill>
                  <a:schemeClr val="bg1"/>
                </a:solidFill>
                <a:hlinkClick r:id="rId4" action="ppaction://hlinkfile"/>
              </a:rPr>
              <a:t>Мусью</a:t>
            </a:r>
            <a:r>
              <a:rPr lang="ru-RU" sz="1400" b="1" u="sng" dirty="0" smtClean="0">
                <a:solidFill>
                  <a:schemeClr val="bg1"/>
                </a:solidFill>
                <a:hlinkClick r:id="rId4" action="ppaction://hlinkfile"/>
              </a:rPr>
              <a:t>»</a:t>
            </a:r>
            <a:r>
              <a:rPr lang="ru-RU" sz="1400" dirty="0" smtClean="0">
                <a:solidFill>
                  <a:schemeClr val="bg1"/>
                </a:solidFill>
              </a:rPr>
              <a:t> Испорченное французское слово, означающее «господин» (</a:t>
            </a:r>
            <a:r>
              <a:rPr lang="ru-RU" sz="1400" dirty="0" err="1" smtClean="0">
                <a:solidFill>
                  <a:schemeClr val="bg1"/>
                </a:solidFill>
              </a:rPr>
              <a:t>monsieur</a:t>
            </a:r>
            <a:r>
              <a:rPr lang="ru-RU" sz="1400" dirty="0" smtClean="0">
                <a:solidFill>
                  <a:schemeClr val="bg1"/>
                </a:solidFill>
              </a:rPr>
              <a:t>).</a:t>
            </a:r>
          </a:p>
          <a:p>
            <a:r>
              <a:rPr lang="ru-RU" sz="1400" b="1" u="sng" dirty="0" smtClean="0">
                <a:solidFill>
                  <a:schemeClr val="bg1"/>
                </a:solidFill>
                <a:hlinkClick r:id="rId6" action="ppaction://hlinkfile"/>
              </a:rPr>
              <a:t>Полковник</a:t>
            </a:r>
            <a:r>
              <a:rPr lang="ru-RU" sz="1400" dirty="0" smtClean="0">
                <a:solidFill>
                  <a:schemeClr val="bg1"/>
                </a:solidFill>
              </a:rPr>
              <a:t> В российской армии — старший штаб-офицерский чин. Полковник мог командовать полком, артиллерийской бригадой, а в гвардии – батальоном, эскадроном или артиллерийской ротой.</a:t>
            </a:r>
          </a:p>
          <a:p>
            <a:endParaRPr lang="ru-RU" sz="1400" dirty="0" smtClean="0">
              <a:solidFill>
                <a:schemeClr val="bg1"/>
              </a:solidFill>
            </a:endParaRPr>
          </a:p>
          <a:p>
            <a:endParaRPr lang="ru-RU" sz="1400" dirty="0">
              <a:solidFill>
                <a:schemeClr val="bg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67544" y="692696"/>
            <a:ext cx="8229600" cy="4572000"/>
          </a:xfrm>
        </p:spPr>
        <p:txBody>
          <a:bodyPr>
            <a:noAutofit/>
          </a:bodyPr>
          <a:lstStyle/>
          <a:p>
            <a:r>
              <a:rPr lang="ru-RU" sz="1400" b="1" u="sng" dirty="0" smtClean="0">
                <a:solidFill>
                  <a:schemeClr val="bg1"/>
                </a:solidFill>
                <a:hlinkClick r:id="rId2" action="ppaction://hlinkfile"/>
              </a:rPr>
              <a:t>Пушка</a:t>
            </a:r>
            <a:r>
              <a:rPr lang="ru-RU" sz="1400" dirty="0" smtClean="0">
                <a:solidFill>
                  <a:schemeClr val="bg1"/>
                </a:solidFill>
              </a:rPr>
              <a:t> Длинноствольное артиллерийское орудие, имевшее большую дальность стрельбы. Огонь велся любыми типами снарядов (ядрами, артиллерийскими гранатами или картечью) по видимым целям (прямой наводкой).</a:t>
            </a:r>
          </a:p>
          <a:p>
            <a:r>
              <a:rPr lang="ru-RU" sz="1400" b="1" u="sng" dirty="0" smtClean="0">
                <a:solidFill>
                  <a:schemeClr val="bg1"/>
                </a:solidFill>
                <a:hlinkClick r:id="rId2" action="ppaction://hlinkfile"/>
              </a:rPr>
              <a:t>Редут</a:t>
            </a:r>
            <a:r>
              <a:rPr lang="ru-RU" sz="1400" dirty="0" smtClean="0">
                <a:solidFill>
                  <a:schemeClr val="bg1"/>
                </a:solidFill>
              </a:rPr>
              <a:t> Сомкнутое полевое укрепление в форме многоугольника, предназначенное для круговой обороны.</a:t>
            </a:r>
          </a:p>
          <a:p>
            <a:r>
              <a:rPr lang="ru-RU" sz="1400" b="1" u="sng" dirty="0" smtClean="0">
                <a:solidFill>
                  <a:schemeClr val="bg1"/>
                </a:solidFill>
                <a:hlinkClick r:id="rId3" action="ppaction://hlinkfile"/>
              </a:rPr>
              <a:t>Рукопашный бой</a:t>
            </a:r>
            <a:r>
              <a:rPr lang="ru-RU" sz="1400" dirty="0" smtClean="0">
                <a:solidFill>
                  <a:schemeClr val="bg1"/>
                </a:solidFill>
              </a:rPr>
              <a:t> Ближний ручной бой. В XIX в. в рукопашном бою использовались штыки, пики, сабли, тесаки и др. виды холодного оружия, а также ружейные приклады.</a:t>
            </a:r>
          </a:p>
          <a:p>
            <a:r>
              <a:rPr lang="ru-RU" sz="1400" b="1" u="sng" dirty="0" smtClean="0">
                <a:solidFill>
                  <a:schemeClr val="bg1"/>
                </a:solidFill>
                <a:hlinkClick r:id="rId4" action="ppaction://hlinkfile"/>
              </a:rPr>
              <a:t>«Старики»</a:t>
            </a:r>
            <a:r>
              <a:rPr lang="ru-RU" sz="1400" dirty="0" smtClean="0">
                <a:solidFill>
                  <a:schemeClr val="bg1"/>
                </a:solidFill>
              </a:rPr>
              <a:t> Так в российской армии называли нижних чинов (рядовых и унтер-офицеров), прослуживших более 20 лет.</a:t>
            </a:r>
          </a:p>
          <a:p>
            <a:r>
              <a:rPr lang="ru-RU" sz="1400" b="1" u="sng" dirty="0" smtClean="0">
                <a:solidFill>
                  <a:schemeClr val="bg1"/>
                </a:solidFill>
                <a:hlinkClick r:id="rId5" action="ppaction://hlinkfile"/>
              </a:rPr>
              <a:t>Строй</a:t>
            </a:r>
            <a:r>
              <a:rPr lang="ru-RU" sz="1400" dirty="0" smtClean="0">
                <a:solidFill>
                  <a:schemeClr val="bg1"/>
                </a:solidFill>
              </a:rPr>
              <a:t> Строго установленное размещение солдат, подразделений и частей для совместных действий. На поле боя применялся, в основном, строй колоннами. Солдаты шли в атаки ровными рядами, держа наперевес ружья с примкнутыми к ним штыками.</a:t>
            </a:r>
          </a:p>
          <a:p>
            <a:r>
              <a:rPr lang="ru-RU" sz="1400" b="1" u="sng" dirty="0" smtClean="0">
                <a:solidFill>
                  <a:schemeClr val="bg1"/>
                </a:solidFill>
                <a:hlinkClick r:id="rId6" action="ppaction://hlinkfile"/>
              </a:rPr>
              <a:t>Схватка боевая</a:t>
            </a:r>
            <a:r>
              <a:rPr lang="ru-RU" sz="1400" dirty="0" smtClean="0">
                <a:solidFill>
                  <a:schemeClr val="bg1"/>
                </a:solidFill>
              </a:rPr>
              <a:t> Организованное вооруженное столкновение различных воинских формирований ни ограниченной территории.</a:t>
            </a:r>
          </a:p>
          <a:p>
            <a:r>
              <a:rPr lang="ru-RU" sz="1400" b="1" u="sng" dirty="0" smtClean="0">
                <a:solidFill>
                  <a:schemeClr val="bg1"/>
                </a:solidFill>
                <a:hlinkClick r:id="rId7" action="ppaction://hlinkfile"/>
              </a:rPr>
              <a:t>Уланы</a:t>
            </a:r>
            <a:r>
              <a:rPr lang="ru-RU" sz="1400" dirty="0" smtClean="0">
                <a:solidFill>
                  <a:schemeClr val="bg1"/>
                </a:solidFill>
              </a:rPr>
              <a:t> Строевые нижние чины уланских полков — войсковых частей легкой кавалерии.</a:t>
            </a:r>
          </a:p>
          <a:p>
            <a:r>
              <a:rPr lang="ru-RU" sz="1400" b="1" u="sng" dirty="0" smtClean="0">
                <a:solidFill>
                  <a:schemeClr val="bg1"/>
                </a:solidFill>
                <a:hlinkClick r:id="rId5" action="ppaction://hlinkfile"/>
              </a:rPr>
              <a:t>Хват</a:t>
            </a:r>
            <a:r>
              <a:rPr lang="ru-RU" sz="1400" dirty="0" smtClean="0">
                <a:solidFill>
                  <a:schemeClr val="bg1"/>
                </a:solidFill>
              </a:rPr>
              <a:t> Разговорное слово, означавшее человек ловкого, преисполненного удальства.</a:t>
            </a:r>
          </a:p>
          <a:p>
            <a:r>
              <a:rPr lang="ru-RU" sz="1400" b="1" u="sng" dirty="0" smtClean="0">
                <a:solidFill>
                  <a:schemeClr val="bg1"/>
                </a:solidFill>
                <a:hlinkClick r:id="rId4" action="ppaction://hlinkfile"/>
              </a:rPr>
              <a:t>Штык</a:t>
            </a:r>
            <a:r>
              <a:rPr lang="ru-RU" sz="1400" dirty="0" smtClean="0">
                <a:solidFill>
                  <a:schemeClr val="bg1"/>
                </a:solidFill>
              </a:rPr>
              <a:t> Холодное оружие, надевалось на дульную часть ружья для рукопашного боя. В российской армии имел, как правило, 3-гранное сечение.</a:t>
            </a:r>
          </a:p>
          <a:p>
            <a:r>
              <a:rPr lang="ru-RU" sz="1400" b="1" u="sng" dirty="0" smtClean="0">
                <a:solidFill>
                  <a:schemeClr val="bg1"/>
                </a:solidFill>
                <a:hlinkClick r:id="rId8" action="ppaction://hlinkfile"/>
              </a:rPr>
              <a:t>Ядро</a:t>
            </a:r>
            <a:r>
              <a:rPr lang="ru-RU" sz="1400" dirty="0" smtClean="0">
                <a:solidFill>
                  <a:schemeClr val="bg1"/>
                </a:solidFill>
              </a:rPr>
              <a:t> Сплошной литой шарообразный чугунный снаряд, применявшийся, как правило, для стрельбы из пушек. Использовался, в основном, для разрушения полевых артиллерийских укреплений и повреждения артиллерии неприятеля.</a:t>
            </a:r>
          </a:p>
          <a:p>
            <a:endParaRPr lang="ru-RU" sz="1400" dirty="0" smtClean="0">
              <a:solidFill>
                <a:schemeClr val="bg1"/>
              </a:solidFill>
            </a:endParaRPr>
          </a:p>
          <a:p>
            <a:endParaRPr lang="ru-RU" sz="1400" dirty="0">
              <a:solidFill>
                <a:schemeClr val="bg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solidFill>
            <a:schemeClr val="accent1"/>
          </a:solidFill>
        </p:spPr>
        <p:txBody>
          <a:bodyPr>
            <a:normAutofit fontScale="85000" lnSpcReduction="20000"/>
          </a:bodyPr>
          <a:lstStyle/>
          <a:p>
            <a:r>
              <a:rPr lang="ru-RU" u="sng" dirty="0" smtClean="0">
                <a:hlinkClick r:id="rId2"/>
              </a:rPr>
              <a:t>http://www.1812panorama.ru/virtual/borodino7.html</a:t>
            </a:r>
            <a:endParaRPr lang="ru-RU" dirty="0" smtClean="0"/>
          </a:p>
          <a:p>
            <a:r>
              <a:rPr lang="en-US" u="sng" dirty="0" smtClean="0">
                <a:hlinkClick r:id="rId3"/>
              </a:rPr>
              <a:t>http://www.ote4estvo.ru/sobytiya-xviii-xix/127-otechestvennaya-vojna-1812-goda.html</a:t>
            </a:r>
            <a:endParaRPr lang="ru-RU" dirty="0" smtClean="0"/>
          </a:p>
          <a:p>
            <a:r>
              <a:rPr lang="en-US" u="sng" dirty="0" smtClean="0">
                <a:hlinkClick r:id="rId4"/>
              </a:rPr>
              <a:t>http://www.rusempire.ru/voyny-rossiyskoy-imperii/otechestvennaya-voyna-1812-goda.html</a:t>
            </a:r>
            <a:endParaRPr lang="ru-RU" dirty="0" smtClean="0"/>
          </a:p>
          <a:p>
            <a:r>
              <a:rPr lang="en-US" u="sng" dirty="0" smtClean="0">
                <a:hlinkClick r:id="rId5"/>
              </a:rPr>
              <a:t>http://</a:t>
            </a:r>
            <a:r>
              <a:rPr lang="en-US" u="sng" dirty="0" smtClean="0">
                <a:solidFill>
                  <a:schemeClr val="accent1"/>
                </a:solidFill>
                <a:hlinkClick r:id="rId5"/>
              </a:rPr>
              <a:t>images.yandex.ru/yandsearch?t</a:t>
            </a:r>
            <a:r>
              <a:rPr lang="en-US" u="sng" dirty="0" smtClean="0">
                <a:hlinkClick r:id="rId5"/>
              </a:rPr>
              <a:t> %B0&amp;stype=</a:t>
            </a:r>
            <a:r>
              <a:rPr lang="en-US" u="sng" dirty="0" err="1" smtClean="0">
                <a:hlinkClick r:id="rId5"/>
              </a:rPr>
              <a:t>image&amp;noreask</a:t>
            </a:r>
            <a:r>
              <a:rPr lang="en-US" u="sng" dirty="0" smtClean="0">
                <a:hlinkClick r:id="rId5"/>
              </a:rPr>
              <a:t>=1&amp;lr=43</a:t>
            </a:r>
            <a:endParaRPr lang="ru-RU" dirty="0" smtClean="0"/>
          </a:p>
          <a:p>
            <a:r>
              <a:rPr lang="en-US" dirty="0" smtClean="0"/>
              <a:t>http://rufact.org/wiki/</a:t>
            </a:r>
            <a:endParaRPr lang="ru-RU" dirty="0" smtClean="0"/>
          </a:p>
          <a:p>
            <a:r>
              <a:rPr lang="en-US" u="sng" dirty="0" smtClean="0">
                <a:hlinkClick r:id="rId6"/>
              </a:rPr>
              <a:t>http://ru.wikipedia.org/wiki</a:t>
            </a:r>
            <a:endParaRPr lang="ru-RU" dirty="0" smtClean="0"/>
          </a:p>
          <a:p>
            <a:r>
              <a:rPr lang="en-US" u="sng" dirty="0" smtClean="0">
                <a:hlinkClick r:id="rId7"/>
              </a:rPr>
              <a:t>http://patrio.ru/</a:t>
            </a:r>
            <a:endParaRPr lang="ru-RU" dirty="0" smtClean="0"/>
          </a:p>
          <a:p>
            <a:r>
              <a:rPr lang="en-US" u="sng" dirty="0" smtClean="0">
                <a:hlinkClick r:id="rId8"/>
              </a:rPr>
              <a:t>www.notabene.ru/history/</a:t>
            </a:r>
            <a:r>
              <a:rPr lang="en-US" b="1" u="sng" dirty="0" smtClean="0">
                <a:hlinkClick r:id="rId8"/>
              </a:rPr>
              <a:t>1812</a:t>
            </a:r>
            <a:r>
              <a:rPr lang="en-US" u="sng" dirty="0" smtClean="0">
                <a:hlinkClick r:id="rId8"/>
              </a:rPr>
              <a:t>.html</a:t>
            </a:r>
            <a:endParaRPr lang="ru-RU" dirty="0" smtClean="0"/>
          </a:p>
          <a:p>
            <a:r>
              <a:rPr lang="en-US" i="1" dirty="0" smtClean="0"/>
              <a:t>hero-</a:t>
            </a:r>
            <a:r>
              <a:rPr lang="en-US" b="1" i="1" dirty="0" smtClean="0"/>
              <a:t>1812</a:t>
            </a:r>
            <a:r>
              <a:rPr lang="en-US" i="1" dirty="0" smtClean="0"/>
              <a:t>.narod.ru/</a:t>
            </a:r>
            <a:endParaRPr lang="ru-RU" dirty="0" smtClean="0"/>
          </a:p>
          <a:p>
            <a:r>
              <a:rPr lang="ru-RU" u="sng" dirty="0" err="1" smtClean="0">
                <a:hlinkClick r:id="rId9"/>
              </a:rPr>
              <a:t>www.museum.ru</a:t>
            </a:r>
            <a:r>
              <a:rPr lang="ru-RU" u="sng" dirty="0" smtClean="0">
                <a:hlinkClick r:id="rId9"/>
              </a:rPr>
              <a:t>/</a:t>
            </a:r>
            <a:r>
              <a:rPr lang="ru-RU" b="1" u="sng" dirty="0" smtClean="0">
                <a:hlinkClick r:id="rId9"/>
              </a:rPr>
              <a:t>1812</a:t>
            </a:r>
            <a:r>
              <a:rPr lang="ru-RU" u="sng" dirty="0" smtClean="0">
                <a:hlinkClick r:id="rId9"/>
              </a:rPr>
              <a:t>/</a:t>
            </a:r>
            <a:endParaRPr lang="ru-RU" dirty="0" smtClean="0"/>
          </a:p>
          <a:p>
            <a:endParaRPr lang="ru-RU" dirty="0"/>
          </a:p>
        </p:txBody>
      </p:sp>
      <p:sp>
        <p:nvSpPr>
          <p:cNvPr id="3" name="Заголовок 2"/>
          <p:cNvSpPr>
            <a:spLocks noGrp="1"/>
          </p:cNvSpPr>
          <p:nvPr>
            <p:ph type="title"/>
          </p:nvPr>
        </p:nvSpPr>
        <p:spPr/>
        <p:txBody>
          <a:bodyPr/>
          <a:lstStyle/>
          <a:p>
            <a:r>
              <a:rPr lang="ru-RU" dirty="0" smtClean="0"/>
              <a:t>Интернет ресурсы</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Оксана\Desktop\borodino_01_01.jpg"/>
          <p:cNvPicPr>
            <a:picLocks noGrp="1" noChangeAspect="1" noChangeArrowheads="1"/>
          </p:cNvPicPr>
          <p:nvPr>
            <p:ph idx="1"/>
          </p:nvPr>
        </p:nvPicPr>
        <p:blipFill>
          <a:blip r:embed="rId2" cstate="print"/>
          <a:srcRect/>
          <a:stretch>
            <a:fillRect/>
          </a:stretch>
        </p:blipFill>
        <p:spPr bwMode="auto">
          <a:xfrm>
            <a:off x="4860032" y="404664"/>
            <a:ext cx="2736304" cy="3689398"/>
          </a:xfrm>
          <a:prstGeom prst="rect">
            <a:avLst/>
          </a:prstGeom>
          <a:noFill/>
        </p:spPr>
      </p:pic>
      <p:sp>
        <p:nvSpPr>
          <p:cNvPr id="2" name="Заголовок 1"/>
          <p:cNvSpPr>
            <a:spLocks noGrp="1"/>
          </p:cNvSpPr>
          <p:nvPr>
            <p:ph type="title"/>
          </p:nvPr>
        </p:nvSpPr>
        <p:spPr>
          <a:xfrm>
            <a:off x="467544" y="1268760"/>
            <a:ext cx="4392488" cy="1647056"/>
          </a:xfrm>
        </p:spPr>
        <p:txBody>
          <a:bodyPr>
            <a:noAutofit/>
          </a:bodyPr>
          <a:lstStyle/>
          <a:p>
            <a:pPr algn="ctr"/>
            <a:r>
              <a:rPr lang="ru-RU" sz="2400" dirty="0" smtClean="0">
                <a:solidFill>
                  <a:srgbClr val="C00000"/>
                </a:solidFill>
              </a:rPr>
              <a:t>Скажи-ка, дядя, ведь недаром</a:t>
            </a:r>
            <a:br>
              <a:rPr lang="ru-RU" sz="2400" dirty="0" smtClean="0">
                <a:solidFill>
                  <a:srgbClr val="C00000"/>
                </a:solidFill>
              </a:rPr>
            </a:br>
            <a:r>
              <a:rPr lang="ru-RU" sz="2400" dirty="0" smtClean="0">
                <a:solidFill>
                  <a:srgbClr val="C00000"/>
                </a:solidFill>
              </a:rPr>
              <a:t>— Москва, спалённая пожаром,</a:t>
            </a:r>
            <a:br>
              <a:rPr lang="ru-RU" sz="2400" dirty="0" smtClean="0">
                <a:solidFill>
                  <a:srgbClr val="C00000"/>
                </a:solidFill>
              </a:rPr>
            </a:br>
            <a:r>
              <a:rPr lang="ru-RU" sz="2400" dirty="0" smtClean="0">
                <a:solidFill>
                  <a:srgbClr val="C00000"/>
                </a:solidFill>
              </a:rPr>
              <a:t>Французу отдана?</a:t>
            </a:r>
            <a:br>
              <a:rPr lang="ru-RU" sz="2400" dirty="0" smtClean="0">
                <a:solidFill>
                  <a:srgbClr val="C00000"/>
                </a:solidFill>
              </a:rPr>
            </a:br>
            <a:r>
              <a:rPr lang="ru-RU" sz="2400" dirty="0" smtClean="0">
                <a:solidFill>
                  <a:srgbClr val="C00000"/>
                </a:solidFill>
              </a:rPr>
              <a:t>Ведь были ж схватки боевые,</a:t>
            </a:r>
            <a:br>
              <a:rPr lang="ru-RU" sz="2400" dirty="0" smtClean="0">
                <a:solidFill>
                  <a:srgbClr val="C00000"/>
                </a:solidFill>
              </a:rPr>
            </a:br>
            <a:r>
              <a:rPr lang="ru-RU" sz="2400" dirty="0" smtClean="0">
                <a:solidFill>
                  <a:srgbClr val="C00000"/>
                </a:solidFill>
              </a:rPr>
              <a:t>Да, говорят, еще какие!</a:t>
            </a:r>
            <a:br>
              <a:rPr lang="ru-RU" sz="2400" dirty="0" smtClean="0">
                <a:solidFill>
                  <a:srgbClr val="C00000"/>
                </a:solidFill>
              </a:rPr>
            </a:br>
            <a:r>
              <a:rPr lang="ru-RU" sz="2400" dirty="0" smtClean="0">
                <a:solidFill>
                  <a:srgbClr val="C00000"/>
                </a:solidFill>
              </a:rPr>
              <a:t>Недаром помнит вся Россия</a:t>
            </a:r>
            <a:br>
              <a:rPr lang="ru-RU" sz="2400" dirty="0" smtClean="0">
                <a:solidFill>
                  <a:srgbClr val="C00000"/>
                </a:solidFill>
              </a:rPr>
            </a:br>
            <a:r>
              <a:rPr lang="ru-RU" sz="2400" dirty="0" smtClean="0">
                <a:solidFill>
                  <a:srgbClr val="C00000"/>
                </a:solidFill>
              </a:rPr>
              <a:t>Про день Бородина! </a:t>
            </a:r>
            <a:endParaRPr lang="ru-RU" sz="2400" dirty="0">
              <a:solidFill>
                <a:srgbClr val="C00000"/>
              </a:solidFill>
            </a:endParaRPr>
          </a:p>
        </p:txBody>
      </p:sp>
      <p:sp>
        <p:nvSpPr>
          <p:cNvPr id="6" name="Прямоугольник 5"/>
          <p:cNvSpPr/>
          <p:nvPr/>
        </p:nvSpPr>
        <p:spPr>
          <a:xfrm>
            <a:off x="4283968" y="3789040"/>
            <a:ext cx="4572000" cy="1015663"/>
          </a:xfrm>
          <a:prstGeom prst="rect">
            <a:avLst/>
          </a:prstGeom>
        </p:spPr>
        <p:txBody>
          <a:bodyPr>
            <a:spAutoFit/>
          </a:bodyPr>
          <a:lstStyle/>
          <a:p>
            <a:pPr algn="r"/>
            <a:r>
              <a:rPr lang="ru-RU" sz="2000" b="1" dirty="0" smtClean="0"/>
              <a:t>Ветеран</a:t>
            </a:r>
            <a:r>
              <a:rPr lang="ru-RU" sz="2000" dirty="0" smtClean="0"/>
              <a:t/>
            </a:r>
            <a:br>
              <a:rPr lang="ru-RU" sz="2000" dirty="0" smtClean="0"/>
            </a:br>
            <a:r>
              <a:rPr lang="ru-RU" sz="2000" dirty="0" smtClean="0"/>
              <a:t>А.Ю.Аверьянов, 1999</a:t>
            </a:r>
            <a:br>
              <a:rPr lang="ru-RU" sz="2000" dirty="0" smtClean="0"/>
            </a:br>
            <a:r>
              <a:rPr lang="ru-RU" sz="2000" dirty="0" smtClean="0"/>
              <a:t>Холст, масло</a:t>
            </a:r>
            <a:endParaRPr lang="ru-RU" sz="2000" dirty="0"/>
          </a:p>
        </p:txBody>
      </p:sp>
      <p:pic>
        <p:nvPicPr>
          <p:cNvPr id="6147" name="Picture 3" descr="C:\Users\Оксана\Desktop\borodino_01_02.jpg"/>
          <p:cNvPicPr>
            <a:picLocks noChangeAspect="1" noChangeArrowheads="1"/>
          </p:cNvPicPr>
          <p:nvPr/>
        </p:nvPicPr>
        <p:blipFill>
          <a:blip r:embed="rId3" cstate="print"/>
          <a:srcRect/>
          <a:stretch>
            <a:fillRect/>
          </a:stretch>
        </p:blipFill>
        <p:spPr bwMode="auto">
          <a:xfrm>
            <a:off x="467544" y="2924944"/>
            <a:ext cx="2673807" cy="3573016"/>
          </a:xfrm>
          <a:prstGeom prst="rect">
            <a:avLst/>
          </a:prstGeom>
          <a:noFill/>
        </p:spPr>
      </p:pic>
      <p:sp>
        <p:nvSpPr>
          <p:cNvPr id="8" name="TextBox 7"/>
          <p:cNvSpPr txBox="1"/>
          <p:nvPr/>
        </p:nvSpPr>
        <p:spPr>
          <a:xfrm>
            <a:off x="3203848" y="4941168"/>
            <a:ext cx="5940152" cy="1323439"/>
          </a:xfrm>
          <a:prstGeom prst="rect">
            <a:avLst/>
          </a:prstGeom>
          <a:noFill/>
        </p:spPr>
        <p:txBody>
          <a:bodyPr wrap="square" rtlCol="0">
            <a:spAutoFit/>
          </a:bodyPr>
          <a:lstStyle/>
          <a:p>
            <a:r>
              <a:rPr lang="ru-RU" sz="2000" b="1" dirty="0" smtClean="0"/>
              <a:t>Веселый драгун</a:t>
            </a:r>
            <a:r>
              <a:rPr lang="ru-RU" sz="2000" dirty="0" smtClean="0"/>
              <a:t/>
            </a:r>
            <a:br>
              <a:rPr lang="ru-RU" sz="2000" dirty="0" smtClean="0"/>
            </a:br>
            <a:r>
              <a:rPr lang="ru-RU" sz="2000" dirty="0" smtClean="0"/>
              <a:t>(2-й эскадрон Московского драгунского полка)</a:t>
            </a:r>
            <a:br>
              <a:rPr lang="ru-RU" sz="2000" dirty="0" smtClean="0"/>
            </a:br>
            <a:r>
              <a:rPr lang="ru-RU" sz="2000" dirty="0" smtClean="0"/>
              <a:t>А.Ю.Аверьянов, 2001</a:t>
            </a:r>
            <a:br>
              <a:rPr lang="ru-RU" sz="2000" dirty="0" smtClean="0"/>
            </a:br>
            <a:r>
              <a:rPr lang="ru-RU" sz="2000" dirty="0" smtClean="0"/>
              <a:t>Холст, масло</a:t>
            </a:r>
            <a:endParaRPr lang="ru-RU"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r>
              <a:rPr lang="ru-RU" sz="2800" dirty="0" smtClean="0">
                <a:solidFill>
                  <a:schemeClr val="bg1"/>
                </a:solidFill>
              </a:rPr>
              <a:t>Участники Отечественной войны 1812 года навсегда остались для более молодых современников и потомков поколением героев: им довелось сражаться с величайшей армией мира руководимой одним из лучших в истории человечества полководцем, но они отстояли Родину от «всемирного завоевателя». Армия, состоявшая, по преимуществу, из крепостных крестьян, победила людей, гордившихся своей свободой и цивилизованностью. Многие были уверены, что победа была дарована народу российскому свыше, благодаря его глубокой вере и верности православию!</a:t>
            </a:r>
            <a:endParaRPr lang="ru-RU" dirty="0"/>
          </a:p>
        </p:txBody>
      </p:sp>
      <p:sp>
        <p:nvSpPr>
          <p:cNvPr id="3" name="Заголовок 2"/>
          <p:cNvSpPr>
            <a:spLocks noGrp="1"/>
          </p:cNvSpPr>
          <p:nvPr>
            <p:ph type="title"/>
          </p:nvPr>
        </p:nvSpPr>
        <p:spPr/>
        <p:txBody>
          <a:bodyPr/>
          <a:lstStyle/>
          <a:p>
            <a:r>
              <a:rPr lang="ru-RU" dirty="0" smtClean="0"/>
              <a:t>Участники  войны</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Оксана\Desktop\borodino_02_01.jpg"/>
          <p:cNvPicPr>
            <a:picLocks noGrp="1" noChangeAspect="1" noChangeArrowheads="1"/>
          </p:cNvPicPr>
          <p:nvPr>
            <p:ph idx="1"/>
          </p:nvPr>
        </p:nvPicPr>
        <p:blipFill>
          <a:blip r:embed="rId3" cstate="print"/>
          <a:srcRect/>
          <a:stretch>
            <a:fillRect/>
          </a:stretch>
        </p:blipFill>
        <p:spPr bwMode="auto">
          <a:xfrm>
            <a:off x="4716016" y="404664"/>
            <a:ext cx="3888432" cy="5028145"/>
          </a:xfrm>
          <a:prstGeom prst="rect">
            <a:avLst/>
          </a:prstGeom>
          <a:noFill/>
        </p:spPr>
      </p:pic>
      <p:sp>
        <p:nvSpPr>
          <p:cNvPr id="2" name="Заголовок 1"/>
          <p:cNvSpPr>
            <a:spLocks noGrp="1"/>
          </p:cNvSpPr>
          <p:nvPr>
            <p:ph type="title"/>
          </p:nvPr>
        </p:nvSpPr>
        <p:spPr>
          <a:xfrm>
            <a:off x="-684584" y="0"/>
            <a:ext cx="6012160" cy="4954562"/>
          </a:xfrm>
        </p:spPr>
        <p:txBody>
          <a:bodyPr>
            <a:noAutofit/>
          </a:bodyPr>
          <a:lstStyle/>
          <a:p>
            <a:pPr algn="ctr"/>
            <a:r>
              <a:rPr lang="ru-RU" sz="2400" dirty="0" smtClean="0">
                <a:solidFill>
                  <a:srgbClr val="C00000"/>
                </a:solidFill>
              </a:rPr>
              <a:t>Да, были люди в наше время,</a:t>
            </a:r>
            <a:br>
              <a:rPr lang="ru-RU" sz="2400" dirty="0" smtClean="0">
                <a:solidFill>
                  <a:srgbClr val="C00000"/>
                </a:solidFill>
              </a:rPr>
            </a:br>
            <a:r>
              <a:rPr lang="ru-RU" sz="2400" dirty="0" smtClean="0">
                <a:solidFill>
                  <a:srgbClr val="C00000"/>
                </a:solidFill>
              </a:rPr>
              <a:t>— Не то, что нынешнее племя:</a:t>
            </a:r>
            <a:br>
              <a:rPr lang="ru-RU" sz="2400" dirty="0" smtClean="0">
                <a:solidFill>
                  <a:srgbClr val="C00000"/>
                </a:solidFill>
              </a:rPr>
            </a:br>
            <a:r>
              <a:rPr lang="ru-RU" sz="2400" dirty="0" smtClean="0">
                <a:solidFill>
                  <a:srgbClr val="C00000"/>
                </a:solidFill>
              </a:rPr>
              <a:t>Богатыри — не вы!</a:t>
            </a:r>
            <a:br>
              <a:rPr lang="ru-RU" sz="2400" dirty="0" smtClean="0">
                <a:solidFill>
                  <a:srgbClr val="C00000"/>
                </a:solidFill>
              </a:rPr>
            </a:br>
            <a:r>
              <a:rPr lang="ru-RU" sz="2400" dirty="0" smtClean="0">
                <a:solidFill>
                  <a:srgbClr val="C00000"/>
                </a:solidFill>
              </a:rPr>
              <a:t>Плохая им досталась доля:</a:t>
            </a:r>
            <a:br>
              <a:rPr lang="ru-RU" sz="2400" dirty="0" smtClean="0">
                <a:solidFill>
                  <a:srgbClr val="C00000"/>
                </a:solidFill>
              </a:rPr>
            </a:br>
            <a:r>
              <a:rPr lang="ru-RU" sz="2400" dirty="0" smtClean="0">
                <a:solidFill>
                  <a:srgbClr val="C00000"/>
                </a:solidFill>
              </a:rPr>
              <a:t>Немногие вернулись с поля...</a:t>
            </a:r>
            <a:br>
              <a:rPr lang="ru-RU" sz="2400" dirty="0" smtClean="0">
                <a:solidFill>
                  <a:srgbClr val="C00000"/>
                </a:solidFill>
              </a:rPr>
            </a:br>
            <a:r>
              <a:rPr lang="ru-RU" sz="2400" dirty="0" smtClean="0">
                <a:solidFill>
                  <a:srgbClr val="C00000"/>
                </a:solidFill>
              </a:rPr>
              <a:t>Не будь на то Господня воля,</a:t>
            </a:r>
            <a:br>
              <a:rPr lang="ru-RU" sz="2400" dirty="0" smtClean="0">
                <a:solidFill>
                  <a:srgbClr val="C00000"/>
                </a:solidFill>
              </a:rPr>
            </a:br>
            <a:r>
              <a:rPr lang="ru-RU" sz="2400" dirty="0" smtClean="0">
                <a:solidFill>
                  <a:srgbClr val="C00000"/>
                </a:solidFill>
              </a:rPr>
              <a:t> Не отдали б Москвы </a:t>
            </a:r>
            <a:r>
              <a:rPr lang="ru-RU" sz="2400" dirty="0" smtClean="0"/>
              <a:t>!</a:t>
            </a:r>
            <a:br>
              <a:rPr lang="ru-RU" sz="2400" dirty="0" smtClean="0"/>
            </a:br>
            <a:r>
              <a:rPr lang="en-US" sz="2400" dirty="0" smtClean="0"/>
              <a:t/>
            </a:r>
            <a:br>
              <a:rPr lang="en-US" sz="2400" dirty="0" smtClean="0"/>
            </a:br>
            <a:endParaRPr lang="ru-RU" sz="2400" dirty="0">
              <a:solidFill>
                <a:schemeClr val="bg1"/>
              </a:solidFill>
            </a:endParaRPr>
          </a:p>
        </p:txBody>
      </p:sp>
      <p:sp>
        <p:nvSpPr>
          <p:cNvPr id="5" name="TextBox 4"/>
          <p:cNvSpPr txBox="1"/>
          <p:nvPr/>
        </p:nvSpPr>
        <p:spPr>
          <a:xfrm>
            <a:off x="-180528" y="5473005"/>
            <a:ext cx="8712968" cy="1384995"/>
          </a:xfrm>
          <a:prstGeom prst="rect">
            <a:avLst/>
          </a:prstGeom>
          <a:noFill/>
        </p:spPr>
        <p:txBody>
          <a:bodyPr wrap="square" rtlCol="0">
            <a:spAutoFit/>
          </a:bodyPr>
          <a:lstStyle/>
          <a:p>
            <a:pPr algn="r"/>
            <a:r>
              <a:rPr lang="ru-RU" sz="2000" b="1" dirty="0" smtClean="0"/>
              <a:t>«Да, были люди в наше время...»</a:t>
            </a:r>
            <a:r>
              <a:rPr lang="ru-RU" sz="2000" dirty="0" smtClean="0"/>
              <a:t/>
            </a:r>
            <a:br>
              <a:rPr lang="ru-RU" sz="2000" dirty="0" smtClean="0"/>
            </a:br>
            <a:r>
              <a:rPr lang="ru-RU" sz="2000" dirty="0" smtClean="0"/>
              <a:t>В.Г. Шевченко, 1970-е годы</a:t>
            </a:r>
            <a:br>
              <a:rPr lang="ru-RU" sz="2000" dirty="0" smtClean="0"/>
            </a:br>
            <a:r>
              <a:rPr lang="ru-RU" sz="2000" dirty="0" smtClean="0"/>
              <a:t>Бумага, графитный карандаш, </a:t>
            </a:r>
            <a:r>
              <a:rPr lang="ru-RU" sz="2000" dirty="0" smtClean="0"/>
              <a:t>акварель</a:t>
            </a:r>
            <a:r>
              <a:rPr lang="ru-RU" sz="2400" dirty="0" smtClean="0"/>
              <a:t/>
            </a:r>
            <a:br>
              <a:rPr lang="ru-RU" sz="2400" dirty="0" smtClean="0"/>
            </a:br>
            <a:endParaRPr lang="ru-RU"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Оксана\Desktop\borodino_03_01.jpg"/>
          <p:cNvPicPr>
            <a:picLocks noGrp="1" noChangeAspect="1" noChangeArrowheads="1"/>
          </p:cNvPicPr>
          <p:nvPr>
            <p:ph idx="1"/>
          </p:nvPr>
        </p:nvPicPr>
        <p:blipFill>
          <a:blip r:embed="rId2" cstate="print"/>
          <a:srcRect/>
          <a:stretch>
            <a:fillRect/>
          </a:stretch>
        </p:blipFill>
        <p:spPr bwMode="auto">
          <a:xfrm>
            <a:off x="5068854" y="332656"/>
            <a:ext cx="3247561" cy="4320480"/>
          </a:xfrm>
          <a:prstGeom prst="rect">
            <a:avLst/>
          </a:prstGeom>
          <a:noFill/>
        </p:spPr>
      </p:pic>
      <p:sp>
        <p:nvSpPr>
          <p:cNvPr id="2" name="Заголовок 1"/>
          <p:cNvSpPr>
            <a:spLocks noGrp="1"/>
          </p:cNvSpPr>
          <p:nvPr>
            <p:ph type="title"/>
          </p:nvPr>
        </p:nvSpPr>
        <p:spPr>
          <a:xfrm>
            <a:off x="0" y="188640"/>
            <a:ext cx="4716016" cy="2218258"/>
          </a:xfrm>
        </p:spPr>
        <p:txBody>
          <a:bodyPr>
            <a:noAutofit/>
          </a:bodyPr>
          <a:lstStyle/>
          <a:p>
            <a:pPr algn="ctr"/>
            <a:r>
              <a:rPr lang="ru-RU" sz="2000" dirty="0" smtClean="0"/>
              <a:t/>
            </a:r>
            <a:br>
              <a:rPr lang="ru-RU" sz="2000" dirty="0" smtClean="0"/>
            </a:br>
            <a:r>
              <a:rPr lang="ru-RU" sz="1600" dirty="0" smtClean="0"/>
              <a:t/>
            </a:r>
            <a:br>
              <a:rPr lang="ru-RU" sz="1600" dirty="0" smtClean="0"/>
            </a:br>
            <a:r>
              <a:rPr lang="ru-RU" sz="2000" dirty="0" smtClean="0">
                <a:solidFill>
                  <a:srgbClr val="C00000"/>
                </a:solidFill>
              </a:rPr>
              <a:t>Мы долго молча отступали.</a:t>
            </a:r>
            <a:br>
              <a:rPr lang="ru-RU" sz="2000" dirty="0" smtClean="0">
                <a:solidFill>
                  <a:srgbClr val="C00000"/>
                </a:solidFill>
              </a:rPr>
            </a:br>
            <a:r>
              <a:rPr lang="ru-RU" sz="2000" dirty="0" smtClean="0">
                <a:solidFill>
                  <a:srgbClr val="C00000"/>
                </a:solidFill>
              </a:rPr>
              <a:t>Досадно было, боя ждали,</a:t>
            </a:r>
            <a:br>
              <a:rPr lang="ru-RU" sz="2000" dirty="0" smtClean="0">
                <a:solidFill>
                  <a:srgbClr val="C00000"/>
                </a:solidFill>
              </a:rPr>
            </a:br>
            <a:r>
              <a:rPr lang="ru-RU" sz="2000" dirty="0" smtClean="0">
                <a:solidFill>
                  <a:srgbClr val="C00000"/>
                </a:solidFill>
              </a:rPr>
              <a:t>Ворчали </a:t>
            </a:r>
            <a:r>
              <a:rPr lang="ru-RU" sz="2000" u="sng" dirty="0">
                <a:solidFill>
                  <a:schemeClr val="bg1"/>
                </a:solidFill>
                <a:hlinkClick r:id="rId3"/>
              </a:rPr>
              <a:t>старики</a:t>
            </a:r>
            <a:r>
              <a:rPr lang="ru-RU" sz="2000" dirty="0" smtClean="0">
                <a:solidFill>
                  <a:srgbClr val="C00000"/>
                </a:solidFill>
              </a:rPr>
              <a:t>:</a:t>
            </a:r>
            <a:br>
              <a:rPr lang="ru-RU" sz="2000" dirty="0" smtClean="0">
                <a:solidFill>
                  <a:srgbClr val="C00000"/>
                </a:solidFill>
              </a:rPr>
            </a:br>
            <a:r>
              <a:rPr lang="ru-RU" sz="2000" dirty="0" smtClean="0">
                <a:solidFill>
                  <a:srgbClr val="C00000"/>
                </a:solidFill>
              </a:rPr>
              <a:t>«Что ж мы? на </a:t>
            </a:r>
            <a:r>
              <a:rPr lang="ru-RU" sz="2000" u="sng" dirty="0">
                <a:solidFill>
                  <a:srgbClr val="C00000"/>
                </a:solidFill>
                <a:hlinkClick r:id="rId3"/>
              </a:rPr>
              <a:t>зимние квартиры?</a:t>
            </a:r>
            <a:r>
              <a:rPr lang="ru-RU" sz="2000" dirty="0" smtClean="0">
                <a:solidFill>
                  <a:srgbClr val="C00000"/>
                </a:solidFill>
              </a:rPr>
              <a:t/>
            </a:r>
            <a:br>
              <a:rPr lang="ru-RU" sz="2000" dirty="0" smtClean="0">
                <a:solidFill>
                  <a:srgbClr val="C00000"/>
                </a:solidFill>
              </a:rPr>
            </a:br>
            <a:r>
              <a:rPr lang="ru-RU" sz="2000" dirty="0" smtClean="0">
                <a:solidFill>
                  <a:srgbClr val="C00000"/>
                </a:solidFill>
              </a:rPr>
              <a:t>Не смеют, что ли, командиры</a:t>
            </a:r>
            <a:br>
              <a:rPr lang="ru-RU" sz="2000" dirty="0" smtClean="0">
                <a:solidFill>
                  <a:srgbClr val="C00000"/>
                </a:solidFill>
              </a:rPr>
            </a:br>
            <a:r>
              <a:rPr lang="ru-RU" sz="2000" dirty="0" smtClean="0">
                <a:solidFill>
                  <a:srgbClr val="C00000"/>
                </a:solidFill>
              </a:rPr>
              <a:t>Чужие изорвать </a:t>
            </a:r>
            <a:r>
              <a:rPr lang="ru-RU" sz="2000" u="sng" dirty="0">
                <a:solidFill>
                  <a:srgbClr val="C00000"/>
                </a:solidFill>
                <a:hlinkClick r:id="rId3"/>
              </a:rPr>
              <a:t>мундиры</a:t>
            </a:r>
            <a:r>
              <a:rPr lang="ru-RU" sz="2000" dirty="0" smtClean="0">
                <a:solidFill>
                  <a:srgbClr val="C00000"/>
                </a:solidFill>
              </a:rPr>
              <a:t/>
            </a:r>
            <a:br>
              <a:rPr lang="ru-RU" sz="2000" dirty="0" smtClean="0">
                <a:solidFill>
                  <a:srgbClr val="C00000"/>
                </a:solidFill>
              </a:rPr>
            </a:br>
            <a:r>
              <a:rPr lang="ru-RU" sz="2000" dirty="0" smtClean="0">
                <a:solidFill>
                  <a:srgbClr val="C00000"/>
                </a:solidFill>
              </a:rPr>
              <a:t>О русские </a:t>
            </a:r>
            <a:r>
              <a:rPr lang="ru-RU" sz="2000" u="sng" dirty="0">
                <a:solidFill>
                  <a:srgbClr val="C00000"/>
                </a:solidFill>
                <a:hlinkClick r:id="rId3"/>
              </a:rPr>
              <a:t>штыки</a:t>
            </a:r>
            <a:r>
              <a:rPr lang="ru-RU" sz="2000" dirty="0" smtClean="0">
                <a:solidFill>
                  <a:srgbClr val="C00000"/>
                </a:solidFill>
              </a:rPr>
              <a:t>?»</a:t>
            </a:r>
            <a:endParaRPr lang="ru-RU" sz="2000" dirty="0">
              <a:solidFill>
                <a:srgbClr val="C00000"/>
              </a:solidFill>
            </a:endParaRPr>
          </a:p>
        </p:txBody>
      </p:sp>
      <p:sp>
        <p:nvSpPr>
          <p:cNvPr id="6" name="TextBox 5"/>
          <p:cNvSpPr txBox="1"/>
          <p:nvPr/>
        </p:nvSpPr>
        <p:spPr>
          <a:xfrm>
            <a:off x="2987824" y="4653136"/>
            <a:ext cx="5904656" cy="1631216"/>
          </a:xfrm>
          <a:prstGeom prst="rect">
            <a:avLst/>
          </a:prstGeom>
          <a:noFill/>
        </p:spPr>
        <p:txBody>
          <a:bodyPr wrap="square" rtlCol="0">
            <a:spAutoFit/>
          </a:bodyPr>
          <a:lstStyle/>
          <a:p>
            <a:pPr algn="r"/>
            <a:r>
              <a:rPr lang="ru-RU" sz="1400" b="1" dirty="0" smtClean="0"/>
              <a:t>«</a:t>
            </a:r>
            <a:r>
              <a:rPr lang="ru-RU" sz="2000" b="1" dirty="0" smtClean="0"/>
              <a:t>Мы долго молча отступали...»</a:t>
            </a:r>
            <a:r>
              <a:rPr lang="ru-RU" sz="2000" dirty="0" smtClean="0"/>
              <a:t/>
            </a:r>
            <a:br>
              <a:rPr lang="ru-RU" sz="2000" dirty="0" smtClean="0"/>
            </a:br>
            <a:r>
              <a:rPr lang="ru-RU" sz="2000" dirty="0" smtClean="0"/>
              <a:t>В.Г.Шевченко, 1970-е годы </a:t>
            </a:r>
            <a:br>
              <a:rPr lang="ru-RU" sz="2000" dirty="0" smtClean="0"/>
            </a:br>
            <a:r>
              <a:rPr lang="ru-RU" sz="2000" dirty="0" smtClean="0"/>
              <a:t>Бумага, графитный карандаш, акварель</a:t>
            </a:r>
            <a:br>
              <a:rPr lang="ru-RU" sz="2000" dirty="0" smtClean="0"/>
            </a:br>
            <a:r>
              <a:rPr lang="ru-RU" sz="2000" dirty="0" smtClean="0"/>
              <a:t>Иллюстрация к стихотворению М.Ю.Лермонтова «Бородино»</a:t>
            </a:r>
            <a:endParaRPr lang="ru-RU" sz="2000" dirty="0"/>
          </a:p>
        </p:txBody>
      </p:sp>
      <p:pic>
        <p:nvPicPr>
          <p:cNvPr id="7170" name="Picture 2" descr="C:\Users\Оксана\Desktop\borodino_03_05.jpg"/>
          <p:cNvPicPr>
            <a:picLocks noChangeAspect="1" noChangeArrowheads="1"/>
          </p:cNvPicPr>
          <p:nvPr/>
        </p:nvPicPr>
        <p:blipFill>
          <a:blip r:embed="rId4" cstate="print"/>
          <a:srcRect/>
          <a:stretch>
            <a:fillRect/>
          </a:stretch>
        </p:blipFill>
        <p:spPr bwMode="auto">
          <a:xfrm>
            <a:off x="611560" y="2348880"/>
            <a:ext cx="2880320" cy="3607917"/>
          </a:xfrm>
          <a:prstGeom prst="rect">
            <a:avLst/>
          </a:prstGeom>
          <a:noFill/>
        </p:spPr>
      </p:pic>
      <p:sp>
        <p:nvSpPr>
          <p:cNvPr id="7" name="TextBox 6"/>
          <p:cNvSpPr txBox="1"/>
          <p:nvPr/>
        </p:nvSpPr>
        <p:spPr>
          <a:xfrm>
            <a:off x="0" y="5842337"/>
            <a:ext cx="5292080" cy="1015663"/>
          </a:xfrm>
          <a:prstGeom prst="rect">
            <a:avLst/>
          </a:prstGeom>
          <a:noFill/>
        </p:spPr>
        <p:txBody>
          <a:bodyPr wrap="square" rtlCol="0">
            <a:spAutoFit/>
          </a:bodyPr>
          <a:lstStyle/>
          <a:p>
            <a:r>
              <a:rPr lang="ru-RU" sz="2000" b="1" dirty="0" smtClean="0"/>
              <a:t>Офицер и нижние чины Павловского гренадерского полка. 1812 год</a:t>
            </a:r>
            <a:r>
              <a:rPr lang="ru-RU" sz="2000" dirty="0" smtClean="0"/>
              <a:t/>
            </a:r>
            <a:br>
              <a:rPr lang="ru-RU" sz="2000" dirty="0" smtClean="0"/>
            </a:br>
            <a:r>
              <a:rPr lang="ru-RU" sz="2000" dirty="0" smtClean="0"/>
              <a:t>М.В.Борисов, </a:t>
            </a:r>
            <a:r>
              <a:rPr lang="ru-RU" sz="2000" dirty="0" smtClean="0"/>
              <a:t>1994 Бумага</a:t>
            </a:r>
            <a:r>
              <a:rPr lang="ru-RU" sz="2000" dirty="0" smtClean="0"/>
              <a:t>, тушь, акварель</a:t>
            </a:r>
            <a:endParaRPr lang="ru-RU"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Оксана\Desktop\borodino_03_03.jpg"/>
          <p:cNvPicPr>
            <a:picLocks noGrp="1" noChangeAspect="1" noChangeArrowheads="1"/>
          </p:cNvPicPr>
          <p:nvPr>
            <p:ph idx="1"/>
          </p:nvPr>
        </p:nvPicPr>
        <p:blipFill>
          <a:blip r:embed="rId2" cstate="print"/>
          <a:srcRect/>
          <a:stretch>
            <a:fillRect/>
          </a:stretch>
        </p:blipFill>
        <p:spPr bwMode="auto">
          <a:xfrm>
            <a:off x="395536" y="2371922"/>
            <a:ext cx="6048672" cy="4153422"/>
          </a:xfrm>
          <a:prstGeom prst="rect">
            <a:avLst/>
          </a:prstGeom>
          <a:noFill/>
        </p:spPr>
      </p:pic>
      <p:sp>
        <p:nvSpPr>
          <p:cNvPr id="2" name="Заголовок 1"/>
          <p:cNvSpPr>
            <a:spLocks noGrp="1"/>
          </p:cNvSpPr>
          <p:nvPr>
            <p:ph type="title"/>
          </p:nvPr>
        </p:nvSpPr>
        <p:spPr>
          <a:xfrm>
            <a:off x="251520" y="-2547664"/>
            <a:ext cx="8892480" cy="6638130"/>
          </a:xfrm>
        </p:spPr>
        <p:txBody>
          <a:bodyPr>
            <a:noAutofit/>
          </a:bodyPr>
          <a:lstStyle/>
          <a:p>
            <a:r>
              <a:rPr lang="ru-RU" sz="2400" dirty="0" smtClean="0">
                <a:solidFill>
                  <a:schemeClr val="bg1">
                    <a:lumMod val="95000"/>
                    <a:lumOff val="5000"/>
                  </a:schemeClr>
                </a:solidFill>
              </a:rPr>
              <a:t>Отступление 1-й и 2-й Западных армий от границ России, начавшееся в день вторжения, 12 (24) июня 1812 года, продолжалось более двух месяцев. Каждый шаг вглубь родной земли давался солдатам с болью. В войсках поднимался ропот, поползли слухи о предательстве в высшем командовании. Против бесконечного отступления, необходимость которого отстаивал главнокомандующий 1-й Западной армии военный министр России генерал М.Б.Барклай де Толли, открыто протестовал главнокомандующий 2-й Западной армии генерал П.И.Багратион. Распри военачальников подливали «масло в огонь».</a:t>
            </a:r>
            <a:endParaRPr lang="ru-RU" sz="2400" dirty="0">
              <a:solidFill>
                <a:schemeClr val="bg1">
                  <a:lumMod val="95000"/>
                  <a:lumOff val="5000"/>
                </a:schemeClr>
              </a:solidFill>
            </a:endParaRPr>
          </a:p>
        </p:txBody>
      </p:sp>
      <p:sp>
        <p:nvSpPr>
          <p:cNvPr id="5" name="TextBox 4"/>
          <p:cNvSpPr txBox="1"/>
          <p:nvPr/>
        </p:nvSpPr>
        <p:spPr>
          <a:xfrm>
            <a:off x="1331640" y="5445224"/>
            <a:ext cx="7560840" cy="1015663"/>
          </a:xfrm>
          <a:prstGeom prst="rect">
            <a:avLst/>
          </a:prstGeom>
          <a:noFill/>
        </p:spPr>
        <p:txBody>
          <a:bodyPr wrap="square" rtlCol="0">
            <a:spAutoFit/>
          </a:bodyPr>
          <a:lstStyle/>
          <a:p>
            <a:pPr algn="r"/>
            <a:r>
              <a:rPr lang="ru-RU" sz="2000" b="1" dirty="0" smtClean="0"/>
              <a:t>Вторжение Наполеоновской армии в Россию</a:t>
            </a:r>
            <a:r>
              <a:rPr lang="ru-RU" sz="2000" dirty="0" smtClean="0"/>
              <a:t/>
            </a:r>
            <a:br>
              <a:rPr lang="ru-RU" sz="2000" dirty="0" smtClean="0"/>
            </a:br>
            <a:r>
              <a:rPr lang="ru-RU" sz="2000" dirty="0" smtClean="0"/>
              <a:t>Неизвестный художник, 1-я пол. XIX века</a:t>
            </a:r>
            <a:br>
              <a:rPr lang="ru-RU" sz="2000" dirty="0" smtClean="0"/>
            </a:br>
            <a:r>
              <a:rPr lang="ru-RU" sz="2000" dirty="0" smtClean="0"/>
              <a:t>Бумага, акварель, гуашь</a:t>
            </a:r>
            <a:endParaRPr lang="ru-RU"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1052736"/>
            <a:ext cx="9324528" cy="4572000"/>
          </a:xfrm>
        </p:spPr>
        <p:txBody>
          <a:bodyPr>
            <a:noAutofit/>
          </a:bodyPr>
          <a:lstStyle/>
          <a:p>
            <a:r>
              <a:rPr lang="ru-RU" sz="2400" dirty="0" smtClean="0">
                <a:solidFill>
                  <a:schemeClr val="bg1"/>
                </a:solidFill>
              </a:rPr>
              <a:t>8 (20) августа император Александр I подписал указ о назначении генерала от инфантерии князя М.И. Голенищева-Кутузова единым главнокомандующим всеми действующими против Наполеона армиями.</a:t>
            </a:r>
            <a:br>
              <a:rPr lang="ru-RU" sz="2400" dirty="0" smtClean="0">
                <a:solidFill>
                  <a:schemeClr val="bg1"/>
                </a:solidFill>
              </a:rPr>
            </a:br>
            <a:r>
              <a:rPr lang="ru-RU" sz="2400" dirty="0" smtClean="0">
                <a:solidFill>
                  <a:schemeClr val="bg1"/>
                </a:solidFill>
              </a:rPr>
              <a:t>Главнокомандующий прибыл к армии 19 (31) августа, а «22 августа 1812 года армия русская увидела высоты бородинские, и много голосов раздалось в войске: «Здесь остановимся! Здесь будем драться!» Заключение неошибочное! Оно внушено видом высот и стечением речек, ручьев и оврагов у подножия цепи возвышенностей», — писал Ф.Н. Глинка.</a:t>
            </a:r>
            <a:br>
              <a:rPr lang="ru-RU" sz="2400" dirty="0" smtClean="0">
                <a:solidFill>
                  <a:schemeClr val="bg1"/>
                </a:solidFill>
              </a:rPr>
            </a:br>
            <a:r>
              <a:rPr lang="ru-RU" sz="2400" dirty="0" smtClean="0">
                <a:solidFill>
                  <a:schemeClr val="bg1"/>
                </a:solidFill>
              </a:rPr>
              <a:t>М.И. Кутузов, отдав приказ войскам занимать позиции для генерального сражения, докладывал императору Александру: «Позиция, в которой остановился я у деревни Бородино, …одна из наилучших, которую только на плоских местах найти можно».</a:t>
            </a:r>
            <a:br>
              <a:rPr lang="ru-RU" sz="2400" dirty="0" smtClean="0">
                <a:solidFill>
                  <a:schemeClr val="bg1"/>
                </a:solidFill>
              </a:rPr>
            </a:br>
            <a:endParaRPr lang="ru-RU" sz="2400" dirty="0"/>
          </a:p>
        </p:txBody>
      </p:sp>
      <p:sp>
        <p:nvSpPr>
          <p:cNvPr id="3" name="Заголовок 2"/>
          <p:cNvSpPr>
            <a:spLocks noGrp="1"/>
          </p:cNvSpPr>
          <p:nvPr>
            <p:ph type="title"/>
          </p:nvPr>
        </p:nvSpPr>
        <p:spPr>
          <a:xfrm>
            <a:off x="395536" y="-171400"/>
            <a:ext cx="8229600" cy="1219200"/>
          </a:xfrm>
        </p:spPr>
        <p:txBody>
          <a:bodyPr/>
          <a:lstStyle/>
          <a:p>
            <a:r>
              <a:rPr lang="ru-RU" dirty="0" smtClean="0"/>
              <a:t>Историческая справка</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268760"/>
            <a:ext cx="8229600" cy="2232248"/>
          </a:xfrm>
        </p:spPr>
        <p:txBody>
          <a:bodyPr>
            <a:noAutofit/>
          </a:bodyPr>
          <a:lstStyle/>
          <a:p>
            <a:r>
              <a:rPr lang="ru-RU" sz="2000" dirty="0" smtClean="0">
                <a:solidFill>
                  <a:schemeClr val="bg1"/>
                </a:solidFill>
              </a:rPr>
              <a:t/>
            </a:r>
            <a:br>
              <a:rPr lang="ru-RU" sz="2000" dirty="0" smtClean="0">
                <a:solidFill>
                  <a:schemeClr val="bg1"/>
                </a:solidFill>
              </a:rPr>
            </a:br>
            <a:endParaRPr lang="ru-RU" sz="2000" dirty="0">
              <a:solidFill>
                <a:schemeClr val="bg1"/>
              </a:solidFill>
            </a:endParaRPr>
          </a:p>
        </p:txBody>
      </p:sp>
      <p:pic>
        <p:nvPicPr>
          <p:cNvPr id="8195" name="Picture 3" descr="C:\Users\Оксана\Desktop\borodino_04_04z.jpg"/>
          <p:cNvPicPr>
            <a:picLocks noChangeAspect="1" noChangeArrowheads="1"/>
          </p:cNvPicPr>
          <p:nvPr/>
        </p:nvPicPr>
        <p:blipFill>
          <a:blip r:embed="rId2" cstate="print"/>
          <a:srcRect/>
          <a:stretch>
            <a:fillRect/>
          </a:stretch>
        </p:blipFill>
        <p:spPr bwMode="auto">
          <a:xfrm>
            <a:off x="5796136" y="1556792"/>
            <a:ext cx="2804418" cy="3629248"/>
          </a:xfrm>
          <a:prstGeom prst="rect">
            <a:avLst/>
          </a:prstGeom>
          <a:noFill/>
        </p:spPr>
      </p:pic>
      <p:sp>
        <p:nvSpPr>
          <p:cNvPr id="7" name="TextBox 6"/>
          <p:cNvSpPr txBox="1"/>
          <p:nvPr/>
        </p:nvSpPr>
        <p:spPr>
          <a:xfrm>
            <a:off x="3743400" y="476672"/>
            <a:ext cx="5400600" cy="1323439"/>
          </a:xfrm>
          <a:prstGeom prst="rect">
            <a:avLst/>
          </a:prstGeom>
          <a:noFill/>
        </p:spPr>
        <p:txBody>
          <a:bodyPr wrap="square" rtlCol="0">
            <a:spAutoFit/>
          </a:bodyPr>
          <a:lstStyle/>
          <a:p>
            <a:r>
              <a:rPr lang="ru-RU" sz="2000" b="1" dirty="0" smtClean="0"/>
              <a:t>Портрет </a:t>
            </a:r>
            <a:r>
              <a:rPr lang="ru-RU" sz="2000" b="1" dirty="0" err="1" smtClean="0"/>
              <a:t>генерал-фельдмаршала</a:t>
            </a:r>
            <a:r>
              <a:rPr lang="ru-RU" sz="2000" b="1" dirty="0" smtClean="0"/>
              <a:t> князя </a:t>
            </a:r>
            <a:r>
              <a:rPr lang="ru-RU" sz="2000" b="1" dirty="0" err="1" smtClean="0"/>
              <a:t>М.И.Голенищева-Кутузова</a:t>
            </a:r>
            <a:r>
              <a:rPr lang="ru-RU" sz="2000" b="1" dirty="0" smtClean="0"/>
              <a:t> (1747–1813)</a:t>
            </a:r>
            <a:r>
              <a:rPr lang="ru-RU" sz="2000" dirty="0" smtClean="0"/>
              <a:t/>
            </a:r>
            <a:br>
              <a:rPr lang="ru-RU" sz="2000" dirty="0" smtClean="0"/>
            </a:br>
            <a:r>
              <a:rPr lang="ru-RU" sz="2000" dirty="0" smtClean="0"/>
              <a:t>Р.М.Волков, 1813</a:t>
            </a:r>
            <a:br>
              <a:rPr lang="ru-RU" sz="2000" dirty="0" smtClean="0"/>
            </a:br>
            <a:r>
              <a:rPr lang="ru-RU" sz="2000" dirty="0" smtClean="0"/>
              <a:t>Холст, масло</a:t>
            </a:r>
            <a:endParaRPr lang="ru-RU" sz="2000" dirty="0"/>
          </a:p>
        </p:txBody>
      </p:sp>
      <p:sp>
        <p:nvSpPr>
          <p:cNvPr id="8" name="TextBox 7"/>
          <p:cNvSpPr txBox="1"/>
          <p:nvPr/>
        </p:nvSpPr>
        <p:spPr>
          <a:xfrm>
            <a:off x="3239344" y="5301208"/>
            <a:ext cx="5904656" cy="1323439"/>
          </a:xfrm>
          <a:prstGeom prst="rect">
            <a:avLst/>
          </a:prstGeom>
          <a:noFill/>
        </p:spPr>
        <p:txBody>
          <a:bodyPr wrap="square" rtlCol="0">
            <a:spAutoFit/>
          </a:bodyPr>
          <a:lstStyle/>
          <a:p>
            <a:r>
              <a:rPr lang="ru-RU" sz="2000" b="1" dirty="0" smtClean="0"/>
              <a:t>Наполеон в Фонтенбло (фрагмент)</a:t>
            </a:r>
            <a:r>
              <a:rPr lang="ru-RU" sz="2000" dirty="0" smtClean="0"/>
              <a:t/>
            </a:r>
            <a:br>
              <a:rPr lang="ru-RU" sz="2000" dirty="0" smtClean="0"/>
            </a:br>
            <a:r>
              <a:rPr lang="ru-RU" sz="2000" dirty="0" smtClean="0"/>
              <a:t>Неизвестный автор с живописного оригинала </a:t>
            </a:r>
            <a:endParaRPr lang="en-US" sz="2000" dirty="0" smtClean="0"/>
          </a:p>
          <a:p>
            <a:r>
              <a:rPr lang="ru-RU" sz="2000" dirty="0" err="1" smtClean="0"/>
              <a:t>Деляроша</a:t>
            </a:r>
            <a:r>
              <a:rPr lang="ru-RU" sz="2000" dirty="0" smtClean="0"/>
              <a:t>, 2-я пол. XIX века</a:t>
            </a:r>
            <a:r>
              <a:rPr lang="en-US" sz="2000" dirty="0" smtClean="0"/>
              <a:t> </a:t>
            </a:r>
            <a:r>
              <a:rPr lang="ru-RU" sz="2000" dirty="0" smtClean="0"/>
              <a:t>Бумага, раскрашенная литография</a:t>
            </a:r>
            <a:endParaRPr lang="ru-RU" sz="2000" dirty="0"/>
          </a:p>
        </p:txBody>
      </p:sp>
      <p:pic>
        <p:nvPicPr>
          <p:cNvPr id="1027" name="Picture 3" descr="C:\Users\Оксана\Desktop\kutuzov.jpg"/>
          <p:cNvPicPr>
            <a:picLocks noGrp="1" noChangeAspect="1" noChangeArrowheads="1"/>
          </p:cNvPicPr>
          <p:nvPr>
            <p:ph idx="1"/>
          </p:nvPr>
        </p:nvPicPr>
        <p:blipFill>
          <a:blip r:embed="rId3" cstate="print"/>
          <a:srcRect/>
          <a:stretch>
            <a:fillRect/>
          </a:stretch>
        </p:blipFill>
        <p:spPr bwMode="auto">
          <a:xfrm>
            <a:off x="251520" y="404664"/>
            <a:ext cx="3452301" cy="4341217"/>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770</TotalTime>
  <Words>2176</Words>
  <Application>Microsoft Office PowerPoint</Application>
  <PresentationFormat>Экран (4:3)</PresentationFormat>
  <Paragraphs>118</Paragraphs>
  <Slides>29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Бумажная</vt:lpstr>
      <vt:lpstr>ОТЕЧЕСТВЕННАЯ   ВОЙНА   1812 ГОДА В  ПОЭЗИИ, ИСТОРИИ  И  ЖИВОПИСИ. </vt:lpstr>
      <vt:lpstr>        К 1812 году император французов Наполеон I покорил и подчинил своему влиянию почти все страны Европы. Его Великую армию в России называли армией «двунадесяти языков». Но для русского солдата все они были «французами». Вторжение войск Наполеона в пределы Российской империи началось в ночь на 12 (24) июня 1812 года. Общая численность неприятельской армии в этот момент составляла более 670 тыс. человек при 1372 орудиях. Общая численность российских вооруженных сил на Западной границе империи (разделенных на 3 армии) составляла около 317 тыс. человек при 1102 орудиях.  </vt:lpstr>
      <vt:lpstr>Скажи-ка, дядя, ведь недаром — Москва, спалённая пожаром, Французу отдана? Ведь были ж схватки боевые, Да, говорят, еще какие! Недаром помнит вся Россия Про день Бородина! </vt:lpstr>
      <vt:lpstr>Участники  войны</vt:lpstr>
      <vt:lpstr>Да, были люди в наше время, — Не то, что нынешнее племя: Богатыри — не вы! Плохая им досталась доля: Немногие вернулись с поля... Не будь на то Господня воля,  Не отдали б Москвы !  </vt:lpstr>
      <vt:lpstr>  Мы долго молча отступали. Досадно было, боя ждали, Ворчали старики: «Что ж мы? на зимние квартиры? Не смеют, что ли, командиры Чужие изорвать мундиры О русские штыки?»</vt:lpstr>
      <vt:lpstr>Отступление 1-й и 2-й Западных армий от границ России, начавшееся в день вторжения, 12 (24) июня 1812 года, продолжалось более двух месяцев. Каждый шаг вглубь родной земли давался солдатам с болью. В войсках поднимался ропот, поползли слухи о предательстве в высшем командовании. Против бесконечного отступления, необходимость которого отстаивал главнокомандующий 1-й Западной армии военный министр России генерал М.Б.Барклай де Толли, открыто протестовал главнокомандующий 2-й Западной армии генерал П.И.Багратион. Распри военачальников подливали «масло в огонь».</vt:lpstr>
      <vt:lpstr>Историческая справка</vt:lpstr>
      <vt:lpstr> </vt:lpstr>
      <vt:lpstr>«Построили редут...» В.Г.Шевченко, 1970-е годы Бумага, графитный карандаш, акварель Иллюстрация к стихотворению  М.Ю.Лермонтова «Бородино»</vt:lpstr>
      <vt:lpstr> </vt:lpstr>
      <vt:lpstr>«Забил снаряд я в пушку туго...» В.Г.Шевченко 1970-е годы Бумага, графитный карандаш, акварель Иллюстрация к стихотворению М.Ю.Лермонтова «Бородино»</vt:lpstr>
      <vt:lpstr>Историческая справка</vt:lpstr>
      <vt:lpstr>Два дня мы были в перестрелке. Что толку в этакой безделке? Мы ждали третий день. Повсюду стали слышны речи: «Пора добраться до картечи!» И вот на поле грозной сечи Ночная пала тень.   Прилег вздремнуть я у лафета, И слышно было до рассвета, Как ликовал француз. Но тих был наш бивак открытый Кто кивер чистил весь избитый, Кто штык точил, ворча сердито, Кусая длинный ус. </vt:lpstr>
      <vt:lpstr>25 августа (6 сентября) обе армии деятельно завершали приготовления к решающей битве. В русском стане после полудня вдоль фронта войск крестным ходом с чудотворной иконой Смоленской Божией Матери, спасенной из горевшего Смоленска, прошествовало армейское духовенство в парадных облачениях. Перед святым образом служили молебны. Первым к образу покровительницы России, опустившись на колени, приложился М.И.Кутузов. За ним — офицеры Главного штаба, и затем «сама собою, по влечению сердца, 100-тысячная армия падала на колени и припадала челом к земле, которую готова была упоить до сытости своею кровью», — писал Ф.Н.Глинка.</vt:lpstr>
      <vt:lpstr>  В.Г.Шевченко 1970-е годы Бумага, графитный карандаш, акварель Иллюстрация к стихотворению М.Ю.Лермонтова «Бородино»</vt:lpstr>
      <vt:lpstr>И молвил он, сверкнув очами: «Ребята! не Москва ль за нами? Умремте ж под Москвой, Как наши братья умирали!» И умереть мы обещали, И клятву верности сдержали Мы в Бородинский бой.</vt:lpstr>
      <vt:lpstr>Ну ж был денек! Сквозь дым летучий Французы двинулись, как тучи, И все на наш редут. Уланы с пестрыми значками, Драгуны с конскими хвостами, Все промелькнули перед нами, Все побывали тут.</vt:lpstr>
      <vt:lpstr>Непобежденные и несломленные, наши войска отступили после Бородинского сражения к Москве, а затем по приказу М.И.Кутузова оставили ее неприятелю без боя. Этот приказ не понимали и осуждали многие: потеря Москвы казалась русским людям потерей чести, раной, нанесенной в самое сердце. Но как показало время, расчет опытного главнокомандующего был верным: Москва стала могилой для Великой армии. В Великом Московском пожаре сгорели все надежды Наполеона о победе над Россией.</vt:lpstr>
      <vt:lpstr>Изведал враг в тот день немало, Что значит русский бой удалый, Наш рукопашный бой!.. Земля тряслась — как наши груди; Смешались в кучу кони, люди, И залпы тысячи орудий Слились в протяжный вой...</vt:lpstr>
      <vt:lpstr>Непобежденные и несломленные, наши войска отступили после Бородинского сражения к Москве, а затем по приказу М.И.Кутузова оставили ее неприятелю без боя. Этот приказ не понимали и осуждали многие: потеря Москвы казалась русским людям потерей чести, раной, нанесенной в самое сердце. Но как показало время, расчет опытного главнокомандующего был верным: Москва стала могилой для Великой армии. В Великом Московском пожаре сгорели все надежды Наполеона о победе над Россией.</vt:lpstr>
      <vt:lpstr>А.К.Саврасов «Дом советов Филях»</vt:lpstr>
      <vt:lpstr>Да, были люди в наше время, Могучее, лихое племя: Богатыри — не вы. Плохая им досталась доля: Немногие вернулись с поля. Когда б на то не божья воля, Не отдали б Москвы!</vt:lpstr>
      <vt:lpstr>И.К. Айвазовский «Пожар Москвы в 1812 г» (1851 г.)  </vt:lpstr>
      <vt:lpstr>Вынужденная оставить почти полностью сгоревшую русскую столицу уже через полтора месяца, понеся поражения в битвах у Тарутино и Малоярославца, наполеоновская армия была вынуждена отступать по старой, разоренной еще во время летних боев Смоленской дороге к границам России. Там, в декабре 1812 года закончилась Первая Отечественная война русского народа. В Манифесте императора Александра I об окончании войны от 25 декабря 1812 года так говорится об этой победе: «Кто мог сие сделать? Не отнимая достойной славы ни у главнокомандующего над войсками нашими знаменитого полководца, принесшего бессмертные Отечеству заслуги, ни у других искусных и мужественных вождей и военачальников, ознаменовавших себя рвением и усердием, ни вообще у всего храброго нашего воинства, можем сказать, что содеянное ими есть превыше сил человеческих... Итак, да познаем в великом деле сем промысел Божий».</vt:lpstr>
      <vt:lpstr>словарь</vt:lpstr>
      <vt:lpstr>Слайд 27</vt:lpstr>
      <vt:lpstr>Слайд 28</vt:lpstr>
      <vt:lpstr>Интернет ресурсы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Оксана</dc:creator>
  <cp:lastModifiedBy>Оксана</cp:lastModifiedBy>
  <cp:revision>48</cp:revision>
  <dcterms:created xsi:type="dcterms:W3CDTF">2012-03-27T15:22:57Z</dcterms:created>
  <dcterms:modified xsi:type="dcterms:W3CDTF">2012-04-05T10:16:06Z</dcterms:modified>
</cp:coreProperties>
</file>