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7"/>
  </p:notesMasterIdLst>
  <p:sldIdLst>
    <p:sldId id="256" r:id="rId2"/>
    <p:sldId id="285" r:id="rId3"/>
    <p:sldId id="279" r:id="rId4"/>
    <p:sldId id="278" r:id="rId5"/>
    <p:sldId id="281" r:id="rId6"/>
    <p:sldId id="282" r:id="rId7"/>
    <p:sldId id="287" r:id="rId8"/>
    <p:sldId id="276" r:id="rId9"/>
    <p:sldId id="283" r:id="rId10"/>
    <p:sldId id="257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9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BBAE0-3C4B-41E1-9988-F37AB4500917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EEC8A-D2BD-44AF-9BF5-A1516B8C6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EEC8A-D2BD-44AF-9BF5-A1516B8C60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964468-F2A4-4DCE-9764-C17B640E4139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00B497-2D13-439B-91A3-73FBA880FC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3.jpe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2282896" cy="2952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Использование метода мнемотехники в обучении рассказыванию детей дошкольного возраста .</a:t>
            </a: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200" b="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200" b="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467544" y="3789041"/>
            <a:ext cx="2353816" cy="720079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Автор :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Учитель логопед МДОУ №69 </a:t>
            </a: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Власова О.И.</a:t>
            </a: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Категория: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логопедическая презентация</a:t>
            </a: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Количество слайдов: 25</a:t>
            </a:r>
          </a:p>
          <a:p>
            <a:endParaRPr lang="ru-RU" sz="1400" dirty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554" name="Picture 2" descr="http://img241.imageshack.us/img241/1038/18429282ue6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7988" r="798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71414"/>
          <a:ext cx="6119833" cy="6675281"/>
        </p:xfrm>
        <a:graphic>
          <a:graphicData uri="http://schemas.openxmlformats.org/drawingml/2006/table">
            <a:tbl>
              <a:tblPr/>
              <a:tblGrid>
                <a:gridCol w="2039536"/>
                <a:gridCol w="2039536"/>
                <a:gridCol w="2040761"/>
              </a:tblGrid>
              <a:tr h="16430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Пишет 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школьник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Паша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09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latin typeface="Calibri"/>
                          <a:cs typeface="Times New Roman"/>
                        </a:rPr>
                      </a:b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Мышка 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latin typeface="Calibri"/>
                          <a:cs typeface="Times New Roman"/>
                        </a:rPr>
                      </a:b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мошка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latin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шубка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Шапка 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шайба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каша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16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Шахматы </a:t>
                      </a: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мишутка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4699" name="Рисунок 2" descr="л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42852"/>
            <a:ext cx="1071570" cy="1338260"/>
          </a:xfrm>
          <a:prstGeom prst="rect">
            <a:avLst/>
          </a:prstGeom>
          <a:noFill/>
        </p:spPr>
      </p:pic>
      <p:pic>
        <p:nvPicPr>
          <p:cNvPr id="114698" name="Рисунок 1" descr="Безимени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0"/>
            <a:ext cx="1143008" cy="1490660"/>
          </a:xfrm>
          <a:prstGeom prst="rect">
            <a:avLst/>
          </a:prstGeom>
          <a:noFill/>
        </p:spPr>
      </p:pic>
      <p:pic>
        <p:nvPicPr>
          <p:cNvPr id="114697" name="Рисунок 3" descr="ребенок с книг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0"/>
            <a:ext cx="1347784" cy="1347808"/>
          </a:xfrm>
          <a:prstGeom prst="rect">
            <a:avLst/>
          </a:prstGeom>
          <a:noFill/>
        </p:spPr>
      </p:pic>
      <p:pic>
        <p:nvPicPr>
          <p:cNvPr id="114692" name="Рисунок 8" descr="шайб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571876"/>
            <a:ext cx="1133475" cy="1019175"/>
          </a:xfrm>
          <a:prstGeom prst="rect">
            <a:avLst/>
          </a:prstGeom>
          <a:noFill/>
        </p:spPr>
      </p:pic>
      <p:pic>
        <p:nvPicPr>
          <p:cNvPr id="114690" name="Рисунок 6" descr="шахмат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4929198"/>
            <a:ext cx="1366835" cy="1214446"/>
          </a:xfrm>
          <a:prstGeom prst="rect">
            <a:avLst/>
          </a:prstGeom>
          <a:noFill/>
        </p:spPr>
      </p:pic>
      <p:pic>
        <p:nvPicPr>
          <p:cNvPr id="114689" name="Рисунок 5" descr="мишут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5000636"/>
            <a:ext cx="1285884" cy="1285884"/>
          </a:xfrm>
          <a:prstGeom prst="rect">
            <a:avLst/>
          </a:prstGeom>
          <a:noFill/>
        </p:spPr>
      </p:pic>
      <p:pic>
        <p:nvPicPr>
          <p:cNvPr id="114696" name="Рисунок 19" descr="мышк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2000240"/>
            <a:ext cx="1482725" cy="828675"/>
          </a:xfrm>
          <a:prstGeom prst="rect">
            <a:avLst/>
          </a:prstGeom>
          <a:noFill/>
        </p:spPr>
      </p:pic>
      <p:pic>
        <p:nvPicPr>
          <p:cNvPr id="114695" name="Рисунок 4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4810" y="2357430"/>
            <a:ext cx="515937" cy="508000"/>
          </a:xfrm>
          <a:prstGeom prst="rect">
            <a:avLst/>
          </a:prstGeom>
          <a:noFill/>
        </p:spPr>
      </p:pic>
      <p:pic>
        <p:nvPicPr>
          <p:cNvPr id="114693" name="Рисунок 26" descr="Безимени-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3042" y="3429000"/>
            <a:ext cx="1323975" cy="1200150"/>
          </a:xfrm>
          <a:prstGeom prst="rect">
            <a:avLst/>
          </a:prstGeom>
          <a:noFill/>
        </p:spPr>
      </p:pic>
      <p:pic>
        <p:nvPicPr>
          <p:cNvPr id="114691" name="Рисунок 7" descr="каш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00760" y="3571876"/>
            <a:ext cx="1214446" cy="1036636"/>
          </a:xfrm>
          <a:prstGeom prst="rect">
            <a:avLst/>
          </a:prstGeom>
          <a:noFill/>
        </p:spPr>
      </p:pic>
      <p:pic>
        <p:nvPicPr>
          <p:cNvPr id="114694" name="Рисунок 9" descr="шуб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5009" y="1714488"/>
            <a:ext cx="1357322" cy="13398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57291" y="357166"/>
          <a:ext cx="6238875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625"/>
                <a:gridCol w="2079625"/>
                <a:gridCol w="2079625"/>
              </a:tblGrid>
              <a:tr h="157163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Петушок </a:t>
                      </a:r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mtClean="0"/>
                        <a:t>петушок </a:t>
                      </a:r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916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Носит </a:t>
                      </a:r>
                    </a:p>
                  </a:txBody>
                  <a:tcP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красный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гребешок</a:t>
                      </a:r>
                      <a:endParaRPr lang="ru-RU" dirty="0"/>
                    </a:p>
                  </a:txBody>
                  <a:tcPr/>
                </a:tc>
              </a:tr>
              <a:tr h="46508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сапожках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шпоры</a:t>
                      </a:r>
                      <a:endParaRPr lang="ru-RU" dirty="0"/>
                    </a:p>
                  </a:txBody>
                  <a:tcPr/>
                </a:tc>
              </a:tr>
              <a:tr h="46508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хвосте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узоры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1314" name="Picture 2" descr="C:\Users\Администратор\Desktop\рисунки\петух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500042"/>
            <a:ext cx="1500198" cy="1357322"/>
          </a:xfrm>
          <a:prstGeom prst="rect">
            <a:avLst/>
          </a:prstGeom>
          <a:noFill/>
        </p:spPr>
      </p:pic>
      <p:pic>
        <p:nvPicPr>
          <p:cNvPr id="7" name="Picture 2" descr="C:\Users\Администратор\Desktop\рисунки\петух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28604"/>
            <a:ext cx="1428760" cy="1414464"/>
          </a:xfrm>
          <a:prstGeom prst="rect">
            <a:avLst/>
          </a:prstGeom>
          <a:noFill/>
        </p:spPr>
      </p:pic>
      <p:pic>
        <p:nvPicPr>
          <p:cNvPr id="141315" name="Picture 3" descr="C:\Users\Администратор\Desktop\рисунки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285992"/>
            <a:ext cx="1671640" cy="1143008"/>
          </a:xfrm>
          <a:prstGeom prst="rect">
            <a:avLst/>
          </a:prstGeom>
          <a:noFill/>
        </p:spPr>
      </p:pic>
      <p:pic>
        <p:nvPicPr>
          <p:cNvPr id="141316" name="Picture 4" descr="C:\Users\Администратор\Desktop\рисунки\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000240"/>
            <a:ext cx="1219200" cy="1549400"/>
          </a:xfrm>
          <a:prstGeom prst="rect">
            <a:avLst/>
          </a:prstGeom>
          <a:noFill/>
        </p:spPr>
      </p:pic>
      <p:pic>
        <p:nvPicPr>
          <p:cNvPr id="141317" name="Picture 5" descr="C:\Users\Администратор\Desktop\рисунки\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214554"/>
            <a:ext cx="1500198" cy="1285884"/>
          </a:xfrm>
          <a:prstGeom prst="rect">
            <a:avLst/>
          </a:prstGeom>
          <a:noFill/>
        </p:spPr>
      </p:pic>
      <p:pic>
        <p:nvPicPr>
          <p:cNvPr id="11" name="Рисунок 10" descr="н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4286256"/>
            <a:ext cx="4667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8" name="Picture 6" descr="C:\Users\Администратор\Desktop\рисунки\1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4000504"/>
            <a:ext cx="1357322" cy="1143008"/>
          </a:xfrm>
          <a:prstGeom prst="rect">
            <a:avLst/>
          </a:prstGeom>
          <a:noFill/>
        </p:spPr>
      </p:pic>
      <p:pic>
        <p:nvPicPr>
          <p:cNvPr id="141320" name="Picture 8" descr="C:\Users\Администратор\Desktop\рисунки\1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3857628"/>
            <a:ext cx="914400" cy="1000132"/>
          </a:xfrm>
          <a:prstGeom prst="rect">
            <a:avLst/>
          </a:prstGeom>
          <a:noFill/>
        </p:spPr>
      </p:pic>
      <p:pic>
        <p:nvPicPr>
          <p:cNvPr id="141321" name="Picture 9" descr="C:\Users\Администратор\Desktop\рисунки\17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868" y="5357826"/>
            <a:ext cx="1903410" cy="1143008"/>
          </a:xfrm>
          <a:prstGeom prst="rect">
            <a:avLst/>
          </a:prstGeom>
          <a:noFill/>
        </p:spPr>
      </p:pic>
      <p:pic>
        <p:nvPicPr>
          <p:cNvPr id="17" name="Рисунок 16" descr="н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5643578"/>
            <a:ext cx="4667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2" name="Picture 10" descr="C:\Users\Администратор\Desktop\рисунки\1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0694" y="5286388"/>
            <a:ext cx="1773240" cy="11430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1"/>
          <p:cNvSpPr>
            <a:spLocks noChangeArrowheads="1"/>
          </p:cNvSpPr>
          <p:nvPr/>
        </p:nvSpPr>
        <p:spPr bwMode="auto">
          <a:xfrm>
            <a:off x="500034" y="393529"/>
            <a:ext cx="814393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                            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На опушке.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Пошла 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Аленушка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в лес.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Набрала лукошко ягод.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Вышла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Аленушка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на опушку.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На опушке ромашки.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На ромашках букашки.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Около опушки  речушка.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На речушке  кувшинки.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Около речушки камыш.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В камышах  квакают лягушки.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На дереве кукует кукушка.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Села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Аленушка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на бревнышко.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Отдохнула и пошла дальше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1638" descr="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714620"/>
            <a:ext cx="714380" cy="695327"/>
          </a:xfrm>
          <a:prstGeom prst="rect">
            <a:avLst/>
          </a:prstGeom>
          <a:noFill/>
        </p:spPr>
      </p:pic>
      <p:pic>
        <p:nvPicPr>
          <p:cNvPr id="143362" name="Picture 2" descr="C:\Users\Администратор\Desktop\рисунки\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785926"/>
            <a:ext cx="1357322" cy="2306642"/>
          </a:xfrm>
          <a:prstGeom prst="rect">
            <a:avLst/>
          </a:prstGeom>
          <a:noFill/>
        </p:spPr>
      </p:pic>
      <p:pic>
        <p:nvPicPr>
          <p:cNvPr id="143363" name="Picture 3" descr="C:\Users\Администратор\Desktop\рисунки\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928802"/>
            <a:ext cx="1028700" cy="2514600"/>
          </a:xfrm>
          <a:prstGeom prst="rect">
            <a:avLst/>
          </a:prstGeom>
          <a:noFill/>
        </p:spPr>
      </p:pic>
      <p:pic>
        <p:nvPicPr>
          <p:cNvPr id="11" name="Picture 3" descr="C:\Users\Администратор\Desktop\рисунки\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928802"/>
            <a:ext cx="1358900" cy="2603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71669" y="1397000"/>
          <a:ext cx="500065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886"/>
                <a:gridCol w="1666886"/>
                <a:gridCol w="1666886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4386" name="Picture 2" descr="C:\Users\Администратор\Desktop\рисунки\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127250"/>
            <a:ext cx="1295400" cy="2087568"/>
          </a:xfrm>
          <a:prstGeom prst="rect">
            <a:avLst/>
          </a:prstGeom>
          <a:noFill/>
        </p:spPr>
      </p:pic>
      <p:pic>
        <p:nvPicPr>
          <p:cNvPr id="144387" name="Picture 3" descr="C:\Users\Администратор\Desktop\рисунки\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14488"/>
            <a:ext cx="1536700" cy="2214578"/>
          </a:xfrm>
          <a:prstGeom prst="rect">
            <a:avLst/>
          </a:prstGeom>
          <a:noFill/>
        </p:spPr>
      </p:pic>
      <p:pic>
        <p:nvPicPr>
          <p:cNvPr id="144388" name="Picture 4" descr="C:\Users\Администратор\Desktop\рисунки\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285992"/>
            <a:ext cx="889000" cy="18923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3" descr="C:\Users\Администратор\Desktop\рисунки\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928802"/>
            <a:ext cx="1028700" cy="2514600"/>
          </a:xfrm>
          <a:prstGeom prst="rect">
            <a:avLst/>
          </a:prstGeom>
          <a:noFill/>
        </p:spPr>
      </p:pic>
      <p:pic>
        <p:nvPicPr>
          <p:cNvPr id="10" name="Picture 32" descr="опу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428736"/>
            <a:ext cx="1571636" cy="2714644"/>
          </a:xfrm>
          <a:prstGeom prst="rect">
            <a:avLst/>
          </a:prstGeom>
          <a:noFill/>
        </p:spPr>
      </p:pic>
      <p:pic>
        <p:nvPicPr>
          <p:cNvPr id="145410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357430"/>
            <a:ext cx="889000" cy="1270000"/>
          </a:xfrm>
          <a:prstGeom prst="rect">
            <a:avLst/>
          </a:prstGeom>
          <a:noFill/>
        </p:spPr>
      </p:pic>
      <p:pic>
        <p:nvPicPr>
          <p:cNvPr id="145411" name="Picture 3" descr="C:\Users\Администратор\Desktop\рисунки\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928802"/>
            <a:ext cx="1358900" cy="2603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79" y="1397000"/>
          <a:ext cx="5500728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576"/>
                <a:gridCol w="1833576"/>
                <a:gridCol w="1833576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14554"/>
            <a:ext cx="889000" cy="1270000"/>
          </a:xfrm>
          <a:prstGeom prst="rect">
            <a:avLst/>
          </a:prstGeom>
          <a:noFill/>
        </p:spPr>
      </p:pic>
      <p:pic>
        <p:nvPicPr>
          <p:cNvPr id="7" name="Picture 32" descr="опу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00174"/>
            <a:ext cx="1571636" cy="2714644"/>
          </a:xfrm>
          <a:prstGeom prst="rect">
            <a:avLst/>
          </a:prstGeom>
          <a:noFill/>
        </p:spPr>
      </p:pic>
      <p:pic>
        <p:nvPicPr>
          <p:cNvPr id="8" name="Рисунок 12" descr="ромаш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857364"/>
            <a:ext cx="1438275" cy="1905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5984" y="1357298"/>
          <a:ext cx="521497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325"/>
                <a:gridCol w="1738325"/>
                <a:gridCol w="1738325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285992"/>
            <a:ext cx="889000" cy="1270000"/>
          </a:xfrm>
          <a:prstGeom prst="rect">
            <a:avLst/>
          </a:prstGeom>
          <a:noFill/>
        </p:spPr>
      </p:pic>
      <p:pic>
        <p:nvPicPr>
          <p:cNvPr id="7" name="Рисунок 12" descr="рома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71678"/>
            <a:ext cx="1438275" cy="1905005"/>
          </a:xfrm>
          <a:prstGeom prst="rect">
            <a:avLst/>
          </a:prstGeom>
          <a:noFill/>
        </p:spPr>
      </p:pic>
      <p:pic>
        <p:nvPicPr>
          <p:cNvPr id="8" name="Picture 26" descr="бук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643182"/>
            <a:ext cx="695325" cy="704850"/>
          </a:xfrm>
          <a:prstGeom prst="rect">
            <a:avLst/>
          </a:prstGeom>
          <a:noFill/>
        </p:spPr>
      </p:pic>
      <p:pic>
        <p:nvPicPr>
          <p:cNvPr id="9" name="Picture 26" descr="бук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643182"/>
            <a:ext cx="695325" cy="704850"/>
          </a:xfrm>
          <a:prstGeom prst="rect">
            <a:avLst/>
          </a:prstGeom>
          <a:noFill/>
        </p:spPr>
      </p:pic>
      <p:pic>
        <p:nvPicPr>
          <p:cNvPr id="10" name="Picture 26" descr="бук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928802"/>
            <a:ext cx="695325" cy="704850"/>
          </a:xfrm>
          <a:prstGeom prst="rect">
            <a:avLst/>
          </a:prstGeom>
          <a:noFill/>
        </p:spPr>
      </p:pic>
      <p:pic>
        <p:nvPicPr>
          <p:cNvPr id="11" name="Picture 26" descr="букаш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429000"/>
            <a:ext cx="695325" cy="7048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7" y="1397000"/>
          <a:ext cx="542928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62"/>
                <a:gridCol w="1809762"/>
                <a:gridCol w="1809762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5" descr="C:\Users\Администратор\Desktop\рисунки\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86058"/>
            <a:ext cx="1003300" cy="609600"/>
          </a:xfrm>
          <a:prstGeom prst="rect">
            <a:avLst/>
          </a:prstGeom>
          <a:noFill/>
        </p:spPr>
      </p:pic>
      <p:pic>
        <p:nvPicPr>
          <p:cNvPr id="7" name="Picture 32" descr="опуш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00174"/>
            <a:ext cx="1571636" cy="2714644"/>
          </a:xfrm>
          <a:prstGeom prst="rect">
            <a:avLst/>
          </a:prstGeom>
          <a:noFill/>
        </p:spPr>
      </p:pic>
      <p:pic>
        <p:nvPicPr>
          <p:cNvPr id="8" name="Picture 22" descr="ре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928802"/>
            <a:ext cx="2571768" cy="20955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1397000"/>
          <a:ext cx="550072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575"/>
                <a:gridCol w="1833575"/>
                <a:gridCol w="1833575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428868"/>
            <a:ext cx="889000" cy="1270000"/>
          </a:xfrm>
          <a:prstGeom prst="rect">
            <a:avLst/>
          </a:prstGeom>
          <a:noFill/>
        </p:spPr>
      </p:pic>
      <p:pic>
        <p:nvPicPr>
          <p:cNvPr id="7" name="Picture 22" descr="реч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285992"/>
            <a:ext cx="2571768" cy="2095506"/>
          </a:xfrm>
          <a:prstGeom prst="rect">
            <a:avLst/>
          </a:prstGeom>
          <a:noFill/>
        </p:spPr>
      </p:pic>
      <p:pic>
        <p:nvPicPr>
          <p:cNvPr id="8" name="Рисунок 15" descr="кувши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2786058"/>
            <a:ext cx="1609725" cy="10287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692696"/>
            <a:ext cx="2641848" cy="4680520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К.Д. Ушинский. </a:t>
            </a:r>
          </a:p>
          <a:p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«Учите ребенка каким-нибудь   неизвестным ему пяти словам – он будет долго и напрасно мучиться, но свяжите двадцать таких слов с картинками, и он усвоит их на лету»</a:t>
            </a:r>
          </a:p>
          <a:p>
            <a:endParaRPr lang="ru-RU" dirty="0"/>
          </a:p>
        </p:txBody>
      </p:sp>
      <p:pic>
        <p:nvPicPr>
          <p:cNvPr id="43012" name="Picture 4" descr="http://img1.liveinternet.ru/images/attach/c/4/79/319/79319217_getImage2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005" r="300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1397000"/>
          <a:ext cx="550072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575"/>
                <a:gridCol w="1833575"/>
                <a:gridCol w="1833575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2" descr="ре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000240"/>
            <a:ext cx="2571768" cy="2095506"/>
          </a:xfrm>
          <a:prstGeom prst="rect">
            <a:avLst/>
          </a:prstGeom>
          <a:noFill/>
        </p:spPr>
      </p:pic>
      <p:pic>
        <p:nvPicPr>
          <p:cNvPr id="7" name="Рисунок 11" descr="камыш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1476375" cy="2143140"/>
          </a:xfrm>
          <a:prstGeom prst="rect">
            <a:avLst/>
          </a:prstGeom>
          <a:noFill/>
        </p:spPr>
      </p:pic>
      <p:pic>
        <p:nvPicPr>
          <p:cNvPr id="8" name="Picture 45" descr="C:\Users\Администратор\Desktop\рисунки\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786058"/>
            <a:ext cx="10033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79" y="1397000"/>
          <a:ext cx="5500728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3576"/>
                <a:gridCol w="1833576"/>
                <a:gridCol w="1833576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11" descr="камыш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928802"/>
            <a:ext cx="1476375" cy="2428892"/>
          </a:xfrm>
          <a:prstGeom prst="rect">
            <a:avLst/>
          </a:prstGeom>
          <a:noFill/>
        </p:spPr>
      </p:pic>
      <p:pic>
        <p:nvPicPr>
          <p:cNvPr id="8" name="Рисунок 18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14620"/>
            <a:ext cx="1214446" cy="1509717"/>
          </a:xfrm>
          <a:prstGeom prst="rect">
            <a:avLst/>
          </a:prstGeom>
          <a:noFill/>
        </p:spPr>
      </p:pic>
      <p:pic>
        <p:nvPicPr>
          <p:cNvPr id="9" name="Рисунок 1638" descr="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214686"/>
            <a:ext cx="714380" cy="69532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571744"/>
            <a:ext cx="889000" cy="1270000"/>
          </a:xfrm>
          <a:prstGeom prst="rect">
            <a:avLst/>
          </a:prstGeom>
          <a:noFill/>
        </p:spPr>
      </p:pic>
      <p:pic>
        <p:nvPicPr>
          <p:cNvPr id="7" name="Рисунок 17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785926"/>
            <a:ext cx="1357322" cy="2643206"/>
          </a:xfrm>
          <a:prstGeom prst="rect">
            <a:avLst/>
          </a:prstGeom>
          <a:noFill/>
        </p:spPr>
      </p:pic>
      <p:pic>
        <p:nvPicPr>
          <p:cNvPr id="146434" name="Picture 2" descr="C:\Users\Администратор\Desktop\рисунки\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285992"/>
            <a:ext cx="1214446" cy="2020894"/>
          </a:xfrm>
          <a:prstGeom prst="rect">
            <a:avLst/>
          </a:prstGeom>
          <a:noFill/>
        </p:spPr>
      </p:pic>
      <p:pic>
        <p:nvPicPr>
          <p:cNvPr id="10" name="Рисунок 19" descr="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357430"/>
            <a:ext cx="1485900" cy="1333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397000"/>
          <a:ext cx="60960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C:\Users\Администратор\Desktop\рисунки\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1214446" cy="2020894"/>
          </a:xfrm>
          <a:prstGeom prst="rect">
            <a:avLst/>
          </a:prstGeom>
          <a:noFill/>
        </p:spPr>
      </p:pic>
      <p:pic>
        <p:nvPicPr>
          <p:cNvPr id="11" name="Picture 3" descr="C:\Users\Администратор\Desktop\рисунки\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928802"/>
            <a:ext cx="1028700" cy="2514600"/>
          </a:xfrm>
          <a:prstGeom prst="rect">
            <a:avLst/>
          </a:prstGeom>
          <a:noFill/>
        </p:spPr>
      </p:pic>
      <p:pic>
        <p:nvPicPr>
          <p:cNvPr id="12" name="Picture 2" descr="C:\Users\Администратор\Desktop\рисунки\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857496"/>
            <a:ext cx="674686" cy="1000132"/>
          </a:xfrm>
          <a:prstGeom prst="rect">
            <a:avLst/>
          </a:prstGeom>
          <a:noFill/>
        </p:spPr>
      </p:pic>
      <p:pic>
        <p:nvPicPr>
          <p:cNvPr id="13" name="Рисунок 61" descr="http://im7-tub-ru.yandex.net/i?id=58353244-3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7" y="3000372"/>
            <a:ext cx="1428760" cy="11049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1397000"/>
          <a:ext cx="535785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1928826"/>
                <a:gridCol w="214314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 descr="C:\Users\Администратор\Desktop\рисунки\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285992"/>
            <a:ext cx="1358900" cy="2603500"/>
          </a:xfrm>
          <a:prstGeom prst="rect">
            <a:avLst/>
          </a:prstGeom>
          <a:noFill/>
        </p:spPr>
      </p:pic>
      <p:pic>
        <p:nvPicPr>
          <p:cNvPr id="147458" name="Picture 2" descr="C:\Users\Администратор\Desktop\рисунки\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857496"/>
            <a:ext cx="2643206" cy="10588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3"/>
          <p:cNvSpPr>
            <a:spLocks noGrp="1"/>
          </p:cNvSpPr>
          <p:nvPr>
            <p:ph type="body" sz="half" idx="2"/>
          </p:nvPr>
        </p:nvSpPr>
        <p:spPr>
          <a:xfrm>
            <a:off x="609600" y="332656"/>
            <a:ext cx="8066856" cy="5760640"/>
          </a:xfrm>
        </p:spPr>
        <p:txBody>
          <a:bodyPr>
            <a:normAutofit/>
          </a:bodyPr>
          <a:lstStyle/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       Информационные ресурсы: </a:t>
            </a: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Мнемотаблицы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для индивидуальной работы по автоматизации звуков.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LogoPortal.ru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logoped18.ru›</a:t>
            </a:r>
            <a:r>
              <a:rPr lang="en-US" sz="1400" u="sng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logopedist…mnemotekhnika.php</a:t>
            </a:r>
            <a:endParaRPr lang="ru-RU" sz="1400" u="sng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http://www.maaam.ru/detskijsad/uchim-stihi.html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u="sng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blog.haberturk.com</a:t>
            </a:r>
            <a:endParaRPr lang="ru-RU" sz="1400" u="sng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Обучение составлению описательных рассказов leon4ik.com</a:t>
            </a:r>
          </a:p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1533444"/>
            <a:ext cx="82089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Е. Д. Сафронова. Интеллектуальное развитие дошкольников». Санкт-Петербург 1997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О. В. Горохова. «Мнемотехника для детей». Санкт-Петербург 1999г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И. 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Бодрова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 «Мнемотехника для детей». Санкт-Петербург 2000г.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Т. 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Мешкова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 «Мнемотехника для детей». Санкт Петербург 1999г.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С. А. Васильева. «Мнемотехника для детей». Санкт-Петербург 1999г.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Н. Гурьева. «Год до школы. Развиваем память». Санкт-Петербург 2000г.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Т. Б. Полянская. «Использование метода мнемотехники в обучении рассказыванию детей дошкольного возраста». Санкт-Петербург 2009г.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332656"/>
            <a:ext cx="2880320" cy="54006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Мнемотехника - это система методов и приемов, обеспечивающих эффективное запоминание и воспроизведение информации. Особое место в работе с детьми занимает использование в качестве дидактического материала </a:t>
            </a:r>
            <a:r>
              <a:rPr lang="ru-RU" sz="1800" b="1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мнемотаблиц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37890" name="Picture 2" descr="http://i038.radikal.ru/1106/a1/9698bec33d1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xfrm rot="420000">
            <a:off x="3256522" y="1199867"/>
            <a:ext cx="5081966" cy="39319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116632"/>
            <a:ext cx="2736304" cy="5976664"/>
          </a:xfrm>
        </p:spPr>
        <p:txBody>
          <a:bodyPr>
            <a:noAutofit/>
          </a:bodyPr>
          <a:lstStyle/>
          <a:p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Мнемотаблица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это схема, в которой заложена определённая информация. Овладения приёмами работы с 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мнемотаблицами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значительно сокращает время обучения, тренирует память, одновременно решает задачи, направленные на: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-развитие основных психических процессов: памяти, внимания, образного мышления.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-перекодирование информации, т.е. преобразование из абстрактных символов в образы.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-развитие мелкой моторики рук при частичном или полном графическом воспроизведении.</a:t>
            </a:r>
          </a:p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-закрепление и систематизирование знаний полученных в процессе обучения разных видов деятельности.</a:t>
            </a:r>
          </a:p>
          <a:p>
            <a:endParaRPr lang="ru-RU" sz="1400" b="1" dirty="0"/>
          </a:p>
        </p:txBody>
      </p:sp>
      <p:pic>
        <p:nvPicPr>
          <p:cNvPr id="5" name="Рисунок 4" descr="http://logoped18.ru/logopedist/inga-didkovskaya/mnemotablitsy-019.gif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844" b="844"/>
          <a:stretch>
            <a:fillRect/>
          </a:stretch>
        </p:blipFill>
        <p:spPr bwMode="auto">
          <a:xfrm rot="420000">
            <a:off x="3656159" y="1032740"/>
            <a:ext cx="1720557" cy="131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ogoped18.ru/logopedist/inga-didkovskaya/strelka-vpravo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844824"/>
            <a:ext cx="28803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ogoped18.ru/logopedist/inga-didkovskaya/mnemotablitsy-02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772816"/>
            <a:ext cx="914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ogoped18.ru/logopedist/inga-didkovskaya/strelka-vniz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284984"/>
            <a:ext cx="21602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ogoped18.ru/logopedist/inga-didkovskaya/mnemotablitsy-021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077072"/>
            <a:ext cx="448310" cy="35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ogoped18.ru/logopedist/inga-didkovskaya/strelka-left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5292080" y="4005064"/>
            <a:ext cx="395982" cy="28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уши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429000"/>
            <a:ext cx="750570" cy="93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 flipH="1">
            <a:off x="5652120" y="4725144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Боль</a:t>
            </a:r>
            <a:r>
              <a:rPr lang="ru-RU" sz="1200" b="1" dirty="0" smtClean="0"/>
              <a:t>ш</a:t>
            </a:r>
            <a:r>
              <a:rPr lang="ru-RU" sz="1200" dirty="0" smtClean="0"/>
              <a:t>ая поду</a:t>
            </a:r>
            <a:r>
              <a:rPr lang="ru-RU" sz="1200" b="1" dirty="0" smtClean="0"/>
              <a:t>ш</a:t>
            </a:r>
            <a:r>
              <a:rPr lang="ru-RU" sz="1200" dirty="0" smtClean="0"/>
              <a:t>ка</a:t>
            </a:r>
            <a:br>
              <a:rPr lang="ru-RU" sz="1200" dirty="0" smtClean="0"/>
            </a:br>
            <a:r>
              <a:rPr lang="ru-RU" sz="1200" dirty="0" smtClean="0"/>
              <a:t>У ми</a:t>
            </a:r>
            <a:r>
              <a:rPr lang="ru-RU" sz="1200" b="1" dirty="0" smtClean="0"/>
              <a:t>ш</a:t>
            </a:r>
            <a:r>
              <a:rPr lang="ru-RU" sz="1200" dirty="0" smtClean="0"/>
              <a:t>ки под у</a:t>
            </a:r>
            <a:r>
              <a:rPr lang="ru-RU" sz="1200" b="1" dirty="0" smtClean="0"/>
              <a:t>ш</a:t>
            </a:r>
            <a:r>
              <a:rPr lang="ru-RU" sz="1200" dirty="0" smtClean="0"/>
              <a:t>ком.</a:t>
            </a: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332656"/>
            <a:ext cx="2664296" cy="5472608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/>
              <a:t> 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Работа по мнемотехнике должна соответствовать определенным требованиям и правилам:</a:t>
            </a:r>
          </a:p>
          <a:p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знаки и символы должны быть хорошо знакомы детям;</a:t>
            </a:r>
            <a:b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знаки и символы должны отображать обобщённый образ предмета;</a:t>
            </a:r>
            <a:b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знаки и символы предварительно обсуждаются с детьми и принимаются как ведущие;</a:t>
            </a:r>
            <a:b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замысел графической схемы должен быть знаком и понятен ребенку.</a:t>
            </a:r>
          </a:p>
          <a:p>
            <a:endParaRPr lang="ru-RU" sz="1600" b="1" dirty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64" name="Picture 4" descr="http://edu.of.ru/attach/17/15731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060" r="6060"/>
          <a:stretch>
            <a:fillRect/>
          </a:stretch>
        </p:blipFill>
        <p:spPr bwMode="auto">
          <a:xfrm rot="420000">
            <a:off x="3208530" y="1202792"/>
            <a:ext cx="5066491" cy="39319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620688"/>
            <a:ext cx="2664296" cy="5400600"/>
          </a:xfrm>
        </p:spPr>
        <p:txBody>
          <a:bodyPr/>
          <a:lstStyle/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Методы  мнемотехники:</a:t>
            </a:r>
          </a:p>
          <a:p>
            <a:pPr lvl="0"/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метод «</a:t>
            </a:r>
            <a:r>
              <a:rPr lang="ru-RU" sz="1400" b="1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крокирования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» (от франц. </a:t>
            </a:r>
            <a:r>
              <a:rPr lang="en-US" sz="1400" b="1" dirty="0" err="1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croquis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 чертеж, схема, набросок);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метод, использующий образное мышление (эйдетизм);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метод ассоциативных цепочек (или метод «чепухи»);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метод трансформации (превращения).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373216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Мнемотехникой можно начинать заниматься с раннего возраста, 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 рациональнее вводить  ее в занятия с 4-5 лет,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когда у детей накоплен основной словарный запас</a:t>
            </a:r>
            <a:endParaRPr lang="ru-RU" sz="1400" dirty="0" smtClean="0">
              <a:solidFill>
                <a:schemeClr val="bg2">
                  <a:lumMod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9944" name="Picture 8" descr="http://mistergid.ru/image/upload/2011-08-11/330026694634_1296798275_vesn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980" r="798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2657"/>
            <a:ext cx="2738264" cy="504056"/>
          </a:xfrm>
        </p:spPr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Результаты: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908720"/>
            <a:ext cx="2711896" cy="4099385"/>
          </a:xfrm>
        </p:spPr>
        <p:txBody>
          <a:bodyPr>
            <a:normAutofit/>
          </a:bodyPr>
          <a:lstStyle/>
          <a:p>
            <a:pPr lvl="0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-у детей увеличивается круг знаний об окружающем мире; </a:t>
            </a:r>
          </a:p>
          <a:p>
            <a:pPr lvl="0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появляется желание пересказывать тексты, придумывать    интересные истории; </a:t>
            </a:r>
          </a:p>
          <a:p>
            <a:pPr lvl="0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-появляется интерес к заучиванию стихов и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потешек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lvl="0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-словарный запас выходит на более высокий уровень;</a:t>
            </a:r>
          </a:p>
          <a:p>
            <a:pPr lvl="0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-дети преодолевают робость, застенчивость, учатся свободно держаться перед аудиторией.</a:t>
            </a:r>
          </a:p>
          <a:p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://sheledu.ru/juravlik/images/metodkopilka/mnemotehnika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19" b="11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340768"/>
            <a:ext cx="3816424" cy="144016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МНЕМОТАБЛИЦЫ</a:t>
            </a:r>
            <a:br>
              <a:rPr lang="ru-RU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Вот озеро. В нём караси.</a:t>
            </a:r>
            <a:br>
              <a:rPr lang="ru-RU" dirty="0" smtClean="0"/>
            </a:br>
            <a:r>
              <a:rPr lang="ru-RU" dirty="0" smtClean="0"/>
              <a:t>Над озером дождь моросит.</a:t>
            </a:r>
            <a:br>
              <a:rPr lang="ru-RU" dirty="0" smtClean="0"/>
            </a:br>
            <a:r>
              <a:rPr lang="ru-RU" dirty="0" smtClean="0"/>
              <a:t>Растут у дороги ромашки</a:t>
            </a:r>
            <a:br>
              <a:rPr lang="ru-RU" dirty="0" smtClean="0"/>
            </a:br>
            <a:r>
              <a:rPr lang="ru-RU" dirty="0" smtClean="0"/>
              <a:t>И прыгает Рома в рубашке.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7274768" cy="2179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Мнемотаблицы по развитию реч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77768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260649"/>
          <a:ext cx="6096000" cy="5919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87220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400" dirty="0" smtClean="0"/>
                        <a:t>Жил</a:t>
                      </a:r>
                      <a:r>
                        <a:rPr lang="ru-RU" sz="1400" baseline="0" dirty="0" smtClean="0"/>
                        <a:t> был грибочек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Дом</a:t>
                      </a:r>
                      <a:r>
                        <a:rPr lang="ru-RU" sz="1400" baseline="0" dirty="0" smtClean="0"/>
                        <a:t> его кусточек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Была у него ножка</a:t>
                      </a:r>
                    </a:p>
                    <a:p>
                      <a:r>
                        <a:rPr lang="ru-RU" sz="1400" dirty="0" smtClean="0"/>
                        <a:t>Ножка без сапожка </a:t>
                      </a:r>
                      <a:endParaRPr lang="ru-RU" sz="1400" dirty="0"/>
                    </a:p>
                  </a:txBody>
                  <a:tcPr/>
                </a:tc>
              </a:tr>
              <a:tr h="194421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Была у него шляпа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Нашли</a:t>
                      </a:r>
                      <a:r>
                        <a:rPr lang="ru-RU" sz="1400" baseline="0" dirty="0" smtClean="0"/>
                        <a:t> его ребята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Грибочек сорвали</a:t>
                      </a:r>
                      <a:endParaRPr lang="ru-RU" sz="1400" dirty="0"/>
                    </a:p>
                  </a:txBody>
                  <a:tcPr/>
                </a:tc>
              </a:tr>
              <a:tr h="202438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1400" dirty="0" smtClean="0"/>
                        <a:t>Бабушке отдали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Бабушка суп сварила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Ребяток угостила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987" name="Picture 3" descr="C:\Users\Администратор\Desktop\рисунки\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2286000" cy="1600200"/>
          </a:xfrm>
          <a:prstGeom prst="rect">
            <a:avLst/>
          </a:prstGeom>
          <a:noFill/>
        </p:spPr>
      </p:pic>
      <p:pic>
        <p:nvPicPr>
          <p:cNvPr id="41988" name="Picture 4" descr="C:\Users\Администратор\Desktop\рисунки\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76672"/>
            <a:ext cx="2016224" cy="1367160"/>
          </a:xfrm>
          <a:prstGeom prst="rect">
            <a:avLst/>
          </a:prstGeom>
          <a:noFill/>
        </p:spPr>
      </p:pic>
      <p:pic>
        <p:nvPicPr>
          <p:cNvPr id="41989" name="Picture 5" descr="C:\Users\Администратор\Desktop\рисунки\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76672"/>
            <a:ext cx="2108572" cy="1388864"/>
          </a:xfrm>
          <a:prstGeom prst="rect">
            <a:avLst/>
          </a:prstGeom>
          <a:noFill/>
        </p:spPr>
      </p:pic>
      <p:pic>
        <p:nvPicPr>
          <p:cNvPr id="41990" name="Picture 6" descr="C:\Users\Администратор\Desktop\рисунки\3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2420888"/>
            <a:ext cx="1656184" cy="1105024"/>
          </a:xfrm>
          <a:prstGeom prst="rect">
            <a:avLst/>
          </a:prstGeom>
          <a:noFill/>
        </p:spPr>
      </p:pic>
      <p:pic>
        <p:nvPicPr>
          <p:cNvPr id="41991" name="Picture 7" descr="C:\Users\Администратор\Desktop\рисунки\3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2559050"/>
            <a:ext cx="1368152" cy="941958"/>
          </a:xfrm>
          <a:prstGeom prst="rect">
            <a:avLst/>
          </a:prstGeom>
          <a:noFill/>
        </p:spPr>
      </p:pic>
      <p:pic>
        <p:nvPicPr>
          <p:cNvPr id="41992" name="Picture 8" descr="C:\Users\Администратор\Desktop\рисунки\3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2420888"/>
            <a:ext cx="1960488" cy="1229990"/>
          </a:xfrm>
          <a:prstGeom prst="rect">
            <a:avLst/>
          </a:prstGeom>
          <a:noFill/>
        </p:spPr>
      </p:pic>
      <p:pic>
        <p:nvPicPr>
          <p:cNvPr id="41993" name="Picture 9" descr="C:\Users\Администратор\Desktop\рисунки\3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4293096"/>
            <a:ext cx="1728192" cy="1261740"/>
          </a:xfrm>
          <a:prstGeom prst="rect">
            <a:avLst/>
          </a:prstGeom>
          <a:noFill/>
        </p:spPr>
      </p:pic>
      <p:pic>
        <p:nvPicPr>
          <p:cNvPr id="14" name="Picture 7" descr="C:\Users\Администратор\Desktop\рисунки\3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581128"/>
            <a:ext cx="1368152" cy="941958"/>
          </a:xfrm>
          <a:prstGeom prst="rect">
            <a:avLst/>
          </a:prstGeom>
          <a:noFill/>
        </p:spPr>
      </p:pic>
      <p:pic>
        <p:nvPicPr>
          <p:cNvPr id="41994" name="Picture 10" descr="C:\Users\Администратор\Desktop\рисунки\4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293096"/>
            <a:ext cx="1728192" cy="13400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518</TotalTime>
  <Words>556</Words>
  <Application>Microsoft Office PowerPoint</Application>
  <PresentationFormat>Экран (4:3)</PresentationFormat>
  <Paragraphs>410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Использование метода мнемотехники в обучении рассказыванию детей дошкольного возраста .  </vt:lpstr>
      <vt:lpstr>Слайд 2</vt:lpstr>
      <vt:lpstr>Слайд 3</vt:lpstr>
      <vt:lpstr>Слайд 4</vt:lpstr>
      <vt:lpstr>Слайд 5</vt:lpstr>
      <vt:lpstr>Слайд 6</vt:lpstr>
      <vt:lpstr>      Результаты:</vt:lpstr>
      <vt:lpstr>         МНЕМОТАБЛИЦЫ   Вот озеро. В нём караси. Над озером дождь моросит. Растут у дороги ромашки И прыгает Рома в рубашке.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с помощью мнемотаблиц.</dc:title>
  <dc:creator>Администратор</dc:creator>
  <cp:lastModifiedBy>Администратор</cp:lastModifiedBy>
  <cp:revision>55</cp:revision>
  <dcterms:created xsi:type="dcterms:W3CDTF">2013-01-28T09:55:08Z</dcterms:created>
  <dcterms:modified xsi:type="dcterms:W3CDTF">2013-02-15T11:46:33Z</dcterms:modified>
</cp:coreProperties>
</file>