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2" r:id="rId3"/>
    <p:sldId id="257" r:id="rId4"/>
    <p:sldId id="258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D90D6E-8ABF-4866-99CE-603E5C2F4B1C}" type="datetimeFigureOut">
              <a:rPr lang="ru-RU" smtClean="0"/>
              <a:pPr/>
              <a:t>15.01.2013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8FE89B-3D02-4F78-98B6-4A2C6D4CEC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D90D6E-8ABF-4866-99CE-603E5C2F4B1C}" type="datetimeFigureOut">
              <a:rPr lang="ru-RU" smtClean="0"/>
              <a:pPr/>
              <a:t>15.01.2013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8FE89B-3D02-4F78-98B6-4A2C6D4CEC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D90D6E-8ABF-4866-99CE-603E5C2F4B1C}" type="datetimeFigureOut">
              <a:rPr lang="ru-RU" smtClean="0"/>
              <a:pPr/>
              <a:t>15.01.2013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8FE89B-3D02-4F78-98B6-4A2C6D4CEC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D90D6E-8ABF-4866-99CE-603E5C2F4B1C}" type="datetimeFigureOut">
              <a:rPr lang="ru-RU" smtClean="0"/>
              <a:pPr/>
              <a:t>15.01.2013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8FE89B-3D02-4F78-98B6-4A2C6D4CEC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D90D6E-8ABF-4866-99CE-603E5C2F4B1C}" type="datetimeFigureOut">
              <a:rPr lang="ru-RU" smtClean="0"/>
              <a:pPr/>
              <a:t>15.01.2013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8FE89B-3D02-4F78-98B6-4A2C6D4CEC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D90D6E-8ABF-4866-99CE-603E5C2F4B1C}" type="datetimeFigureOut">
              <a:rPr lang="ru-RU" smtClean="0"/>
              <a:pPr/>
              <a:t>15.01.2013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8FE89B-3D02-4F78-98B6-4A2C6D4CEC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D90D6E-8ABF-4866-99CE-603E5C2F4B1C}" type="datetimeFigureOut">
              <a:rPr lang="ru-RU" smtClean="0"/>
              <a:pPr/>
              <a:t>15.01.2013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8FE89B-3D02-4F78-98B6-4A2C6D4CEC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D90D6E-8ABF-4866-99CE-603E5C2F4B1C}" type="datetimeFigureOut">
              <a:rPr lang="ru-RU" smtClean="0"/>
              <a:pPr/>
              <a:t>15.01.2013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8FE89B-3D02-4F78-98B6-4A2C6D4CEC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D90D6E-8ABF-4866-99CE-603E5C2F4B1C}" type="datetimeFigureOut">
              <a:rPr lang="ru-RU" smtClean="0"/>
              <a:pPr/>
              <a:t>15.01.2013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8FE89B-3D02-4F78-98B6-4A2C6D4CEC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D90D6E-8ABF-4866-99CE-603E5C2F4B1C}" type="datetimeFigureOut">
              <a:rPr lang="ru-RU" smtClean="0"/>
              <a:pPr/>
              <a:t>15.01.2013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8FE89B-3D02-4F78-98B6-4A2C6D4CEC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D90D6E-8ABF-4866-99CE-603E5C2F4B1C}" type="datetimeFigureOut">
              <a:rPr lang="ru-RU" smtClean="0"/>
              <a:pPr/>
              <a:t>15.01.2013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8FE89B-3D02-4F78-98B6-4A2C6D4CEC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D90D6E-8ABF-4866-99CE-603E5C2F4B1C}" type="datetimeFigureOut">
              <a:rPr lang="ru-RU" smtClean="0"/>
              <a:pPr/>
              <a:t>15.01.2013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8FE89B-3D02-4F78-98B6-4A2C6D4CEC7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28605"/>
            <a:ext cx="7772400" cy="1714511"/>
          </a:xfrm>
        </p:spPr>
        <p:txBody>
          <a:bodyPr>
            <a:noAutofit/>
          </a:bodyPr>
          <a:lstStyle/>
          <a:p>
            <a:r>
              <a:rPr lang="ru-RU" sz="2800" b="1" i="1" dirty="0" smtClean="0"/>
              <a:t>Развитие умения писать буквы безударных гласных в падежных окончаниях имён существительных, действовать по алгоритму.</a:t>
            </a:r>
            <a:br>
              <a:rPr lang="ru-RU" sz="2800" b="1" i="1" dirty="0" smtClean="0"/>
            </a:br>
            <a:endParaRPr lang="ru-RU" sz="2800" b="1" i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000240"/>
            <a:ext cx="6400800" cy="3638560"/>
          </a:xfrm>
        </p:spPr>
        <p:txBody>
          <a:bodyPr>
            <a:normAutofit/>
          </a:bodyPr>
          <a:lstStyle/>
          <a:p>
            <a:pPr marL="457200" indent="-457200"/>
            <a:r>
              <a:rPr lang="ru-RU" sz="2400" i="1" dirty="0" smtClean="0"/>
              <a:t>                                                                                                    1.Ставлю существительное в  н.ф. и определяю  род, склонение.                                                                                     2. Подбираю   и ставлю…..                              3.Пишу такое окончание, …</a:t>
            </a:r>
          </a:p>
          <a:p>
            <a:pPr marL="457200" indent="-457200"/>
            <a:r>
              <a:rPr lang="ru-RU" sz="2400" i="1" dirty="0" smtClean="0"/>
              <a:t>4. Проверяю: обозначаю орфограмму.</a:t>
            </a:r>
          </a:p>
          <a:p>
            <a:pPr marL="457200" indent="-457200"/>
            <a:endParaRPr lang="ru-RU" sz="2400" i="1" dirty="0" smtClean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i="1" dirty="0" smtClean="0"/>
              <a:t>«Какой же у Иволги домик маленький»,-пропищала Береговушка. (В.Бианки)</a:t>
            </a:r>
          </a:p>
          <a:p>
            <a:pPr marL="457200" indent="-457200">
              <a:buAutoNum type="arabicPeriod"/>
            </a:pPr>
            <a:r>
              <a:rPr lang="ru-RU" i="1" dirty="0" smtClean="0"/>
              <a:t>Проверьте предложение.</a:t>
            </a:r>
          </a:p>
          <a:p>
            <a:pPr marL="457200" indent="-457200">
              <a:buAutoNum type="arabicPeriod"/>
            </a:pPr>
            <a:r>
              <a:rPr lang="ru-RU" i="1" dirty="0" smtClean="0"/>
              <a:t>Составьте схему предложения.</a:t>
            </a:r>
          </a:p>
          <a:p>
            <a:pPr marL="457200" indent="-457200">
              <a:buAutoNum type="arabicPeriod"/>
            </a:pPr>
            <a:r>
              <a:rPr lang="ru-RU" i="1" dirty="0" smtClean="0"/>
              <a:t>Разберите слово (Береговушка)  по составу , запишите однокоренные слова.</a:t>
            </a:r>
          </a:p>
          <a:p>
            <a:pPr marL="457200" indent="-457200">
              <a:buAutoNum type="arabicPeriod"/>
            </a:pPr>
            <a:endParaRPr lang="ru-RU" i="1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i="1" dirty="0" smtClean="0"/>
              <a:t>Игра «Наполни корзину»</a:t>
            </a:r>
            <a:endParaRPr lang="ru-RU" sz="3600" b="1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just">
              <a:buNone/>
            </a:pPr>
            <a:r>
              <a:rPr lang="ru-RU" sz="2400" b="1" i="1" dirty="0" smtClean="0">
                <a:latin typeface="+mj-lt"/>
              </a:rPr>
              <a:t>          к   -</a:t>
            </a:r>
          </a:p>
          <a:p>
            <a:pPr algn="just">
              <a:buNone/>
            </a:pPr>
            <a:r>
              <a:rPr lang="ru-RU" sz="2400" b="1" i="1" dirty="0">
                <a:latin typeface="+mj-lt"/>
              </a:rPr>
              <a:t> </a:t>
            </a:r>
            <a:r>
              <a:rPr lang="ru-RU" sz="2400" b="1" i="1" dirty="0" smtClean="0">
                <a:latin typeface="+mj-lt"/>
              </a:rPr>
              <a:t>         о   -</a:t>
            </a:r>
          </a:p>
          <a:p>
            <a:pPr algn="just">
              <a:buNone/>
            </a:pPr>
            <a:r>
              <a:rPr lang="ru-RU" sz="2400" b="1" i="1" dirty="0">
                <a:latin typeface="+mj-lt"/>
              </a:rPr>
              <a:t> </a:t>
            </a:r>
            <a:r>
              <a:rPr lang="ru-RU" sz="2400" b="1" i="1" dirty="0" smtClean="0">
                <a:latin typeface="+mj-lt"/>
              </a:rPr>
              <a:t>         </a:t>
            </a:r>
            <a:r>
              <a:rPr lang="ru-RU" sz="2400" b="1" i="1" dirty="0" err="1" smtClean="0">
                <a:latin typeface="+mj-lt"/>
              </a:rPr>
              <a:t>р</a:t>
            </a:r>
            <a:r>
              <a:rPr lang="ru-RU" sz="2400" b="1" i="1" dirty="0" smtClean="0">
                <a:latin typeface="+mj-lt"/>
              </a:rPr>
              <a:t>   -</a:t>
            </a:r>
          </a:p>
          <a:p>
            <a:pPr algn="just">
              <a:buNone/>
            </a:pPr>
            <a:r>
              <a:rPr lang="ru-RU" sz="2400" b="1" i="1" dirty="0">
                <a:latin typeface="+mj-lt"/>
              </a:rPr>
              <a:t> </a:t>
            </a:r>
            <a:r>
              <a:rPr lang="ru-RU" sz="2400" b="1" i="1" dirty="0" smtClean="0">
                <a:latin typeface="+mj-lt"/>
              </a:rPr>
              <a:t>         </a:t>
            </a:r>
            <a:r>
              <a:rPr lang="ru-RU" sz="2400" b="1" i="1" dirty="0" err="1" smtClean="0">
                <a:latin typeface="+mj-lt"/>
              </a:rPr>
              <a:t>з</a:t>
            </a:r>
            <a:r>
              <a:rPr lang="ru-RU" sz="2400" b="1" i="1" dirty="0" smtClean="0">
                <a:latin typeface="+mj-lt"/>
              </a:rPr>
              <a:t>    -</a:t>
            </a:r>
          </a:p>
          <a:p>
            <a:pPr algn="just">
              <a:buNone/>
            </a:pPr>
            <a:r>
              <a:rPr lang="ru-RU" sz="2400" b="1" i="1" dirty="0">
                <a:latin typeface="+mj-lt"/>
              </a:rPr>
              <a:t> </a:t>
            </a:r>
            <a:r>
              <a:rPr lang="ru-RU" sz="2400" b="1" i="1" dirty="0" smtClean="0">
                <a:latin typeface="+mj-lt"/>
              </a:rPr>
              <a:t>         и   -</a:t>
            </a:r>
          </a:p>
          <a:p>
            <a:pPr algn="just">
              <a:buNone/>
            </a:pPr>
            <a:r>
              <a:rPr lang="ru-RU" sz="2400" b="1" i="1" dirty="0">
                <a:latin typeface="+mj-lt"/>
              </a:rPr>
              <a:t> </a:t>
            </a:r>
            <a:r>
              <a:rPr lang="ru-RU" sz="2400" b="1" i="1" dirty="0" smtClean="0">
                <a:latin typeface="+mj-lt"/>
              </a:rPr>
              <a:t>         </a:t>
            </a:r>
            <a:r>
              <a:rPr lang="ru-RU" sz="2400" b="1" i="1" dirty="0" err="1" smtClean="0">
                <a:latin typeface="+mj-lt"/>
              </a:rPr>
              <a:t>н</a:t>
            </a:r>
            <a:r>
              <a:rPr lang="ru-RU" sz="2400" b="1" i="1" dirty="0" smtClean="0">
                <a:latin typeface="+mj-lt"/>
              </a:rPr>
              <a:t>   -</a:t>
            </a:r>
          </a:p>
          <a:p>
            <a:pPr algn="just">
              <a:buNone/>
            </a:pPr>
            <a:r>
              <a:rPr lang="ru-RU" sz="2400" b="1" i="1" dirty="0">
                <a:latin typeface="+mj-lt"/>
              </a:rPr>
              <a:t> </a:t>
            </a:r>
            <a:r>
              <a:rPr lang="ru-RU" sz="2400" b="1" i="1" dirty="0" smtClean="0">
                <a:latin typeface="+mj-lt"/>
              </a:rPr>
              <a:t>         о   -</a:t>
            </a:r>
          </a:p>
          <a:p>
            <a:pPr algn="just">
              <a:buNone/>
            </a:pPr>
            <a:r>
              <a:rPr lang="ru-RU" sz="2400" b="1" i="1" dirty="0">
                <a:latin typeface="+mj-lt"/>
              </a:rPr>
              <a:t> </a:t>
            </a:r>
            <a:r>
              <a:rPr lang="ru-RU" sz="2400" b="1" i="1" dirty="0" smtClean="0">
                <a:latin typeface="+mj-lt"/>
              </a:rPr>
              <a:t>         ч   -</a:t>
            </a:r>
          </a:p>
          <a:p>
            <a:pPr algn="just">
              <a:buNone/>
            </a:pPr>
            <a:r>
              <a:rPr lang="ru-RU" sz="2400" b="1" i="1" dirty="0">
                <a:latin typeface="+mj-lt"/>
              </a:rPr>
              <a:t> </a:t>
            </a:r>
            <a:r>
              <a:rPr lang="ru-RU" sz="2400" b="1" i="1" dirty="0" smtClean="0">
                <a:latin typeface="+mj-lt"/>
              </a:rPr>
              <a:t>         к   -</a:t>
            </a:r>
          </a:p>
          <a:p>
            <a:pPr algn="just">
              <a:buNone/>
            </a:pPr>
            <a:r>
              <a:rPr lang="ru-RU" sz="2400" b="1" i="1" dirty="0">
                <a:latin typeface="+mj-lt"/>
              </a:rPr>
              <a:t> </a:t>
            </a:r>
            <a:r>
              <a:rPr lang="ru-RU" sz="2400" b="1" i="1" dirty="0" smtClean="0">
                <a:latin typeface="+mj-lt"/>
              </a:rPr>
              <a:t>         а   -</a:t>
            </a:r>
            <a:endParaRPr lang="ru-RU" sz="2400" b="1" i="1" dirty="0">
              <a:latin typeface="+mj-lt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/>
              <a:t>Вставьте пропущенные буквы, объясните их выбор.</a:t>
            </a:r>
            <a:endParaRPr lang="ru-RU" sz="32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i="1" dirty="0" smtClean="0"/>
              <a:t>  1.  Хвостик </a:t>
            </a:r>
            <a:r>
              <a:rPr lang="ru-RU" i="1" dirty="0" err="1" smtClean="0"/>
              <a:t>м_рков_</a:t>
            </a:r>
            <a:r>
              <a:rPr lang="ru-RU" i="1" dirty="0" smtClean="0"/>
              <a:t>, выдернули по </a:t>
            </a:r>
            <a:r>
              <a:rPr lang="ru-RU" i="1" dirty="0" err="1" smtClean="0"/>
              <a:t>м_рковк_</a:t>
            </a:r>
            <a:r>
              <a:rPr lang="ru-RU" i="1" dirty="0" smtClean="0"/>
              <a:t>, читал о </a:t>
            </a:r>
            <a:r>
              <a:rPr lang="ru-RU" i="1" dirty="0" err="1" smtClean="0"/>
              <a:t>к_ртофел_</a:t>
            </a:r>
            <a:r>
              <a:rPr lang="ru-RU" i="1" dirty="0" smtClean="0"/>
              <a:t>, мечтал о </a:t>
            </a:r>
            <a:r>
              <a:rPr lang="ru-RU" i="1" dirty="0" err="1" smtClean="0"/>
              <a:t>к_ртошк_</a:t>
            </a:r>
            <a:r>
              <a:rPr lang="ru-RU" i="1" dirty="0" smtClean="0"/>
              <a:t>, поднялись по </a:t>
            </a:r>
            <a:r>
              <a:rPr lang="ru-RU" i="1" dirty="0" err="1" smtClean="0"/>
              <a:t>тр_вог_</a:t>
            </a:r>
            <a:r>
              <a:rPr lang="ru-RU" i="1" dirty="0" smtClean="0"/>
              <a:t>, нарвал букет </a:t>
            </a:r>
            <a:r>
              <a:rPr lang="ru-RU" i="1" dirty="0" err="1" smtClean="0"/>
              <a:t>с_рен_</a:t>
            </a:r>
            <a:r>
              <a:rPr lang="ru-RU" i="1" dirty="0" smtClean="0"/>
              <a:t>.</a:t>
            </a:r>
            <a:endParaRPr lang="ru-RU" i="1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+mn-lt"/>
              </a:rPr>
              <a:t>Схемы предложений.</a:t>
            </a:r>
            <a:endParaRPr lang="ru-RU" b="1" dirty="0"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i="1" dirty="0" smtClean="0">
                <a:solidFill>
                  <a:schemeClr val="tx1"/>
                </a:solidFill>
              </a:rPr>
              <a:t>   </a:t>
            </a:r>
            <a:r>
              <a:rPr lang="ru-RU" dirty="0" smtClean="0">
                <a:solidFill>
                  <a:schemeClr val="tx1"/>
                </a:solidFill>
              </a:rPr>
              <a:t>1. </a:t>
            </a:r>
            <a:r>
              <a:rPr lang="en-US" dirty="0" smtClean="0">
                <a:solidFill>
                  <a:schemeClr val="tx1"/>
                </a:solidFill>
              </a:rPr>
              <a:t>[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en-US" dirty="0" smtClean="0">
                <a:solidFill>
                  <a:schemeClr val="tx1"/>
                </a:solidFill>
              </a:rPr>
              <a:t>   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en-US" dirty="0" smtClean="0">
                <a:solidFill>
                  <a:schemeClr val="tx1"/>
                </a:solidFill>
              </a:rPr>
              <a:t>  </a:t>
            </a:r>
            <a:r>
              <a:rPr lang="ru-RU" dirty="0" smtClean="0">
                <a:solidFill>
                  <a:schemeClr val="tx1"/>
                </a:solidFill>
              </a:rPr>
              <a:t>и              ,</a:t>
            </a:r>
            <a:r>
              <a:rPr lang="en-US" dirty="0" smtClean="0">
                <a:solidFill>
                  <a:schemeClr val="tx1"/>
                </a:solidFill>
              </a:rPr>
              <a:t>  </a:t>
            </a:r>
            <a:r>
              <a:rPr lang="ru-RU" dirty="0" smtClean="0">
                <a:solidFill>
                  <a:schemeClr val="tx1"/>
                </a:solidFill>
              </a:rPr>
              <a:t>     ,       и       </a:t>
            </a:r>
            <a:r>
              <a:rPr lang="en-US" dirty="0" smtClean="0">
                <a:solidFill>
                  <a:schemeClr val="tx1"/>
                </a:solidFill>
              </a:rPr>
              <a:t>]</a:t>
            </a:r>
            <a:r>
              <a:rPr lang="ru-RU" dirty="0" smtClean="0">
                <a:solidFill>
                  <a:schemeClr val="tx1"/>
                </a:solidFill>
              </a:rPr>
              <a:t>.</a:t>
            </a:r>
          </a:p>
          <a:p>
            <a:pPr>
              <a:buNone/>
            </a:pPr>
            <a:r>
              <a:rPr lang="en-US" dirty="0" smtClean="0">
                <a:solidFill>
                  <a:schemeClr val="tx1"/>
                </a:solidFill>
              </a:rPr>
              <a:t>   </a:t>
            </a:r>
            <a:r>
              <a:rPr lang="ru-RU" dirty="0" smtClean="0">
                <a:solidFill>
                  <a:schemeClr val="tx1"/>
                </a:solidFill>
              </a:rPr>
              <a:t>6. А: «П».</a:t>
            </a:r>
          </a:p>
          <a:p>
            <a:pPr>
              <a:buNone/>
            </a:pPr>
            <a:r>
              <a:rPr lang="en-US" dirty="0" smtClean="0">
                <a:solidFill>
                  <a:schemeClr val="tx1"/>
                </a:solidFill>
              </a:rPr>
              <a:t>   </a:t>
            </a:r>
            <a:r>
              <a:rPr lang="ru-RU" dirty="0" smtClean="0">
                <a:solidFill>
                  <a:schemeClr val="tx1"/>
                </a:solidFill>
              </a:rPr>
              <a:t>7. </a:t>
            </a:r>
            <a:r>
              <a:rPr lang="en-US" dirty="0" smtClean="0">
                <a:solidFill>
                  <a:schemeClr val="tx1"/>
                </a:solidFill>
              </a:rPr>
              <a:t>[</a:t>
            </a:r>
            <a:r>
              <a:rPr lang="ru-RU" dirty="0" smtClean="0">
                <a:solidFill>
                  <a:schemeClr val="tx1"/>
                </a:solidFill>
              </a:rPr>
              <a:t>                ,        и       </a:t>
            </a:r>
            <a:r>
              <a:rPr lang="en-US" dirty="0" smtClean="0">
                <a:solidFill>
                  <a:schemeClr val="tx1"/>
                </a:solidFill>
              </a:rPr>
              <a:t>]</a:t>
            </a:r>
            <a:r>
              <a:rPr lang="ru-RU" dirty="0" smtClean="0">
                <a:solidFill>
                  <a:schemeClr val="tx1"/>
                </a:solidFill>
              </a:rPr>
              <a:t>.</a:t>
            </a:r>
          </a:p>
          <a:p>
            <a:endParaRPr lang="ru-RU" dirty="0"/>
          </a:p>
        </p:txBody>
      </p:sp>
      <p:grpSp>
        <p:nvGrpSpPr>
          <p:cNvPr id="5" name="Группа 4"/>
          <p:cNvGrpSpPr/>
          <p:nvPr/>
        </p:nvGrpSpPr>
        <p:grpSpPr>
          <a:xfrm>
            <a:off x="5357818" y="1714488"/>
            <a:ext cx="357190" cy="357190"/>
            <a:chOff x="3419872" y="1124744"/>
            <a:chExt cx="774320" cy="792088"/>
          </a:xfrm>
        </p:grpSpPr>
        <p:sp>
          <p:nvSpPr>
            <p:cNvPr id="6" name="Блок-схема: узел 5"/>
            <p:cNvSpPr/>
            <p:nvPr/>
          </p:nvSpPr>
          <p:spPr>
            <a:xfrm>
              <a:off x="3419872" y="1124744"/>
              <a:ext cx="774320" cy="792088"/>
            </a:xfrm>
            <a:prstGeom prst="flowChartConnector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7" name="Прямая соединительная линия 6"/>
            <p:cNvCxnSpPr/>
            <p:nvPr/>
          </p:nvCxnSpPr>
          <p:spPr>
            <a:xfrm>
              <a:off x="3563888" y="1441579"/>
              <a:ext cx="504056" cy="0"/>
            </a:xfrm>
            <a:prstGeom prst="line">
              <a:avLst/>
            </a:prstGeom>
            <a:ln w="127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8" name="Прямая соединительная линия 7"/>
            <p:cNvCxnSpPr/>
            <p:nvPr/>
          </p:nvCxnSpPr>
          <p:spPr>
            <a:xfrm>
              <a:off x="3563888" y="1599997"/>
              <a:ext cx="504056" cy="0"/>
            </a:xfrm>
            <a:prstGeom prst="line">
              <a:avLst/>
            </a:prstGeom>
            <a:ln w="127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9" name="Группа 8"/>
          <p:cNvGrpSpPr/>
          <p:nvPr/>
        </p:nvGrpSpPr>
        <p:grpSpPr>
          <a:xfrm>
            <a:off x="2357422" y="1714488"/>
            <a:ext cx="357190" cy="357190"/>
            <a:chOff x="3419872" y="1124744"/>
            <a:chExt cx="774320" cy="792088"/>
          </a:xfrm>
        </p:grpSpPr>
        <p:sp>
          <p:nvSpPr>
            <p:cNvPr id="10" name="Блок-схема: узел 9"/>
            <p:cNvSpPr/>
            <p:nvPr/>
          </p:nvSpPr>
          <p:spPr>
            <a:xfrm>
              <a:off x="3419872" y="1124744"/>
              <a:ext cx="774320" cy="792088"/>
            </a:xfrm>
            <a:prstGeom prst="flowChartConnector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11" name="Прямая соединительная линия 10"/>
            <p:cNvCxnSpPr/>
            <p:nvPr/>
          </p:nvCxnSpPr>
          <p:spPr>
            <a:xfrm>
              <a:off x="3563888" y="1441579"/>
              <a:ext cx="504056" cy="0"/>
            </a:xfrm>
            <a:prstGeom prst="line">
              <a:avLst/>
            </a:prstGeom>
            <a:ln w="127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/>
          </p:nvCxnSpPr>
          <p:spPr>
            <a:xfrm>
              <a:off x="3563888" y="1599997"/>
              <a:ext cx="504056" cy="0"/>
            </a:xfrm>
            <a:prstGeom prst="line">
              <a:avLst/>
            </a:prstGeom>
            <a:ln w="127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21" name="Группа 20"/>
          <p:cNvGrpSpPr/>
          <p:nvPr/>
        </p:nvGrpSpPr>
        <p:grpSpPr>
          <a:xfrm>
            <a:off x="1428728" y="1714488"/>
            <a:ext cx="357190" cy="357190"/>
            <a:chOff x="3419872" y="1124744"/>
            <a:chExt cx="774320" cy="792088"/>
          </a:xfrm>
        </p:grpSpPr>
        <p:sp>
          <p:nvSpPr>
            <p:cNvPr id="22" name="Блок-схема: узел 21"/>
            <p:cNvSpPr/>
            <p:nvPr/>
          </p:nvSpPr>
          <p:spPr>
            <a:xfrm>
              <a:off x="3419872" y="1124744"/>
              <a:ext cx="774320" cy="792088"/>
            </a:xfrm>
            <a:prstGeom prst="flowChartConnector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23" name="Прямая соединительная линия 22"/>
            <p:cNvCxnSpPr/>
            <p:nvPr/>
          </p:nvCxnSpPr>
          <p:spPr>
            <a:xfrm>
              <a:off x="3563888" y="1441579"/>
              <a:ext cx="504056" cy="0"/>
            </a:xfrm>
            <a:prstGeom prst="line">
              <a:avLst/>
            </a:prstGeom>
            <a:ln w="127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4" name="Прямая соединительная линия 23"/>
            <p:cNvCxnSpPr/>
            <p:nvPr/>
          </p:nvCxnSpPr>
          <p:spPr>
            <a:xfrm>
              <a:off x="3563888" y="1599997"/>
              <a:ext cx="504056" cy="0"/>
            </a:xfrm>
            <a:prstGeom prst="line">
              <a:avLst/>
            </a:prstGeom>
            <a:ln w="127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26" name="Блок-схема: узел 25"/>
          <p:cNvSpPr/>
          <p:nvPr/>
        </p:nvSpPr>
        <p:spPr>
          <a:xfrm>
            <a:off x="3000364" y="1714488"/>
            <a:ext cx="357190" cy="357190"/>
          </a:xfrm>
          <a:prstGeom prst="flowChartConnector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Блок-схема: узел 29"/>
          <p:cNvSpPr/>
          <p:nvPr/>
        </p:nvSpPr>
        <p:spPr>
          <a:xfrm>
            <a:off x="4429124" y="1714488"/>
            <a:ext cx="357190" cy="357190"/>
          </a:xfrm>
          <a:prstGeom prst="flowChartConnector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Блок-схема: узел 33"/>
          <p:cNvSpPr/>
          <p:nvPr/>
        </p:nvSpPr>
        <p:spPr>
          <a:xfrm>
            <a:off x="3714744" y="1714488"/>
            <a:ext cx="357190" cy="357190"/>
          </a:xfrm>
          <a:prstGeom prst="flowChartConnector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38" name="Прямая соединительная линия 37"/>
          <p:cNvCxnSpPr>
            <a:endCxn id="30" idx="5"/>
          </p:cNvCxnSpPr>
          <p:nvPr/>
        </p:nvCxnSpPr>
        <p:spPr>
          <a:xfrm rot="16200000" flipH="1">
            <a:off x="4714876" y="2000239"/>
            <a:ext cx="19129" cy="1912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Прямая соединительная линия 40"/>
          <p:cNvCxnSpPr/>
          <p:nvPr/>
        </p:nvCxnSpPr>
        <p:spPr>
          <a:xfrm>
            <a:off x="1571604" y="3000372"/>
            <a:ext cx="28575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Прямая соединительная линия 43"/>
          <p:cNvCxnSpPr/>
          <p:nvPr/>
        </p:nvCxnSpPr>
        <p:spPr>
          <a:xfrm>
            <a:off x="1571604" y="3214686"/>
            <a:ext cx="28575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Прямая соединительная линия 50"/>
          <p:cNvCxnSpPr/>
          <p:nvPr/>
        </p:nvCxnSpPr>
        <p:spPr>
          <a:xfrm>
            <a:off x="2214546" y="3071810"/>
            <a:ext cx="28575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Блок-схема: узел 52"/>
          <p:cNvSpPr/>
          <p:nvPr/>
        </p:nvSpPr>
        <p:spPr>
          <a:xfrm>
            <a:off x="3000364" y="1714488"/>
            <a:ext cx="357190" cy="357190"/>
          </a:xfrm>
          <a:prstGeom prst="flowChartConnector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4" name="Блок-схема: узел 53"/>
          <p:cNvSpPr/>
          <p:nvPr/>
        </p:nvSpPr>
        <p:spPr>
          <a:xfrm>
            <a:off x="3071802" y="2928934"/>
            <a:ext cx="357190" cy="357190"/>
          </a:xfrm>
          <a:prstGeom prst="flowChartConnector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5" name="Блок-схема: узел 54"/>
          <p:cNvSpPr/>
          <p:nvPr/>
        </p:nvSpPr>
        <p:spPr>
          <a:xfrm>
            <a:off x="4071934" y="2928934"/>
            <a:ext cx="357190" cy="357190"/>
          </a:xfrm>
          <a:prstGeom prst="flowChartConnector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Домашнее задание.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Упр.2, </a:t>
            </a:r>
            <a:r>
              <a:rPr lang="ru-RU" dirty="0" smtClean="0"/>
              <a:t>с.2</a:t>
            </a:r>
            <a:r>
              <a:rPr lang="en-US" dirty="0" smtClean="0"/>
              <a:t>8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221</TotalTime>
  <Words>185</Words>
  <Application>Microsoft Office PowerPoint</Application>
  <PresentationFormat>Экран (4:3)</PresentationFormat>
  <Paragraphs>26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Развитие умения писать буквы безударных гласных в падежных окончаниях имён существительных, действовать по алгоритму. </vt:lpstr>
      <vt:lpstr>Слайд 2</vt:lpstr>
      <vt:lpstr>Игра «Наполни корзину»</vt:lpstr>
      <vt:lpstr>Вставьте пропущенные буквы, объясните их выбор.</vt:lpstr>
      <vt:lpstr>Схемы предложений.</vt:lpstr>
      <vt:lpstr>Домашнее задание.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Развитие умения писать буквы безударных гласных в падежных окончаниях имён существительных, действовать по алгоритму. </dc:title>
  <dc:creator>Admin</dc:creator>
  <cp:lastModifiedBy>Admin</cp:lastModifiedBy>
  <cp:revision>19</cp:revision>
  <dcterms:created xsi:type="dcterms:W3CDTF">2013-01-14T21:43:54Z</dcterms:created>
  <dcterms:modified xsi:type="dcterms:W3CDTF">2013-01-15T10:32:03Z</dcterms:modified>
</cp:coreProperties>
</file>