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activeX/activeX6.xml" ContentType="application/vnd.ms-office.activeX+xml"/>
  <Override PartName="/ppt/activeX/activeX7.xml" ContentType="application/vnd.ms-office.activeX+xml"/>
  <Override PartName="/ppt/activeX/activeX8.xml" ContentType="application/vnd.ms-office.activeX+xml"/>
  <Override PartName="/ppt/activeX/activeX9.xml" ContentType="application/vnd.ms-office.activeX+xml"/>
  <Override PartName="/ppt/activeX/activeX10.xml" ContentType="application/vnd.ms-office.activeX+xml"/>
  <Override PartName="/ppt/activeX/activeX11.xml" ContentType="application/vnd.ms-office.activeX+xml"/>
  <Override PartName="/ppt/activeX/activeX12.xml" ContentType="application/vnd.ms-office.activeX+xml"/>
  <Override PartName="/ppt/activeX/activeX13.xml" ContentType="application/vnd.ms-office.activeX+xml"/>
  <Override PartName="/ppt/activeX/activeX14.xml" ContentType="application/vnd.ms-office.activeX+xml"/>
  <Override PartName="/ppt/activeX/activeX15.xml" ContentType="application/vnd.ms-office.activeX+xml"/>
  <Override PartName="/ppt/activeX/activeX16.xml" ContentType="application/vnd.ms-office.activeX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20" autoAdjust="0"/>
  </p:normalViewPr>
  <p:slideViewPr>
    <p:cSldViewPr>
      <p:cViewPr varScale="1">
        <p:scale>
          <a:sx n="46" d="100"/>
          <a:sy n="46" d="100"/>
        </p:scale>
        <p:origin x="-350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14.xml.rels><?xml version="1.0" encoding="UTF-8" standalone="yes"?>
<Relationships xmlns="http://schemas.openxmlformats.org/package/2006/relationships"><Relationship Id="rId1" Type="http://schemas.microsoft.com/office/2006/relationships/activeXControlBinary" Target="activeX14.bin"/></Relationships>
</file>

<file path=ppt/activeX/_rels/activeX15.xml.rels><?xml version="1.0" encoding="UTF-8" standalone="yes"?>
<Relationships xmlns="http://schemas.openxmlformats.org/package/2006/relationships"><Relationship Id="rId1" Type="http://schemas.microsoft.com/office/2006/relationships/activeXControlBinary" Target="activeX15.bin"/></Relationships>
</file>

<file path=ppt/activeX/_rels/activeX16.xml.rels><?xml version="1.0" encoding="UTF-8" standalone="yes"?>
<Relationships xmlns="http://schemas.openxmlformats.org/package/2006/relationships"><Relationship Id="rId1" Type="http://schemas.microsoft.com/office/2006/relationships/activeXControlBinary" Target="activeX16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0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3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4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5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16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4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5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6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7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8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9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«Никогда не беритесь за последующее, не усвоив предыдущее».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4FBC5-F57D-4F06-BC2A-1A263A5FC55E}" type="datetimeFigureOut">
              <a:rPr lang="ru-RU" smtClean="0"/>
              <a:t>15.02.2013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7B000-F5C3-4F44-8DC4-2E0359BAD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92657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«Никогда не беритесь за последующее, не усвоив предыдущее».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8CF83-A008-46C2-9A8C-2E6D70B9FCA1}" type="datetimeFigureOut">
              <a:rPr lang="ru-RU" smtClean="0"/>
              <a:t>15.02.2013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1AC43-6696-41A1-9504-35C05EE75CC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48902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«Никогда не беритесь за последующее, не усвоив предыдущее».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282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0C24F-F89E-4072-B428-E521F7D81CB5}" type="datetime1">
              <a:rPr lang="ru-RU" smtClean="0"/>
              <a:t>15.02.2013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4C4C-5F63-453D-A100-41B9944D6831}" type="datetime1">
              <a:rPr lang="ru-RU" smtClean="0"/>
              <a:t>15.02.2013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766D1-336A-4592-9D1C-130FC225E947}" type="datetime1">
              <a:rPr lang="ru-RU" smtClean="0"/>
              <a:t>15.02.2013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5D5B4-1AB6-4F9A-A393-98A1CBCC8B17}" type="datetime1">
              <a:rPr lang="ru-RU" smtClean="0"/>
              <a:t>15.02.2013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3953A-2230-45CD-BFB7-A6632760B9B6}" type="datetime1">
              <a:rPr lang="ru-RU" smtClean="0"/>
              <a:t>15.02.2013</a:t>
            </a:fld>
            <a:endParaRPr lang="ru-RU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36B7-45F1-41CD-A1E8-B5DC90084779}" type="datetime1">
              <a:rPr lang="ru-RU" smtClean="0"/>
              <a:t>15.02.2013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B94AE-D84F-4057-84E4-A03E8DD29BED}" type="datetime1">
              <a:rPr lang="ru-RU" smtClean="0"/>
              <a:t>15.02.2013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C841-1E0E-4ACD-9031-8878AB281A7B}" type="datetime1">
              <a:rPr lang="ru-RU" smtClean="0"/>
              <a:t>15.02.2013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4416E-D9EB-4072-AD88-275913525246}" type="datetime1">
              <a:rPr lang="ru-RU" smtClean="0"/>
              <a:t>15.02.2013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45B5FC-F56A-40FD-B2BA-049CA2776E7E}" type="datetime1">
              <a:rPr lang="ru-RU" smtClean="0"/>
              <a:t>15.02.2013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5F89-FD73-434D-A3CE-410148C31070}" type="datetime1">
              <a:rPr lang="ru-RU" smtClean="0"/>
              <a:t>15.02.2013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FA98D89-F247-46FA-95B5-FD804409CF6F}" type="datetime1">
              <a:rPr lang="ru-RU" smtClean="0"/>
              <a:t>15.02.2013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7.xml"/><Relationship Id="rId13" Type="http://schemas.openxmlformats.org/officeDocument/2006/relationships/control" Target="../activeX/activeX12.xml"/><Relationship Id="rId18" Type="http://schemas.openxmlformats.org/officeDocument/2006/relationships/slideLayout" Target="../slideLayouts/slideLayout7.xml"/><Relationship Id="rId26" Type="http://schemas.openxmlformats.org/officeDocument/2006/relationships/image" Target="../media/image10.gif"/><Relationship Id="rId3" Type="http://schemas.openxmlformats.org/officeDocument/2006/relationships/control" Target="../activeX/activeX2.xml"/><Relationship Id="rId21" Type="http://schemas.openxmlformats.org/officeDocument/2006/relationships/image" Target="../media/image5.gif"/><Relationship Id="rId7" Type="http://schemas.openxmlformats.org/officeDocument/2006/relationships/control" Target="../activeX/activeX6.xml"/><Relationship Id="rId12" Type="http://schemas.openxmlformats.org/officeDocument/2006/relationships/control" Target="../activeX/activeX11.xml"/><Relationship Id="rId17" Type="http://schemas.openxmlformats.org/officeDocument/2006/relationships/control" Target="../activeX/activeX16.xml"/><Relationship Id="rId25" Type="http://schemas.openxmlformats.org/officeDocument/2006/relationships/image" Target="../media/image9.gif"/><Relationship Id="rId2" Type="http://schemas.openxmlformats.org/officeDocument/2006/relationships/control" Target="../activeX/activeX1.xml"/><Relationship Id="rId16" Type="http://schemas.openxmlformats.org/officeDocument/2006/relationships/control" Target="../activeX/activeX15.xml"/><Relationship Id="rId20" Type="http://schemas.openxmlformats.org/officeDocument/2006/relationships/image" Target="../media/image4.gif"/><Relationship Id="rId29" Type="http://schemas.openxmlformats.org/officeDocument/2006/relationships/image" Target="../media/image13.gif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5.xml"/><Relationship Id="rId11" Type="http://schemas.openxmlformats.org/officeDocument/2006/relationships/control" Target="../activeX/activeX10.xml"/><Relationship Id="rId24" Type="http://schemas.openxmlformats.org/officeDocument/2006/relationships/image" Target="../media/image8.gif"/><Relationship Id="rId32" Type="http://schemas.openxmlformats.org/officeDocument/2006/relationships/image" Target="../media/image16.wmf"/><Relationship Id="rId5" Type="http://schemas.openxmlformats.org/officeDocument/2006/relationships/control" Target="../activeX/activeX4.xml"/><Relationship Id="rId15" Type="http://schemas.openxmlformats.org/officeDocument/2006/relationships/control" Target="../activeX/activeX14.xml"/><Relationship Id="rId23" Type="http://schemas.openxmlformats.org/officeDocument/2006/relationships/image" Target="../media/image7.gif"/><Relationship Id="rId28" Type="http://schemas.openxmlformats.org/officeDocument/2006/relationships/image" Target="../media/image12.gif"/><Relationship Id="rId10" Type="http://schemas.openxmlformats.org/officeDocument/2006/relationships/control" Target="../activeX/activeX9.xml"/><Relationship Id="rId19" Type="http://schemas.openxmlformats.org/officeDocument/2006/relationships/hyperlink" Target="http://www.matematika-na.ru/6class/mat_6_33.php" TargetMode="External"/><Relationship Id="rId31" Type="http://schemas.openxmlformats.org/officeDocument/2006/relationships/image" Target="../media/image15.gif"/><Relationship Id="rId4" Type="http://schemas.openxmlformats.org/officeDocument/2006/relationships/control" Target="../activeX/activeX3.xml"/><Relationship Id="rId9" Type="http://schemas.openxmlformats.org/officeDocument/2006/relationships/control" Target="../activeX/activeX8.xml"/><Relationship Id="rId14" Type="http://schemas.openxmlformats.org/officeDocument/2006/relationships/control" Target="../activeX/activeX13.xml"/><Relationship Id="rId22" Type="http://schemas.openxmlformats.org/officeDocument/2006/relationships/image" Target="../media/image6.gif"/><Relationship Id="rId27" Type="http://schemas.openxmlformats.org/officeDocument/2006/relationships/image" Target="../media/image11.gif"/><Relationship Id="rId30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1180343"/>
            <a:ext cx="478451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Сложение чисел </a:t>
            </a:r>
          </a:p>
          <a:p>
            <a:r>
              <a:rPr lang="ru-RU" sz="4400" b="1" dirty="0" smtClean="0"/>
              <a:t>                с</a:t>
            </a:r>
          </a:p>
          <a:p>
            <a:r>
              <a:rPr lang="ru-RU" sz="4400" b="1" dirty="0" smtClean="0"/>
              <a:t> разными знаками</a:t>
            </a:r>
            <a:endParaRPr lang="ru-RU" sz="4400" b="1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1331640" y="5877272"/>
            <a:ext cx="7344816" cy="720080"/>
          </a:xfrm>
        </p:spPr>
        <p:txBody>
          <a:bodyPr/>
          <a:lstStyle/>
          <a:p>
            <a:pPr algn="ctr"/>
            <a:r>
              <a:rPr lang="ru-RU" sz="1800" b="1" dirty="0" smtClean="0"/>
              <a:t>Москва, </a:t>
            </a:r>
          </a:p>
          <a:p>
            <a:pPr algn="ctr"/>
            <a:r>
              <a:rPr lang="ru-RU" sz="1800" b="1" dirty="0" smtClean="0"/>
              <a:t>Зеленоград, ГБОУ СОШ № 1353</a:t>
            </a:r>
          </a:p>
          <a:p>
            <a:pPr algn="ctr"/>
            <a:r>
              <a:rPr lang="ru-RU" sz="1800" b="1" dirty="0" smtClean="0"/>
              <a:t> учитель математики Сазыкина Г.В.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79492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79712" y="1268760"/>
            <a:ext cx="603581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Задание на дом: п. 33, правила, </a:t>
            </a:r>
          </a:p>
          <a:p>
            <a:endParaRPr lang="ru-RU" sz="3200" dirty="0"/>
          </a:p>
          <a:p>
            <a:r>
              <a:rPr lang="ru-RU" sz="3200" dirty="0" smtClean="0"/>
              <a:t>№ 1079(2) задача на повторение,</a:t>
            </a:r>
          </a:p>
          <a:p>
            <a:endParaRPr lang="ru-RU" sz="3200" dirty="0"/>
          </a:p>
          <a:p>
            <a:r>
              <a:rPr lang="ru-RU" sz="3200" dirty="0" smtClean="0"/>
              <a:t>№ 1081(а-е), </a:t>
            </a:r>
          </a:p>
          <a:p>
            <a:endParaRPr lang="ru-RU" sz="3200" dirty="0"/>
          </a:p>
          <a:p>
            <a:r>
              <a:rPr lang="ru-RU" sz="3200" dirty="0" smtClean="0"/>
              <a:t>№ 1082,</a:t>
            </a:r>
          </a:p>
          <a:p>
            <a:endParaRPr lang="ru-RU" sz="3200" dirty="0"/>
          </a:p>
          <a:p>
            <a:r>
              <a:rPr lang="ru-RU" sz="3200" dirty="0" smtClean="0"/>
              <a:t>№ 1083.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249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226" y="599271"/>
            <a:ext cx="9082423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/>
              <a:t>Каким числом выражается увеличение любой величины?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/>
              <a:t>Каким числом выражается </a:t>
            </a:r>
            <a:r>
              <a:rPr lang="ru-RU" sz="2400" b="1" dirty="0" smtClean="0"/>
              <a:t>уменьшение </a:t>
            </a:r>
            <a:r>
              <a:rPr lang="ru-RU" sz="2400" b="1" dirty="0"/>
              <a:t>любой величины</a:t>
            </a:r>
            <a:r>
              <a:rPr lang="ru-RU" sz="2400" b="1" dirty="0" smtClean="0"/>
              <a:t>?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/>
              <a:t>Как называются компоненты при сложении?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/>
              <a:t>Какие числа называются положительными, отрицательными?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/>
              <a:t>Где или как они располагаются на координатной прямой?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/>
              <a:t>Как сравнить два положительных числа, отрицательных числа?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/>
              <a:t>Какое число больше положительное или отрицательное?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/>
              <a:t>Что меньше отрицательное число или ноль?</a:t>
            </a:r>
            <a:endParaRPr lang="ru-RU" sz="2400" b="1" dirty="0"/>
          </a:p>
          <a:p>
            <a:endParaRPr lang="ru-RU" sz="2400" b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93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54932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Устный счет.</a:t>
            </a:r>
          </a:p>
          <a:p>
            <a:endParaRPr lang="ru-RU" sz="2400" dirty="0"/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5,6 + 7,7 =…   ,            - 5,6 + 7,7 =…  ,           - 5,6 + 0 = …</a:t>
            </a:r>
          </a:p>
          <a:p>
            <a:r>
              <a:rPr lang="ru-RU" sz="2400" dirty="0" smtClean="0"/>
              <a:t>   Что </a:t>
            </a:r>
            <a:r>
              <a:rPr lang="ru-RU" sz="2400" dirty="0"/>
              <a:t>значит прибавить к числу</a:t>
            </a:r>
            <a:r>
              <a:rPr lang="ru-RU" sz="2800" dirty="0"/>
              <a:t> </a:t>
            </a:r>
            <a:r>
              <a:rPr lang="ru-RU" sz="2800" b="1" i="1" dirty="0"/>
              <a:t>a</a:t>
            </a:r>
            <a:r>
              <a:rPr lang="ru-RU" sz="2800" dirty="0"/>
              <a:t> </a:t>
            </a:r>
            <a:r>
              <a:rPr lang="ru-RU" sz="2400" dirty="0"/>
              <a:t>число </a:t>
            </a:r>
            <a:r>
              <a:rPr lang="ru-RU" sz="2800" b="1" i="1" dirty="0"/>
              <a:t>b</a:t>
            </a:r>
            <a:r>
              <a:rPr lang="ru-RU" sz="2400" dirty="0"/>
              <a:t>?</a:t>
            </a:r>
          </a:p>
          <a:p>
            <a:r>
              <a:rPr lang="ru-RU" sz="2400" dirty="0" smtClean="0"/>
              <a:t>Как </a:t>
            </a:r>
            <a:r>
              <a:rPr lang="ru-RU" sz="2400" dirty="0"/>
              <a:t>может измениться число </a:t>
            </a:r>
            <a:r>
              <a:rPr lang="ru-RU" sz="2800" b="1" i="1" dirty="0"/>
              <a:t>а</a:t>
            </a:r>
            <a:r>
              <a:rPr lang="ru-RU" sz="2400" dirty="0"/>
              <a:t> </a:t>
            </a:r>
            <a:r>
              <a:rPr lang="ru-RU" sz="2400" dirty="0" smtClean="0"/>
              <a:t>от прибавления </a:t>
            </a:r>
            <a:r>
              <a:rPr lang="ru-RU" sz="2400" dirty="0"/>
              <a:t>к нему числа </a:t>
            </a:r>
            <a:r>
              <a:rPr lang="ru-RU" sz="2800" b="1" i="1" dirty="0"/>
              <a:t>b</a:t>
            </a:r>
            <a:r>
              <a:rPr lang="ru-RU" sz="2400" dirty="0"/>
              <a:t>?</a:t>
            </a:r>
          </a:p>
          <a:p>
            <a:endParaRPr lang="ru-RU" sz="2400" dirty="0" smtClean="0"/>
          </a:p>
          <a:p>
            <a:r>
              <a:rPr lang="ru-RU" sz="2400" dirty="0" smtClean="0"/>
              <a:t>- 6 + 6 = … ,     9,1 + ( - 9,1) = …</a:t>
            </a:r>
            <a:endParaRPr lang="ru-RU" sz="2400" dirty="0"/>
          </a:p>
          <a:p>
            <a:r>
              <a:rPr lang="ru-RU" sz="2400" dirty="0"/>
              <a:t>Какие числа называются противоположными?</a:t>
            </a:r>
          </a:p>
          <a:p>
            <a:r>
              <a:rPr lang="ru-RU" sz="2400" dirty="0" smtClean="0"/>
              <a:t>Чему </a:t>
            </a:r>
            <a:r>
              <a:rPr lang="ru-RU" sz="2400" dirty="0"/>
              <a:t>равна их сумма?</a:t>
            </a:r>
          </a:p>
          <a:p>
            <a:endParaRPr lang="ru-RU" sz="2400" dirty="0" smtClean="0"/>
          </a:p>
          <a:p>
            <a:r>
              <a:rPr lang="ru-RU" sz="2400" dirty="0" smtClean="0"/>
              <a:t>- 3, 2 + ( - 8, 1) = … ,    - 4,9 + ( - 3, 7) = …  </a:t>
            </a:r>
            <a:endParaRPr lang="ru-RU" sz="2400" dirty="0"/>
          </a:p>
          <a:p>
            <a:r>
              <a:rPr lang="ru-RU" sz="2400" dirty="0"/>
              <a:t>Как сложить два отрицательных числа?</a:t>
            </a:r>
          </a:p>
          <a:p>
            <a:endParaRPr lang="ru-RU" sz="240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27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146" y="1855943"/>
            <a:ext cx="791986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         ( − )      +        ( − )          =        ( − )</a:t>
            </a:r>
          </a:p>
          <a:p>
            <a:r>
              <a:rPr lang="ru-RU" sz="3600" b="1" dirty="0" smtClean="0"/>
              <a:t>       ДОЛГ     +     ДОЛГ         =      ДОЛГ</a:t>
            </a:r>
          </a:p>
          <a:p>
            <a:endParaRPr lang="ru-RU" sz="3600" b="1" dirty="0"/>
          </a:p>
          <a:p>
            <a:r>
              <a:rPr lang="ru-RU" sz="3600" b="1" dirty="0" smtClean="0"/>
              <a:t>         ( + </a:t>
            </a:r>
            <a:r>
              <a:rPr lang="ru-RU" sz="3600" b="1" dirty="0"/>
              <a:t>) </a:t>
            </a:r>
            <a:r>
              <a:rPr lang="ru-RU" sz="3600" b="1" dirty="0" smtClean="0"/>
              <a:t>      </a:t>
            </a:r>
            <a:r>
              <a:rPr lang="ru-RU" sz="3600" b="1" dirty="0"/>
              <a:t>+  </a:t>
            </a:r>
            <a:r>
              <a:rPr lang="ru-RU" sz="3600" b="1" dirty="0" smtClean="0"/>
              <a:t>       </a:t>
            </a:r>
            <a:r>
              <a:rPr lang="ru-RU" sz="3600" b="1" dirty="0"/>
              <a:t>( </a:t>
            </a:r>
            <a:r>
              <a:rPr lang="ru-RU" sz="3600" b="1" dirty="0" smtClean="0"/>
              <a:t>+ </a:t>
            </a:r>
            <a:r>
              <a:rPr lang="ru-RU" sz="3600" b="1" dirty="0"/>
              <a:t>)   </a:t>
            </a:r>
            <a:r>
              <a:rPr lang="ru-RU" sz="3600" b="1" dirty="0" smtClean="0"/>
              <a:t>     </a:t>
            </a:r>
            <a:r>
              <a:rPr lang="ru-RU" sz="3600" b="1" dirty="0"/>
              <a:t>=  </a:t>
            </a:r>
            <a:r>
              <a:rPr lang="ru-RU" sz="3600" b="1" dirty="0" smtClean="0"/>
              <a:t>     </a:t>
            </a:r>
            <a:r>
              <a:rPr lang="ru-RU" sz="3600" b="1" dirty="0"/>
              <a:t>( </a:t>
            </a:r>
            <a:r>
              <a:rPr lang="ru-RU" sz="3600" b="1" dirty="0" smtClean="0"/>
              <a:t>+ )</a:t>
            </a:r>
          </a:p>
          <a:p>
            <a:r>
              <a:rPr lang="ru-RU" sz="3600" b="1" dirty="0" smtClean="0"/>
              <a:t>Имущество + </a:t>
            </a:r>
            <a:r>
              <a:rPr lang="ru-RU" sz="3600" b="1" dirty="0"/>
              <a:t>Имущество </a:t>
            </a:r>
            <a:r>
              <a:rPr lang="ru-RU" sz="3600" b="1" dirty="0" smtClean="0"/>
              <a:t>= Имущество</a:t>
            </a:r>
          </a:p>
          <a:p>
            <a:endParaRPr lang="ru-RU" sz="3600" b="1" dirty="0"/>
          </a:p>
          <a:p>
            <a:r>
              <a:rPr lang="ru-RU" sz="3600" b="1" dirty="0" smtClean="0"/>
              <a:t>              </a:t>
            </a:r>
            <a:r>
              <a:rPr lang="ru-RU" sz="3600" b="1" dirty="0" smtClean="0">
                <a:solidFill>
                  <a:srgbClr val="FF0000"/>
                </a:solidFill>
              </a:rPr>
              <a:t>ДОЛГ + Имущество = ? </a:t>
            </a:r>
            <a:endParaRPr lang="ru-RU" sz="3600" b="1" dirty="0">
              <a:solidFill>
                <a:srgbClr val="FF0000"/>
              </a:solidFill>
            </a:endParaRPr>
          </a:p>
          <a:p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6196"/>
            <a:ext cx="2622371" cy="184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91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5" y="476672"/>
            <a:ext cx="835029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Решение задачи «Бережливый хозяин</a:t>
            </a:r>
            <a:r>
              <a:rPr lang="ru-RU" sz="2400" dirty="0"/>
              <a:t>»</a:t>
            </a:r>
          </a:p>
          <a:p>
            <a:r>
              <a:rPr lang="ru-RU" sz="2400" dirty="0"/>
              <a:t>          Бережливый хозяин должен знать как размер </a:t>
            </a:r>
            <a:r>
              <a:rPr lang="ru-RU" sz="2400" dirty="0" smtClean="0"/>
              <a:t>своего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имущества так и свои долги. </a:t>
            </a:r>
            <a:endParaRPr lang="ru-RU" sz="2400" dirty="0" smtClean="0"/>
          </a:p>
          <a:p>
            <a:r>
              <a:rPr lang="ru-RU" sz="2400" dirty="0" smtClean="0"/>
              <a:t>   И </a:t>
            </a:r>
            <a:r>
              <a:rPr lang="ru-RU" sz="2400" dirty="0"/>
              <a:t>вот однажды ростовщик решил посчитать с прибылью </a:t>
            </a:r>
            <a:r>
              <a:rPr lang="ru-RU" sz="2400" dirty="0" smtClean="0"/>
              <a:t>для</a:t>
            </a:r>
          </a:p>
          <a:p>
            <a:r>
              <a:rPr lang="ru-RU" sz="2400" dirty="0" smtClean="0"/>
              <a:t>себя </a:t>
            </a:r>
            <a:r>
              <a:rPr lang="ru-RU" sz="2400" dirty="0"/>
              <a:t>или с убытком он прожил этот месяц?</a:t>
            </a:r>
            <a:br>
              <a:rPr lang="ru-RU" sz="2400" dirty="0"/>
            </a:br>
            <a:r>
              <a:rPr lang="ru-RU" sz="2400" dirty="0"/>
              <a:t>Если:</a:t>
            </a:r>
            <a:br>
              <a:rPr lang="ru-RU" sz="2400" dirty="0"/>
            </a:br>
            <a:r>
              <a:rPr lang="ru-RU" sz="2400" dirty="0"/>
              <a:t>1) первый человек отдал ему 32,4 меры своего долга;</a:t>
            </a:r>
            <a:br>
              <a:rPr lang="ru-RU" sz="2400" dirty="0"/>
            </a:br>
            <a:r>
              <a:rPr lang="ru-RU" sz="2400" dirty="0"/>
              <a:t>2) второму отдал ему половину этих  денег;          </a:t>
            </a:r>
            <a:br>
              <a:rPr lang="ru-RU" sz="2400" dirty="0"/>
            </a:br>
            <a:r>
              <a:rPr lang="ru-RU" sz="2400" dirty="0"/>
              <a:t>3) на пожертвование башни пожертвовал 30,8 меры;</a:t>
            </a:r>
            <a:br>
              <a:rPr lang="ru-RU" sz="2400" dirty="0"/>
            </a:br>
            <a:r>
              <a:rPr lang="ru-RU" sz="2400" dirty="0"/>
              <a:t>4) третий вернул 17,6 меры;         </a:t>
            </a:r>
            <a:br>
              <a:rPr lang="ru-RU" sz="2400" dirty="0"/>
            </a:br>
            <a:r>
              <a:rPr lang="ru-RU" sz="2400" dirty="0"/>
              <a:t>5) и последняя сделка принесла доход в 10 мер.</a:t>
            </a:r>
            <a:br>
              <a:rPr lang="ru-RU" sz="2400" dirty="0"/>
            </a:br>
            <a:r>
              <a:rPr lang="ru-RU" sz="2400" dirty="0"/>
              <a:t>Составить выражение и вы узнаете в каком веке это было?</a:t>
            </a:r>
            <a:br>
              <a:rPr lang="ru-RU" sz="2400" dirty="0"/>
            </a:br>
            <a:r>
              <a:rPr lang="ru-RU" sz="2400" dirty="0"/>
              <a:t>               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5589240"/>
            <a:ext cx="6330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 Ответ:  32,4-32,4:2-30,8+17,6+10=13. В 13 веке.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8961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260647"/>
            <a:ext cx="76431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/>
              <a:t>Классная работа.</a:t>
            </a:r>
          </a:p>
          <a:p>
            <a:r>
              <a:rPr lang="ru-RU" sz="3600" b="1" i="1" dirty="0" smtClean="0"/>
              <a:t>Сложение чисел с разными знаками.</a:t>
            </a:r>
            <a:endParaRPr lang="ru-RU" sz="36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426231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         Чтобы сложить два числа с разными знаками</a:t>
            </a:r>
            <a:r>
              <a:rPr lang="ru-RU" sz="2400" b="1" i="1" dirty="0" smtClean="0"/>
              <a:t>,</a:t>
            </a:r>
          </a:p>
          <a:p>
            <a:r>
              <a:rPr lang="ru-RU" sz="2400" b="1" i="1" dirty="0" smtClean="0"/>
              <a:t> </a:t>
            </a:r>
            <a:r>
              <a:rPr lang="ru-RU" sz="2400" b="1" i="1" dirty="0"/>
              <a:t>надо: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/>
              <a:t>        1) из большего модуля слагаемых </a:t>
            </a:r>
            <a:r>
              <a:rPr lang="ru-RU" sz="2400" b="1" i="1" dirty="0" smtClean="0"/>
              <a:t>вычесть </a:t>
            </a:r>
            <a:r>
              <a:rPr lang="ru-RU" sz="2400" b="1" i="1" dirty="0"/>
              <a:t>меньший;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/>
              <a:t>       </a:t>
            </a:r>
            <a:r>
              <a:rPr lang="ru-RU" sz="2400" b="1" i="1" dirty="0" smtClean="0"/>
              <a:t> </a:t>
            </a:r>
            <a:r>
              <a:rPr lang="ru-RU" sz="2400" b="1" i="1" dirty="0"/>
              <a:t>2) поставить перед полученным числом </a:t>
            </a:r>
            <a:r>
              <a:rPr lang="ru-RU" sz="2400" b="1" i="1" dirty="0" smtClean="0"/>
              <a:t>знак того</a:t>
            </a:r>
          </a:p>
          <a:p>
            <a:r>
              <a:rPr lang="ru-RU" sz="2400" b="1" i="1" dirty="0" smtClean="0"/>
              <a:t>            слагаемого</a:t>
            </a:r>
            <a:r>
              <a:rPr lang="ru-RU" sz="2400" b="1" i="1" dirty="0"/>
              <a:t>, модуль которого больше.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3717032"/>
            <a:ext cx="746710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      </a:t>
            </a:r>
            <a:r>
              <a:rPr lang="ru-RU" sz="3600" b="1" i="1" dirty="0"/>
              <a:t> Например: 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i="1" dirty="0"/>
              <a:t>        1) 4,1 + ( -2,3) = +(4,1 </a:t>
            </a:r>
            <a:r>
              <a:rPr lang="ru-RU" sz="3600" b="1" i="1" dirty="0" smtClean="0"/>
              <a:t>– 2,3</a:t>
            </a:r>
            <a:r>
              <a:rPr lang="ru-RU" sz="3600" b="1" i="1" dirty="0"/>
              <a:t>) = 1,8; 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i="1" dirty="0"/>
              <a:t>        2) 1,5 + ( -3,9) = -(3,9 </a:t>
            </a:r>
            <a:r>
              <a:rPr lang="ru-RU" sz="3600" b="1" i="1" dirty="0" smtClean="0"/>
              <a:t>– 1,5</a:t>
            </a:r>
            <a:r>
              <a:rPr lang="ru-RU" sz="3600" b="1" i="1" dirty="0"/>
              <a:t>) = -2,4;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9981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436022"/>
            <a:ext cx="8510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 </a:t>
            </a:r>
            <a:r>
              <a:rPr lang="ru-RU" dirty="0" smtClean="0">
                <a:hlinkClick r:id="rId19"/>
              </a:rPr>
              <a:t>Сложение чисел с разными знаками. Математика 6 класс. Задачи. Примеры. Тесты.</a:t>
            </a:r>
            <a:endParaRPr lang="ru-RU" dirty="0" smtClean="0"/>
          </a:p>
          <a:p>
            <a:r>
              <a:rPr lang="en-US" dirty="0">
                <a:hlinkClick r:id="rId19"/>
              </a:rPr>
              <a:t>http://www.matematika-na.ru/6class/mat_6_33.php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129886"/>
            <a:ext cx="630172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Найдите значение выражения: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А)     ( - 15,9 )   +   81,7     = </a:t>
            </a:r>
            <a:r>
              <a:rPr lang="ru-RU" b="1" dirty="0" smtClean="0"/>
              <a:t>…</a:t>
            </a:r>
            <a:r>
              <a:rPr lang="ru-RU" b="1" dirty="0"/>
              <a:t>   </a:t>
            </a:r>
            <a:r>
              <a:rPr lang="ru-RU" b="1" dirty="0" smtClean="0"/>
              <a:t>      </a:t>
            </a:r>
            <a:r>
              <a:rPr lang="ru-RU" b="1" dirty="0"/>
              <a:t> </a:t>
            </a:r>
            <a:r>
              <a:rPr lang="ru-RU" b="1" dirty="0"/>
              <a:t>А)     2,7   +   ( - 1,3 )     =   </a:t>
            </a:r>
            <a:r>
              <a:rPr lang="ru-RU" b="1" dirty="0" smtClean="0"/>
              <a:t>…</a:t>
            </a:r>
            <a:r>
              <a:rPr lang="ru-RU" b="1" dirty="0"/>
              <a:t> </a:t>
            </a:r>
            <a:r>
              <a:rPr lang="ru-RU" b="1" dirty="0"/>
              <a:t>    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B)     34,5   +   ( - 33,6 )     =  </a:t>
            </a:r>
            <a:r>
              <a:rPr lang="ru-RU" b="1" dirty="0" smtClean="0"/>
              <a:t>… </a:t>
            </a:r>
            <a:r>
              <a:rPr lang="ru-RU" b="1" dirty="0"/>
              <a:t>        </a:t>
            </a:r>
            <a:r>
              <a:rPr lang="ru-RU" b="1" dirty="0"/>
              <a:t>B)     1,3   +   ( - 2,1 )     =  </a:t>
            </a:r>
            <a:r>
              <a:rPr lang="ru-RU" b="1" dirty="0" smtClean="0"/>
              <a:t>…</a:t>
            </a:r>
            <a:r>
              <a:rPr lang="ru-RU" b="1" dirty="0"/>
              <a:t>  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C)   ( - 75,7 )   +   74,6       = </a:t>
            </a:r>
            <a:r>
              <a:rPr lang="ru-RU" b="1" dirty="0" smtClean="0"/>
              <a:t> … </a:t>
            </a:r>
            <a:r>
              <a:rPr lang="ru-RU" b="1" dirty="0"/>
              <a:t>         </a:t>
            </a:r>
            <a:r>
              <a:rPr lang="ru-RU" b="1" dirty="0"/>
              <a:t>C)   ( - 13,6 )   +   3,9     =  </a:t>
            </a:r>
            <a:r>
              <a:rPr lang="ru-RU" b="1" dirty="0" smtClean="0"/>
              <a:t>…</a:t>
            </a:r>
            <a:r>
              <a:rPr lang="ru-RU" b="1" dirty="0"/>
              <a:t>    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D)    53,3    +   ( - 77,8 )     = </a:t>
            </a:r>
            <a:r>
              <a:rPr lang="ru-RU" b="1" dirty="0" smtClean="0"/>
              <a:t>…</a:t>
            </a:r>
            <a:r>
              <a:rPr lang="ru-RU" b="1" dirty="0"/>
              <a:t>          </a:t>
            </a:r>
            <a:r>
              <a:rPr lang="ru-RU" b="1" dirty="0"/>
              <a:t> D)   11,5    +   ( - 17,6 </a:t>
            </a:r>
            <a:r>
              <a:rPr lang="ru-RU" b="1" dirty="0" smtClean="0"/>
              <a:t>) =  …</a:t>
            </a:r>
          </a:p>
          <a:p>
            <a:endParaRPr lang="ru-RU" b="1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   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      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723007"/>
              </p:ext>
            </p:extLst>
          </p:nvPr>
        </p:nvGraphicFramePr>
        <p:xfrm>
          <a:off x="608013" y="4437112"/>
          <a:ext cx="2307804" cy="1859280"/>
        </p:xfrm>
        <a:graphic>
          <a:graphicData uri="http://schemas.openxmlformats.org/drawingml/2006/table">
            <a:tbl>
              <a:tblPr/>
              <a:tblGrid>
                <a:gridCol w="769268"/>
                <a:gridCol w="769268"/>
                <a:gridCol w="769268"/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 </a:t>
                      </a:r>
                    </a:p>
                  </a:txBody>
                  <a:tcPr marT="1447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 </a:t>
                      </a:r>
                    </a:p>
                  </a:txBody>
                  <a:tcPr marT="1447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 </a:t>
                      </a:r>
                    </a:p>
                  </a:txBody>
                  <a:tcPr marT="1447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 </a:t>
                      </a:r>
                    </a:p>
                  </a:txBody>
                  <a:tcPr marT="1447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 </a:t>
                      </a:r>
                    </a:p>
                  </a:txBody>
                  <a:tcPr marT="1447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066" name="Picture 18" descr="выражение на сложение   отрицательных   чисел (- 2/4) + (- 5/10) = 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56" y="6008435"/>
            <a:ext cx="20955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выражение на сложение   отрицательных   чисел (- 2/4) + (- 5/10) = 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97" y="4883167"/>
            <a:ext cx="20955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выражение на сложение   отрицательных   чисел (- 2/4) + (- 5/10) = 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92" y="4316710"/>
            <a:ext cx="20955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выражение на сложение   отрицательных   чисел (- 2/4) + (- 5/10) = 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97" y="5435617"/>
            <a:ext cx="20955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255793"/>
              </p:ext>
            </p:extLst>
          </p:nvPr>
        </p:nvGraphicFramePr>
        <p:xfrm>
          <a:off x="3851920" y="4298500"/>
          <a:ext cx="2448273" cy="1859280"/>
        </p:xfrm>
        <a:graphic>
          <a:graphicData uri="http://schemas.openxmlformats.org/drawingml/2006/table">
            <a:tbl>
              <a:tblPr/>
              <a:tblGrid>
                <a:gridCol w="816091"/>
                <a:gridCol w="816091"/>
                <a:gridCol w="816091"/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 </a:t>
                      </a:r>
                    </a:p>
                  </a:txBody>
                  <a:tcPr marT="1447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 </a:t>
                      </a:r>
                    </a:p>
                  </a:txBody>
                  <a:tcPr marT="1447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 </a:t>
                      </a:r>
                    </a:p>
                  </a:txBody>
                  <a:tcPr marT="1447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 </a:t>
                      </a:r>
                    </a:p>
                  </a:txBody>
                  <a:tcPr marT="1447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 </a:t>
                      </a:r>
                    </a:p>
                  </a:txBody>
                  <a:tcPr marT="1447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077" name="Picture 29" descr="выражение на сложение   отрицательных   чисел (- 2/4) + (- 5/10) = 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391777"/>
            <a:ext cx="20955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Picture 31" descr="выражение на сложение   отрицательных   чисел (- 2/4) + (- 5/10) = 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901216"/>
            <a:ext cx="20955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1" name="Picture 33" descr="выражение на сложение   отрицательных   чисел (- 2/4) + (- 5/10) = 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435617"/>
            <a:ext cx="20955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 descr="выражение на сложение   отрицательных   чисел (- 2/4) + (- 5/10) = 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988067"/>
            <a:ext cx="20955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886778"/>
              </p:ext>
            </p:extLst>
          </p:nvPr>
        </p:nvGraphicFramePr>
        <p:xfrm>
          <a:off x="6583362" y="4201877"/>
          <a:ext cx="1813407" cy="2560320"/>
        </p:xfrm>
        <a:graphic>
          <a:graphicData uri="http://schemas.openxmlformats.org/drawingml/2006/table">
            <a:tbl>
              <a:tblPr/>
              <a:tblGrid>
                <a:gridCol w="604469"/>
                <a:gridCol w="604469"/>
                <a:gridCol w="604469"/>
              </a:tblGrid>
              <a:tr h="0">
                <a:tc>
                  <a:txBody>
                    <a:bodyPr/>
                    <a:lstStyle/>
                    <a:p>
                      <a:pPr fontAlgn="t"/>
                      <a:endParaRPr lang="ru-RU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</a:t>
                      </a:r>
                      <a:b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7360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</a:t>
                      </a:r>
                      <a:b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7360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</a:t>
                      </a:r>
                      <a:b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7360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</a:t>
                      </a:r>
                      <a:b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</a:br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    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083" name="Picture 35" descr="выражение на сложение   отрицательных   чисел (- 0,3) + (- 1/2) = 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269" y="4365104"/>
            <a:ext cx="2095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6" name="Picture 38" descr="выражение на сложение   отрицательных   чисел (- 0,6) + (- 1/3) = 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269" y="4941168"/>
            <a:ext cx="2095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9" name="Picture 41" descr="выражение на сложение   отрицательных   чисел (-0,1) + (- 3/4) = 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269" y="5517232"/>
            <a:ext cx="2095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2" name="Picture 44" descr="выражение на сложение   отрицательных   чисел (- 0,7) + (- 1/5) = 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269" y="6124412"/>
            <a:ext cx="2095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2067" name="DefaultOcx" r:id="rId2" imgW="609480" imgH="228600"/>
        </mc:Choice>
        <mc:Fallback>
          <p:control name="DefaultOcx" r:id="rId2" imgW="609480" imgH="228600">
            <p:pic>
              <p:nvPicPr>
                <p:cNvPr id="0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69" name="HTMLText1" r:id="rId3" imgW="609480" imgH="228600"/>
        </mc:Choice>
        <mc:Fallback>
          <p:control name="HTMLText1" r:id="rId3" imgW="609480" imgH="228600">
            <p:pic>
              <p:nvPicPr>
                <p:cNvPr id="0" name="HTMLText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71" name="HTMLText2" r:id="rId4" imgW="609480" imgH="228600"/>
        </mc:Choice>
        <mc:Fallback>
          <p:control name="HTMLText2" r:id="rId4" imgW="609480" imgH="228600">
            <p:pic>
              <p:nvPicPr>
                <p:cNvPr id="0" name="HTMLText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73" name="HTMLText3" r:id="rId5" imgW="609480" imgH="228600"/>
        </mc:Choice>
        <mc:Fallback>
          <p:control name="HTMLText3" r:id="rId5" imgW="609480" imgH="228600">
            <p:pic>
              <p:nvPicPr>
                <p:cNvPr id="0" name="HTMLText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76" name="HTMLText4" r:id="rId6" imgW="609480" imgH="228600"/>
        </mc:Choice>
        <mc:Fallback>
          <p:control name="HTMLText4" r:id="rId6" imgW="609480" imgH="228600">
            <p:pic>
              <p:nvPicPr>
                <p:cNvPr id="0" name="HTMLText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78" name="HTMLText5" r:id="rId7" imgW="609480" imgH="228600"/>
        </mc:Choice>
        <mc:Fallback>
          <p:control name="HTMLText5" r:id="rId7" imgW="609480" imgH="228600">
            <p:pic>
              <p:nvPicPr>
                <p:cNvPr id="0" name="HTMLText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80" name="HTMLText6" r:id="rId8" imgW="609480" imgH="228600"/>
        </mc:Choice>
        <mc:Fallback>
          <p:control name="HTMLText6" r:id="rId8" imgW="609480" imgH="228600">
            <p:pic>
              <p:nvPicPr>
                <p:cNvPr id="0" name="HTMLText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82" name="HTMLText7" r:id="rId9" imgW="609480" imgH="228600"/>
        </mc:Choice>
        <mc:Fallback>
          <p:control name="HTMLText7" r:id="rId9" imgW="609480" imgH="228600">
            <p:pic>
              <p:nvPicPr>
                <p:cNvPr id="0" name="HTMLText7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84" name="HTMLText8" r:id="rId10" imgW="609480" imgH="228600"/>
        </mc:Choice>
        <mc:Fallback>
          <p:control name="HTMLText8" r:id="rId10" imgW="609480" imgH="228600">
            <p:pic>
              <p:nvPicPr>
                <p:cNvPr id="0" name="HTMLText8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85" name="HTMLText9" r:id="rId11" imgW="609480" imgH="228600"/>
        </mc:Choice>
        <mc:Fallback>
          <p:control name="HTMLText9" r:id="rId11" imgW="609480" imgH="228600">
            <p:pic>
              <p:nvPicPr>
                <p:cNvPr id="0" name="HTMLText9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87" name="HTMLText10" r:id="rId12" imgW="609480" imgH="228600"/>
        </mc:Choice>
        <mc:Fallback>
          <p:control name="HTMLText10" r:id="rId12" imgW="609480" imgH="228600">
            <p:pic>
              <p:nvPicPr>
                <p:cNvPr id="0" name="HTMLText10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88" name="HTMLText11" r:id="rId13" imgW="609480" imgH="228600"/>
        </mc:Choice>
        <mc:Fallback>
          <p:control name="HTMLText11" r:id="rId13" imgW="609480" imgH="228600">
            <p:pic>
              <p:nvPicPr>
                <p:cNvPr id="0" name="HTMLText1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90" name="HTMLText12" r:id="rId14" imgW="609480" imgH="228600"/>
        </mc:Choice>
        <mc:Fallback>
          <p:control name="HTMLText12" r:id="rId14" imgW="609480" imgH="228600">
            <p:pic>
              <p:nvPicPr>
                <p:cNvPr id="0" name="HTMLText1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91" name="HTMLText13" r:id="rId15" imgW="609480" imgH="228600"/>
        </mc:Choice>
        <mc:Fallback>
          <p:control name="HTMLText13" r:id="rId15" imgW="609480" imgH="228600">
            <p:pic>
              <p:nvPicPr>
                <p:cNvPr id="0" name="HTMLText1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93" name="HTMLText14" r:id="rId16" imgW="609480" imgH="228600"/>
        </mc:Choice>
        <mc:Fallback>
          <p:control name="HTMLText14" r:id="rId16" imgW="609480" imgH="228600">
            <p:pic>
              <p:nvPicPr>
                <p:cNvPr id="0" name="HTMLText1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94" name="HTMLText15" r:id="rId17" imgW="609480" imgH="228600"/>
        </mc:Choice>
        <mc:Fallback>
          <p:control name="HTMLText15" r:id="rId17" imgW="609480" imgH="228600">
            <p:pic>
              <p:nvPicPr>
                <p:cNvPr id="0" name="HTMLText1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8013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73274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332656"/>
            <a:ext cx="8273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Выполнить № 1066 ( а, ж, и, о </a:t>
            </a:r>
            <a:r>
              <a:rPr lang="ru-RU" sz="2800" dirty="0"/>
              <a:t>-</a:t>
            </a:r>
            <a:r>
              <a:rPr lang="ru-RU" sz="2800" dirty="0" smtClean="0"/>
              <a:t> в парах с проверкой)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484784"/>
            <a:ext cx="4260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Ответы: а) 20,  ж) 0,61,  и)                        о) 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1908926"/>
              </p:ext>
            </p:extLst>
          </p:nvPr>
        </p:nvGraphicFramePr>
        <p:xfrm>
          <a:off x="3491880" y="1380824"/>
          <a:ext cx="968293" cy="577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Формула" r:id="rId3" imgW="660240" imgH="393480" progId="Equation.3">
                  <p:embed/>
                </p:oleObj>
              </mc:Choice>
              <mc:Fallback>
                <p:oleObj name="Формула" r:id="rId3" imgW="6602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91880" y="1380824"/>
                        <a:ext cx="968293" cy="5772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6271281"/>
              </p:ext>
            </p:extLst>
          </p:nvPr>
        </p:nvGraphicFramePr>
        <p:xfrm>
          <a:off x="4988436" y="1317602"/>
          <a:ext cx="519668" cy="67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Формула" r:id="rId5" imgW="304560" imgH="393480" progId="Equation.3">
                  <p:embed/>
                </p:oleObj>
              </mc:Choice>
              <mc:Fallback>
                <p:oleObj name="Формула" r:id="rId5" imgW="3045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88436" y="1317602"/>
                        <a:ext cx="519668" cy="671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2005" y="2060848"/>
            <a:ext cx="8148384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u="sng" dirty="0" smtClean="0"/>
              <a:t>Выполнить № 1066</a:t>
            </a:r>
            <a:r>
              <a:rPr lang="ru-RU" sz="3200" dirty="0" smtClean="0"/>
              <a:t> (самостоятельная работа)</a:t>
            </a:r>
            <a:endParaRPr lang="ru-RU" sz="3200" u="sng" dirty="0" smtClean="0"/>
          </a:p>
          <a:p>
            <a:endParaRPr lang="ru-RU" sz="3200" dirty="0" smtClean="0"/>
          </a:p>
          <a:p>
            <a:r>
              <a:rPr lang="ru-RU" sz="3200" u="sng" dirty="0" smtClean="0"/>
              <a:t>1 вариант  </a:t>
            </a:r>
            <a:r>
              <a:rPr lang="ru-RU" sz="3200" dirty="0" smtClean="0"/>
              <a:t> б, з, к, н, р.</a:t>
            </a:r>
          </a:p>
          <a:p>
            <a:endParaRPr lang="ru-RU" u="sng" dirty="0"/>
          </a:p>
          <a:p>
            <a:r>
              <a:rPr lang="ru-RU" u="sng" dirty="0" smtClean="0"/>
              <a:t>Ответы: </a:t>
            </a:r>
            <a:r>
              <a:rPr lang="ru-RU" dirty="0" smtClean="0"/>
              <a:t>  б) – 20,  з)  - 0,9,  к)          ,  н)             ,  р)  0.</a:t>
            </a:r>
            <a:endParaRPr lang="ru-RU" u="sng" dirty="0" smtClean="0"/>
          </a:p>
          <a:p>
            <a:endParaRPr lang="ru-RU" sz="3200" dirty="0" smtClean="0"/>
          </a:p>
          <a:p>
            <a:r>
              <a:rPr lang="ru-RU" sz="3200" u="sng" dirty="0" smtClean="0"/>
              <a:t>2 вариант </a:t>
            </a:r>
            <a:r>
              <a:rPr lang="ru-RU" sz="3200" dirty="0" smtClean="0"/>
              <a:t>   г, е, м, п, р.</a:t>
            </a:r>
          </a:p>
          <a:p>
            <a:endParaRPr lang="ru-RU" u="sng" dirty="0"/>
          </a:p>
          <a:p>
            <a:r>
              <a:rPr lang="ru-RU" u="sng" dirty="0" smtClean="0"/>
              <a:t>Ответы: </a:t>
            </a:r>
            <a:r>
              <a:rPr lang="ru-RU" dirty="0" smtClean="0"/>
              <a:t>   г)  - 40,  е)  1,2 ,   м)           ,   п)           ,  р)  0.  </a:t>
            </a:r>
            <a:endParaRPr lang="ru-RU" u="sng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509533"/>
              </p:ext>
            </p:extLst>
          </p:nvPr>
        </p:nvGraphicFramePr>
        <p:xfrm>
          <a:off x="3563888" y="3636553"/>
          <a:ext cx="360040" cy="656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Формула" r:id="rId7" imgW="215640" imgH="393480" progId="Equation.3">
                  <p:embed/>
                </p:oleObj>
              </mc:Choice>
              <mc:Fallback>
                <p:oleObj name="Формула" r:id="rId7" imgW="2156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63888" y="3636553"/>
                        <a:ext cx="360040" cy="6565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970835"/>
              </p:ext>
            </p:extLst>
          </p:nvPr>
        </p:nvGraphicFramePr>
        <p:xfrm>
          <a:off x="4355976" y="3645024"/>
          <a:ext cx="576692" cy="687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Формула" r:id="rId9" imgW="330120" imgH="393480" progId="Equation.3">
                  <p:embed/>
                </p:oleObj>
              </mc:Choice>
              <mc:Fallback>
                <p:oleObj name="Формула" r:id="rId9" imgW="3301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55976" y="3645024"/>
                        <a:ext cx="576692" cy="6875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9455459"/>
              </p:ext>
            </p:extLst>
          </p:nvPr>
        </p:nvGraphicFramePr>
        <p:xfrm>
          <a:off x="3545306" y="5229200"/>
          <a:ext cx="522638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Формула" r:id="rId11" imgW="317160" imgH="393480" progId="Equation.3">
                  <p:embed/>
                </p:oleObj>
              </mc:Choice>
              <mc:Fallback>
                <p:oleObj name="Формула" r:id="rId11" imgW="3171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545306" y="5229200"/>
                        <a:ext cx="522638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2949179"/>
              </p:ext>
            </p:extLst>
          </p:nvPr>
        </p:nvGraphicFramePr>
        <p:xfrm>
          <a:off x="4499364" y="5229200"/>
          <a:ext cx="576692" cy="687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Формула" r:id="rId13" imgW="330120" imgH="393480" progId="Equation.3">
                  <p:embed/>
                </p:oleObj>
              </mc:Choice>
              <mc:Fallback>
                <p:oleObj name="Формула" r:id="rId13" imgW="3301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499364" y="5229200"/>
                        <a:ext cx="576692" cy="6875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062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Москва,  Зеленоград, ГБОУ СОШ № 1353  учитель математики Сазыкина Г.В.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683568" y="2132856"/>
            <a:ext cx="7992888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80012" y="21328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403648" y="21328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051720" y="21328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771800" y="21328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419872" y="21328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067944" y="21328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164288" y="21328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516216" y="21328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868144" y="21328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220072" y="21328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55576" y="2060848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8388424" y="21328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812360" y="213285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58346" y="22768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076056" y="22768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851920" y="2276872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- 1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907704" y="1556792"/>
            <a:ext cx="461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cxnSp>
        <p:nvCxnSpPr>
          <p:cNvPr id="36" name="Скругленная соединительная линия 35"/>
          <p:cNvCxnSpPr/>
          <p:nvPr/>
        </p:nvCxnSpPr>
        <p:spPr>
          <a:xfrm rot="16200000" flipH="1">
            <a:off x="3665675" y="1613863"/>
            <a:ext cx="27293" cy="3081502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2051720" y="2141567"/>
            <a:ext cx="0" cy="999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21" idx="0"/>
          </p:cNvCxnSpPr>
          <p:nvPr/>
        </p:nvCxnSpPr>
        <p:spPr>
          <a:xfrm flipV="1">
            <a:off x="5220072" y="2276872"/>
            <a:ext cx="6827" cy="8913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76056" y="1556792"/>
            <a:ext cx="309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</a:t>
            </a:r>
            <a:endParaRPr lang="ru-RU" sz="2800" dirty="0"/>
          </a:p>
        </p:txBody>
      </p:sp>
      <p:sp>
        <p:nvSpPr>
          <p:cNvPr id="46" name="TextBox 45"/>
          <p:cNvSpPr txBox="1"/>
          <p:nvPr/>
        </p:nvSpPr>
        <p:spPr>
          <a:xfrm>
            <a:off x="6948264" y="1556792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</a:t>
            </a:r>
            <a:endParaRPr lang="ru-RU" sz="3200" dirty="0"/>
          </a:p>
        </p:txBody>
      </p:sp>
      <p:sp>
        <p:nvSpPr>
          <p:cNvPr id="47" name="TextBox 46"/>
          <p:cNvSpPr txBox="1"/>
          <p:nvPr/>
        </p:nvSpPr>
        <p:spPr>
          <a:xfrm>
            <a:off x="3203848" y="1556792"/>
            <a:ext cx="405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</a:t>
            </a:r>
            <a:endParaRPr lang="ru-RU" sz="2800" dirty="0"/>
          </a:p>
        </p:txBody>
      </p:sp>
      <p:cxnSp>
        <p:nvCxnSpPr>
          <p:cNvPr id="49" name="Прямая со стрелкой 48"/>
          <p:cNvCxnSpPr>
            <a:stCxn id="46" idx="2"/>
          </p:cNvCxnSpPr>
          <p:nvPr/>
        </p:nvCxnSpPr>
        <p:spPr>
          <a:xfrm flipV="1">
            <a:off x="7150403" y="908720"/>
            <a:ext cx="0" cy="12328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3419872" y="908720"/>
            <a:ext cx="37305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3419872" y="908720"/>
            <a:ext cx="0" cy="11712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51520" y="3645024"/>
            <a:ext cx="8815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Придумайте примеры по данным рисункам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3483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TC101859868[[fn=Термический]]</Template>
  <TotalTime>162</TotalTime>
  <Words>529</Words>
  <Application>Microsoft Office PowerPoint</Application>
  <PresentationFormat>Экран (4:3)</PresentationFormat>
  <Paragraphs>121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Thermal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Сазыкина</dc:creator>
  <cp:lastModifiedBy>сакович</cp:lastModifiedBy>
  <cp:revision>14</cp:revision>
  <dcterms:created xsi:type="dcterms:W3CDTF">2013-02-15T06:29:29Z</dcterms:created>
  <dcterms:modified xsi:type="dcterms:W3CDTF">2013-02-15T09:23:07Z</dcterms:modified>
</cp:coreProperties>
</file>