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7" r:id="rId4"/>
    <p:sldId id="260" r:id="rId5"/>
    <p:sldId id="261"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38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smtClean="0"/>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5" name="Date Placeholder 4"/>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12.02.2013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B4C71EC6-210F-42DE-9C53-41977AD35B3D}" type="datetimeFigureOut">
              <a:rPr lang="ru-RU" smtClean="0"/>
              <a:pPr/>
              <a:t>12.02.2013</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19B0651-EE4F-4900-A07F-96A6BFA9D0F0}" type="slidenum">
              <a:rPr lang="ru-RU" smtClean="0"/>
              <a:pPr/>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0000"/>
            </a:gs>
            <a:gs pos="17999">
              <a:srgbClr val="FEE7F2"/>
            </a:gs>
            <a:gs pos="36000">
              <a:srgbClr val="FAC77D"/>
            </a:gs>
            <a:gs pos="61000">
              <a:srgbClr val="FBA97D"/>
            </a:gs>
            <a:gs pos="82001">
              <a:srgbClr val="FBD49C"/>
            </a:gs>
            <a:gs pos="100000">
              <a:srgbClr val="FEE7F2"/>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0"/>
            <a:ext cx="8208912" cy="1154609"/>
          </a:xfrm>
        </p:spPr>
        <p:txBody>
          <a:bodyPr/>
          <a:lstStyle/>
          <a:p>
            <a:r>
              <a:rPr lang="en-US" sz="4400" dirty="0"/>
              <a:t>Traditional </a:t>
            </a:r>
            <a:r>
              <a:rPr lang="en-US" sz="4400" dirty="0" smtClean="0"/>
              <a:t>costume</a:t>
            </a:r>
            <a:r>
              <a:rPr lang="ru-RU" sz="4400" dirty="0" err="1" smtClean="0"/>
              <a:t>s</a:t>
            </a:r>
            <a:r>
              <a:rPr lang="en-US" sz="4400" dirty="0" smtClean="0"/>
              <a:t> </a:t>
            </a:r>
            <a:r>
              <a:rPr lang="en-US" sz="4400" dirty="0"/>
              <a:t>of Russia.</a:t>
            </a:r>
            <a:endParaRPr lang="ru-RU" sz="4400" dirty="0"/>
          </a:p>
        </p:txBody>
      </p:sp>
      <p:sp>
        <p:nvSpPr>
          <p:cNvPr id="3" name="Подзаголовок 2"/>
          <p:cNvSpPr>
            <a:spLocks noGrp="1"/>
          </p:cNvSpPr>
          <p:nvPr>
            <p:ph type="subTitle" idx="1"/>
          </p:nvPr>
        </p:nvSpPr>
        <p:spPr>
          <a:xfrm>
            <a:off x="1403648" y="1052736"/>
            <a:ext cx="6400800" cy="1752600"/>
          </a:xfrm>
        </p:spPr>
        <p:txBody>
          <a:bodyPr>
            <a:noAutofit/>
          </a:bodyPr>
          <a:lstStyle/>
          <a:p>
            <a:endParaRPr lang="ru-RU" dirty="0">
              <a:solidFill>
                <a:schemeClr val="tx1"/>
              </a:solidFill>
            </a:endParaRP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39752" y="1268760"/>
            <a:ext cx="4896544" cy="5462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7714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836712"/>
            <a:ext cx="8229600" cy="4525963"/>
          </a:xfrm>
        </p:spPr>
        <p:txBody>
          <a:bodyPr>
            <a:normAutofit fontScale="92500" lnSpcReduction="20000"/>
          </a:bodyPr>
          <a:lstStyle/>
          <a:p>
            <a:r>
              <a:rPr lang="en-US" dirty="0">
                <a:solidFill>
                  <a:schemeClr val="tx1"/>
                </a:solidFill>
              </a:rPr>
              <a:t>Russian national costume can be subdivided into a suit of Kiev and the North-Eastern 10-14 centuries, the suit Moscow Russia 15-17 centuries, folk costume 18th - early 20th century. Furthermore, in each time period can select costume traditional to commoners and nobles outfits. Prior to the adoption of Christianity in the clothes of the ancient Slavs traces of the Scythian costume (shirt, pants). The main materials for clothing in this period were linen and wool. In the 10th century under the influence of the new faith in the costume of princes and their environment there came from Byzantine silk tunics, cloaks </a:t>
            </a:r>
            <a:r>
              <a:rPr lang="en-US" dirty="0" err="1">
                <a:solidFill>
                  <a:schemeClr val="tx1"/>
                </a:solidFill>
              </a:rPr>
              <a:t>korzno</a:t>
            </a:r>
            <a:r>
              <a:rPr lang="en-US" dirty="0">
                <a:solidFill>
                  <a:schemeClr val="tx1"/>
                </a:solidFill>
              </a:rPr>
              <a:t> on red lining, locker room and their wives and daughters appear tunic, dalmatic, draped coats. Nobles sewed clothes from expensive imported fabrics and decorated with gold and silver embroidery, jewels and furs.</a:t>
            </a:r>
            <a:endParaRPr lang="ru-RU" dirty="0">
              <a:solidFill>
                <a:schemeClr val="tx1"/>
              </a:solidFill>
            </a:endParaRPr>
          </a:p>
        </p:txBody>
      </p:sp>
    </p:spTree>
    <p:extLst>
      <p:ext uri="{BB962C8B-B14F-4D97-AF65-F5344CB8AC3E}">
        <p14:creationId xmlns:p14="http://schemas.microsoft.com/office/powerpoint/2010/main" xmlns="" val="220174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7424"/>
            <a:ext cx="8229600" cy="1600200"/>
          </a:xfrm>
        </p:spPr>
        <p:txBody>
          <a:bodyPr/>
          <a:lstStyle/>
          <a:p>
            <a:r>
              <a:rPr lang="en-US" dirty="0" smtClean="0"/>
              <a:t>Traditional Costume</a:t>
            </a:r>
            <a:r>
              <a:rPr lang="ru-RU" dirty="0" smtClean="0"/>
              <a:t>.</a:t>
            </a:r>
            <a:endParaRPr lang="ru-RU" dirty="0"/>
          </a:p>
        </p:txBody>
      </p:sp>
      <p:sp>
        <p:nvSpPr>
          <p:cNvPr id="4" name="Объект 3"/>
          <p:cNvSpPr>
            <a:spLocks noGrp="1"/>
          </p:cNvSpPr>
          <p:nvPr>
            <p:ph idx="1"/>
          </p:nvPr>
        </p:nvSpPr>
        <p:spPr/>
        <p:txBody>
          <a:bodyPr/>
          <a:lstStyle/>
          <a:p>
            <a:r>
              <a:rPr lang="en-US" dirty="0">
                <a:solidFill>
                  <a:schemeClr val="tx1"/>
                </a:solidFill>
              </a:rPr>
              <a:t>Traditional casual wear </a:t>
            </a:r>
            <a:r>
              <a:rPr lang="ru-RU" dirty="0" err="1" smtClean="0">
                <a:solidFill>
                  <a:schemeClr val="tx1"/>
                </a:solidFill>
              </a:rPr>
              <a:t>of</a:t>
            </a:r>
            <a:r>
              <a:rPr lang="ru-RU" dirty="0" smtClean="0">
                <a:solidFill>
                  <a:schemeClr val="tx1"/>
                </a:solidFill>
              </a:rPr>
              <a:t> </a:t>
            </a:r>
            <a:r>
              <a:rPr lang="en-US" dirty="0" smtClean="0">
                <a:solidFill>
                  <a:schemeClr val="tx1"/>
                </a:solidFill>
              </a:rPr>
              <a:t>commoners </a:t>
            </a:r>
            <a:r>
              <a:rPr lang="en-US" dirty="0">
                <a:solidFill>
                  <a:schemeClr val="tx1"/>
                </a:solidFill>
              </a:rPr>
              <a:t>in 10-14 centuries were a shirt and ports. Shirts were made of linen fabric of different colors or </a:t>
            </a:r>
            <a:r>
              <a:rPr lang="en-US" dirty="0" err="1">
                <a:solidFill>
                  <a:schemeClr val="tx1"/>
                </a:solidFill>
              </a:rPr>
              <a:t>pestryad</a:t>
            </a:r>
            <a:r>
              <a:rPr lang="en-US" dirty="0">
                <a:solidFill>
                  <a:schemeClr val="tx1"/>
                </a:solidFill>
              </a:rPr>
              <a:t> length below the hips with a single cut sleeves</a:t>
            </a:r>
            <a:r>
              <a:rPr lang="en-US" dirty="0" smtClean="0">
                <a:solidFill>
                  <a:schemeClr val="tx1"/>
                </a:solidFill>
              </a:rPr>
              <a:t>.</a:t>
            </a:r>
          </a:p>
          <a:p>
            <a:endParaRPr lang="en-US" dirty="0" smtClean="0">
              <a:solidFill>
                <a:schemeClr val="tx1"/>
              </a:solidFill>
            </a:endParaRPr>
          </a:p>
          <a:p>
            <a:r>
              <a:rPr lang="en-US" dirty="0" smtClean="0">
                <a:solidFill>
                  <a:schemeClr val="tx1"/>
                </a:solidFill>
              </a:rPr>
              <a:t>Ports </a:t>
            </a:r>
            <a:r>
              <a:rPr lang="en-US" dirty="0">
                <a:solidFill>
                  <a:schemeClr val="tx1"/>
                </a:solidFill>
              </a:rPr>
              <a:t>- this men's trousers, tapering to the bottom and tie at the waist strap. Traditional footwear </a:t>
            </a:r>
            <a:r>
              <a:rPr lang="ru-RU" dirty="0" err="1" smtClean="0">
                <a:solidFill>
                  <a:schemeClr val="tx1"/>
                </a:solidFill>
              </a:rPr>
              <a:t>of</a:t>
            </a:r>
            <a:r>
              <a:rPr lang="ru-RU" dirty="0" smtClean="0">
                <a:solidFill>
                  <a:schemeClr val="tx1"/>
                </a:solidFill>
              </a:rPr>
              <a:t> </a:t>
            </a:r>
            <a:r>
              <a:rPr lang="en-US" dirty="0" smtClean="0">
                <a:solidFill>
                  <a:schemeClr val="tx1"/>
                </a:solidFill>
              </a:rPr>
              <a:t>farmers </a:t>
            </a:r>
            <a:r>
              <a:rPr lang="en-US" dirty="0">
                <a:solidFill>
                  <a:schemeClr val="tx1"/>
                </a:solidFill>
              </a:rPr>
              <a:t>(both men and women) were </a:t>
            </a:r>
            <a:r>
              <a:rPr lang="en-US" dirty="0" smtClean="0">
                <a:solidFill>
                  <a:schemeClr val="tx1"/>
                </a:solidFill>
              </a:rPr>
              <a:t>sandals</a:t>
            </a:r>
            <a:r>
              <a:rPr lang="ru-RU" dirty="0" smtClean="0">
                <a:solidFill>
                  <a:schemeClr val="tx1"/>
                </a:solidFill>
              </a:rPr>
              <a:t>,</a:t>
            </a:r>
            <a:r>
              <a:rPr lang="en-US" dirty="0" smtClean="0">
                <a:solidFill>
                  <a:schemeClr val="tx1"/>
                </a:solidFill>
              </a:rPr>
              <a:t> </a:t>
            </a:r>
            <a:r>
              <a:rPr lang="en-US" dirty="0">
                <a:solidFill>
                  <a:schemeClr val="tx1"/>
                </a:solidFill>
              </a:rPr>
              <a:t>instead of socks </a:t>
            </a:r>
            <a:r>
              <a:rPr lang="ru-RU" dirty="0" err="1" smtClean="0">
                <a:solidFill>
                  <a:schemeClr val="tx1"/>
                </a:solidFill>
              </a:rPr>
              <a:t>there</a:t>
            </a:r>
            <a:r>
              <a:rPr lang="ru-RU" dirty="0" smtClean="0">
                <a:solidFill>
                  <a:schemeClr val="tx1"/>
                </a:solidFill>
              </a:rPr>
              <a:t> </a:t>
            </a:r>
            <a:r>
              <a:rPr lang="en-US" dirty="0" smtClean="0">
                <a:solidFill>
                  <a:schemeClr val="tx1"/>
                </a:solidFill>
              </a:rPr>
              <a:t>were </a:t>
            </a:r>
            <a:r>
              <a:rPr lang="en-US" dirty="0">
                <a:solidFill>
                  <a:schemeClr val="tx1"/>
                </a:solidFill>
              </a:rPr>
              <a:t>leggings, strips of cloth, which fasten the feet and ankles.</a:t>
            </a:r>
          </a:p>
        </p:txBody>
      </p:sp>
    </p:spTree>
    <p:extLst>
      <p:ext uri="{BB962C8B-B14F-4D97-AF65-F5344CB8AC3E}">
        <p14:creationId xmlns:p14="http://schemas.microsoft.com/office/powerpoint/2010/main" xmlns="" val="376467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611560" y="548680"/>
            <a:ext cx="4896544" cy="5040560"/>
          </a:xfrm>
        </p:spPr>
        <p:txBody>
          <a:bodyPr>
            <a:noAutofit/>
          </a:bodyPr>
          <a:lstStyle/>
          <a:p>
            <a:r>
              <a:rPr lang="en-US" sz="1800" dirty="0">
                <a:solidFill>
                  <a:schemeClr val="tx1"/>
                </a:solidFill>
              </a:rPr>
              <a:t>The basis of the female folk costume </a:t>
            </a:r>
            <a:r>
              <a:rPr lang="ru-RU" sz="1800" dirty="0" err="1" smtClean="0">
                <a:solidFill>
                  <a:schemeClr val="tx1"/>
                </a:solidFill>
              </a:rPr>
              <a:t>of</a:t>
            </a:r>
            <a:r>
              <a:rPr lang="ru-RU" sz="1800" dirty="0" smtClean="0">
                <a:solidFill>
                  <a:schemeClr val="tx1"/>
                </a:solidFill>
              </a:rPr>
              <a:t> </a:t>
            </a:r>
            <a:r>
              <a:rPr lang="en-US" sz="1800" dirty="0" smtClean="0">
                <a:solidFill>
                  <a:schemeClr val="tx1"/>
                </a:solidFill>
              </a:rPr>
              <a:t>10-14 </a:t>
            </a:r>
            <a:r>
              <a:rPr lang="en-US" sz="1800" dirty="0">
                <a:solidFill>
                  <a:schemeClr val="tx1"/>
                </a:solidFill>
              </a:rPr>
              <a:t>centuries </a:t>
            </a:r>
            <a:r>
              <a:rPr lang="ru-RU" sz="1800" dirty="0" err="1" smtClean="0">
                <a:solidFill>
                  <a:schemeClr val="tx1"/>
                </a:solidFill>
              </a:rPr>
              <a:t>was</a:t>
            </a:r>
            <a:r>
              <a:rPr lang="ru-RU" sz="1800" dirty="0" smtClean="0">
                <a:solidFill>
                  <a:schemeClr val="tx1"/>
                </a:solidFill>
              </a:rPr>
              <a:t> </a:t>
            </a:r>
            <a:r>
              <a:rPr lang="en-US" sz="1800" dirty="0" smtClean="0">
                <a:solidFill>
                  <a:schemeClr val="tx1"/>
                </a:solidFill>
              </a:rPr>
              <a:t>a </a:t>
            </a:r>
            <a:r>
              <a:rPr lang="en-US" sz="1800" dirty="0">
                <a:solidFill>
                  <a:schemeClr val="tx1"/>
                </a:solidFill>
              </a:rPr>
              <a:t>long shirt with long sleeves, decorated with embroidery on the neck, or a strip of fabric in a contrasting color</a:t>
            </a:r>
            <a:r>
              <a:rPr lang="en-US" sz="1800" dirty="0" smtClean="0">
                <a:solidFill>
                  <a:schemeClr val="tx1"/>
                </a:solidFill>
              </a:rPr>
              <a:t>.</a:t>
            </a:r>
            <a:endParaRPr lang="en-US" sz="1800" dirty="0">
              <a:solidFill>
                <a:schemeClr val="tx1"/>
              </a:solidFill>
            </a:endParaRPr>
          </a:p>
          <a:p>
            <a:r>
              <a:rPr lang="en-US" sz="1800" dirty="0" smtClean="0">
                <a:solidFill>
                  <a:schemeClr val="tx1"/>
                </a:solidFill>
              </a:rPr>
              <a:t>In </a:t>
            </a:r>
            <a:r>
              <a:rPr lang="en-US" sz="1800" dirty="0">
                <a:solidFill>
                  <a:schemeClr val="tx1"/>
                </a:solidFill>
              </a:rPr>
              <a:t>the women's suit </a:t>
            </a:r>
            <a:r>
              <a:rPr lang="en-US" sz="1800" dirty="0" smtClean="0">
                <a:solidFill>
                  <a:schemeClr val="tx1"/>
                </a:solidFill>
              </a:rPr>
              <a:t>age</a:t>
            </a:r>
            <a:r>
              <a:rPr lang="ru-RU" sz="1800" dirty="0" err="1" smtClean="0">
                <a:solidFill>
                  <a:schemeClr val="tx1"/>
                </a:solidFill>
              </a:rPr>
              <a:t>d</a:t>
            </a:r>
            <a:r>
              <a:rPr lang="en-US" sz="1800" dirty="0" smtClean="0">
                <a:solidFill>
                  <a:schemeClr val="tx1"/>
                </a:solidFill>
              </a:rPr>
              <a:t> </a:t>
            </a:r>
            <a:r>
              <a:rPr lang="en-US" sz="1800" dirty="0">
                <a:solidFill>
                  <a:schemeClr val="tx1"/>
                </a:solidFill>
              </a:rPr>
              <a:t>15-17 also appear some improvements, although its foundation is still </a:t>
            </a:r>
            <a:r>
              <a:rPr lang="ru-RU" sz="1800" dirty="0" err="1" smtClean="0">
                <a:solidFill>
                  <a:schemeClr val="tx1"/>
                </a:solidFill>
              </a:rPr>
              <a:t>a</a:t>
            </a:r>
            <a:r>
              <a:rPr lang="ru-RU" sz="1800" dirty="0" smtClean="0">
                <a:solidFill>
                  <a:schemeClr val="tx1"/>
                </a:solidFill>
              </a:rPr>
              <a:t> </a:t>
            </a:r>
            <a:r>
              <a:rPr lang="en-US" sz="1800" dirty="0" smtClean="0">
                <a:solidFill>
                  <a:schemeClr val="tx1"/>
                </a:solidFill>
              </a:rPr>
              <a:t>straight </a:t>
            </a:r>
            <a:r>
              <a:rPr lang="en-US" sz="1800" dirty="0">
                <a:solidFill>
                  <a:schemeClr val="tx1"/>
                </a:solidFill>
              </a:rPr>
              <a:t>long shirt. On top of it </a:t>
            </a:r>
            <a:r>
              <a:rPr lang="ru-RU" sz="1800" dirty="0" err="1" smtClean="0">
                <a:solidFill>
                  <a:schemeClr val="tx1"/>
                </a:solidFill>
              </a:rPr>
              <a:t>girls</a:t>
            </a:r>
            <a:r>
              <a:rPr lang="ru-RU" sz="1800" dirty="0" smtClean="0">
                <a:solidFill>
                  <a:schemeClr val="tx1"/>
                </a:solidFill>
              </a:rPr>
              <a:t> </a:t>
            </a:r>
            <a:r>
              <a:rPr lang="ru-RU" sz="1800" dirty="0" err="1" smtClean="0">
                <a:solidFill>
                  <a:schemeClr val="tx1"/>
                </a:solidFill>
              </a:rPr>
              <a:t>wore</a:t>
            </a:r>
            <a:r>
              <a:rPr lang="ru-RU" sz="1800" dirty="0" smtClean="0">
                <a:solidFill>
                  <a:schemeClr val="tx1"/>
                </a:solidFill>
              </a:rPr>
              <a:t> </a:t>
            </a:r>
            <a:r>
              <a:rPr lang="en-US" sz="1800" dirty="0" smtClean="0">
                <a:solidFill>
                  <a:schemeClr val="tx1"/>
                </a:solidFill>
              </a:rPr>
              <a:t>a </a:t>
            </a:r>
            <a:r>
              <a:rPr lang="en-US" sz="1800" dirty="0">
                <a:solidFill>
                  <a:schemeClr val="tx1"/>
                </a:solidFill>
              </a:rPr>
              <a:t>kind of dresses with straight bodice with straps and flared skirt. Peasant women sew him a linen cloth, and noble girl - silk and brocade. Front sundress from top to bottom in the center of a wide strip of lace sewn or embroidered fabrics of contrasting color.</a:t>
            </a:r>
            <a:endParaRPr lang="ru-RU" sz="1800" dirty="0">
              <a:solidFill>
                <a:schemeClr val="tx1"/>
              </a:solidFill>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12160" y="1124744"/>
            <a:ext cx="2486025" cy="533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70424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764704"/>
            <a:ext cx="8229600" cy="4525963"/>
          </a:xfrm>
        </p:spPr>
        <p:txBody>
          <a:bodyPr/>
          <a:lstStyle/>
          <a:p>
            <a:r>
              <a:rPr lang="en-US" dirty="0">
                <a:solidFill>
                  <a:schemeClr val="tx1"/>
                </a:solidFill>
              </a:rPr>
              <a:t>In the next era of Peter and nobility suit varies greatly and is no longer the Russian national costume, as a kind of European. Only part of the peasant and merchant environment preserved the old traditions.</a:t>
            </a:r>
            <a:endParaRPr lang="ru-RU" dirty="0">
              <a:solidFill>
                <a:schemeClr val="tx1"/>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27984" y="2420888"/>
            <a:ext cx="3384376" cy="42570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59344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heel(1)">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сполнительная">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49</TotalTime>
  <Words>396</Words>
  <Application>Microsoft Office PowerPoint</Application>
  <PresentationFormat>Экран (4:3)</PresentationFormat>
  <Paragraphs>9</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Исполнительная</vt:lpstr>
      <vt:lpstr>Traditional costumes of Russia.</vt:lpstr>
      <vt:lpstr>Слайд 2</vt:lpstr>
      <vt:lpstr>Traditional Costume.</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Traditional costume of Russia.</dc:title>
  <dc:creator>Машулька</dc:creator>
  <cp:lastModifiedBy>Лили</cp:lastModifiedBy>
  <cp:revision>5</cp:revision>
  <dcterms:created xsi:type="dcterms:W3CDTF">2013-02-11T11:38:27Z</dcterms:created>
  <dcterms:modified xsi:type="dcterms:W3CDTF">2013-02-12T12:33:25Z</dcterms:modified>
</cp:coreProperties>
</file>