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969AF78-2337-4D4D-93A6-9EBE8AA3F94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A63C46-8806-4103-8C04-3AF9C8701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9559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6E38A-E808-4127-8C35-EDECF17FB5D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9A72-DDD0-402F-8F53-A88504CAB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E84D7-2349-4DFD-9DD9-37CDEFCDF5A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0CEAB-2444-4D38-9CEA-13E226872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0EA71-8F26-4ABD-8EDB-036F9E02D6A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BDA1E-5166-4868-B6AE-6888A20A5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DFF4-7849-48E7-94D1-35424622CF1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20B2F-EF97-4B23-A742-B3CDD23B8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03DFA-6245-46EA-B8CB-A4080EB9398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B6027-0B2E-4A41-8F3F-86098A74E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E4BB7-C456-4FF0-9925-5F8B973D02D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C3A2A-3872-4FC1-807F-AAB1E8891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544A5-32A0-4DD0-A328-983FC34373A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8B490-481E-4FB5-9168-5C1C07923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F7F5B-DD63-48B1-BA61-06CC2174CC6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61B79-56ED-4F1D-B67F-DA4577419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C9B89-5F8B-4BB0-8869-D1BD62D12CF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F0C01-DF32-41F7-BBE3-1971BAB1A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0C516-3196-4284-8A8F-61ABCBA6347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9798-F3A3-4DE8-97CA-D561F1887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4DE09-ADEE-4971-AFF7-2444BCB18D2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F6C40-1026-40E7-9839-66F0454AB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03C955-0414-4057-927D-01A7C0F2D3D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6653DA-1CC5-44BB-9723-67CFF04F7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1" y="0"/>
            <a:ext cx="9144001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2800" b="1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органов МВС и их профилактика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220072" y="4653136"/>
            <a:ext cx="3530228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Работу выполнил: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ченик 8  класса школы № 1028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Гаврилин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Юрий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читель биологии: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Яндышев Г.И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Нефрогенная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анемия</a:t>
            </a:r>
          </a:p>
        </p:txBody>
      </p:sp>
      <p:sp>
        <p:nvSpPr>
          <p:cNvPr id="23561" name="TextBox 7"/>
          <p:cNvSpPr txBox="1">
            <a:spLocks noChangeArrowheads="1"/>
          </p:cNvSpPr>
          <p:nvPr/>
        </p:nvSpPr>
        <p:spPr bwMode="auto">
          <a:xfrm>
            <a:off x="179388" y="4652963"/>
            <a:ext cx="3816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Нефрогенная анемия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снижение числа эритроцитов и уровня гемоглобина крови при заболевании почек.</a:t>
            </a:r>
          </a:p>
        </p:txBody>
      </p:sp>
      <p:sp>
        <p:nvSpPr>
          <p:cNvPr id="23562" name="TextBox 8"/>
          <p:cNvSpPr txBox="1">
            <a:spLocks noChangeArrowheads="1"/>
          </p:cNvSpPr>
          <p:nvPr/>
        </p:nvSpPr>
        <p:spPr bwMode="auto">
          <a:xfrm>
            <a:off x="5364163" y="2060575"/>
            <a:ext cx="32400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анемии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балансированное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богатое витаминами питание. В дневной рацион обязательно должны входить все необходимые витамины и микроэлементы. Рацион здорового человека должен содержать примерно 20 мг железа.</a:t>
            </a:r>
          </a:p>
        </p:txBody>
      </p:sp>
      <p:pic>
        <p:nvPicPr>
          <p:cNvPr id="23563" name="Picture 2" descr="http://lifeglobe.net/media/entry/604/image_28-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628775"/>
            <a:ext cx="338455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65" name="TextBox 3"/>
          <p:cNvSpPr txBox="1">
            <a:spLocks noChangeArrowheads="1"/>
          </p:cNvSpPr>
          <p:nvPr/>
        </p:nvSpPr>
        <p:spPr bwMode="auto">
          <a:xfrm>
            <a:off x="5183188" y="1916113"/>
            <a:ext cx="396081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цистита.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Опорожнять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кишечник и мочевой пузырь,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допускать запоров.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активный образ жизни, больше двигаться, так как это способствует устранению застойных явлений в органах брюшной полости.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облюдать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 личной гигиены, особенно половых органов.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0"/>
            <a:ext cx="207941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Цистит</a:t>
            </a:r>
            <a:endParaRPr lang="ru-RU" sz="4400" b="1" dirty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370" name="TextBox 7"/>
          <p:cNvSpPr txBox="1">
            <a:spLocks noChangeArrowheads="1"/>
          </p:cNvSpPr>
          <p:nvPr/>
        </p:nvSpPr>
        <p:spPr bwMode="auto">
          <a:xfrm>
            <a:off x="207577" y="3400012"/>
            <a:ext cx="374491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Основной причиной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цистита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инфекция.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возбудителем является кишечная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палочка.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84313"/>
            <a:ext cx="2519362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2" name="Picture 2" descr="http://venus-med.ru/uploads/posts/2011-01/1294756066_pyelonephrit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484313"/>
            <a:ext cx="2592387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Пиелонефрит</a:t>
            </a:r>
          </a:p>
        </p:txBody>
      </p:sp>
      <p:sp>
        <p:nvSpPr>
          <p:cNvPr id="16394" name="TextBox 6"/>
          <p:cNvSpPr txBox="1">
            <a:spLocks noChangeArrowheads="1"/>
          </p:cNvSpPr>
          <p:nvPr/>
        </p:nvSpPr>
        <p:spPr bwMode="auto">
          <a:xfrm>
            <a:off x="250825" y="3483542"/>
            <a:ext cx="37449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Пиелонефрит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это заболевание почек воспалительного характера, которое при неблагоприятных  условиях вызывается рядом микроорганизмов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5" name="TextBox 7"/>
          <p:cNvSpPr txBox="1">
            <a:spLocks noChangeArrowheads="1"/>
          </p:cNvSpPr>
          <p:nvPr/>
        </p:nvSpPr>
        <p:spPr bwMode="auto">
          <a:xfrm>
            <a:off x="5292725" y="1700213"/>
            <a:ext cx="345598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пиелонефрита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беспечение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нормализации оттока мочи.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объем потребляемой некалорийной жидкости до 2 л/сутки — при отсутствии противопоказаний. Как считают физиологи, норма потребляемой жидкости для здорового человека составляет 25 мл на 1 кг массы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егулярно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опорожнять мочевой пузырь: не реже чем раз в 3–4 часа.</a:t>
            </a:r>
            <a:r>
              <a:rPr lang="ru-RU" dirty="0">
                <a:latin typeface="Calibri" pitchFamily="34" charset="0"/>
              </a:rPr>
              <a:t/>
            </a:r>
            <a:br>
              <a:rPr lang="ru-RU" dirty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Мочекаменная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болезнь</a:t>
            </a:r>
          </a:p>
        </p:txBody>
      </p:sp>
      <p:sp>
        <p:nvSpPr>
          <p:cNvPr id="17417" name="TextBox 6"/>
          <p:cNvSpPr txBox="1">
            <a:spLocks noChangeArrowheads="1"/>
          </p:cNvSpPr>
          <p:nvPr/>
        </p:nvSpPr>
        <p:spPr bwMode="auto">
          <a:xfrm>
            <a:off x="250825" y="3140968"/>
            <a:ext cx="367347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Мочекаменная болезнь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болезнь обмена веществ, вызванная различными причинами, нередко носящая наследственный характер, характеризующаяся образованием камней в мочевыводящей системе. </a:t>
            </a: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17418" name="TextBox 10"/>
          <p:cNvSpPr txBox="1">
            <a:spLocks noChangeArrowheads="1"/>
          </p:cNvSpPr>
          <p:nvPr/>
        </p:nvSpPr>
        <p:spPr bwMode="auto">
          <a:xfrm>
            <a:off x="5256559" y="1942380"/>
            <a:ext cx="352742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мочекаменной болезни.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Вести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активный образ жизни (особенно для профессий с низкой физической активностью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збегать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чрезмерных упражнений у нетренированных людей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Избегать употребления алкоголя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Избегать эмоциональных стрессов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9" name="Picture 2" descr="http://www.cleverhealth.ru/userdata/images/kamni%20poch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484313"/>
            <a:ext cx="20891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7577" y="1405849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844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0750" y="1513657"/>
            <a:ext cx="1635026" cy="259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Прямоугольник 8"/>
          <p:cNvSpPr>
            <a:spLocks noChangeArrowheads="1"/>
          </p:cNvSpPr>
          <p:nvPr/>
        </p:nvSpPr>
        <p:spPr bwMode="auto">
          <a:xfrm>
            <a:off x="467544" y="4163746"/>
            <a:ext cx="33843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Гидронефроз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заболевание почки,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нарушением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оттока мочи и ухудшением основных функций почки.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Гидронефроз</a:t>
            </a:r>
          </a:p>
        </p:txBody>
      </p:sp>
      <p:sp>
        <p:nvSpPr>
          <p:cNvPr id="18444" name="TextBox 11"/>
          <p:cNvSpPr txBox="1">
            <a:spLocks noChangeArrowheads="1"/>
          </p:cNvSpPr>
          <p:nvPr/>
        </p:nvSpPr>
        <p:spPr bwMode="auto">
          <a:xfrm>
            <a:off x="5219700" y="1916113"/>
            <a:ext cx="34559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Гидронефроза.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Недопустимость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холодной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поверхности и нахождения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сквозняке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Ношение теплой одежды,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зимнее время года – специальный шерстяной пояс для защиты поясницы</a:t>
            </a:r>
            <a:r>
              <a:rPr lang="ru-RU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Почечная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колика</a:t>
            </a:r>
          </a:p>
        </p:txBody>
      </p:sp>
      <p:pic>
        <p:nvPicPr>
          <p:cNvPr id="1946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1702292"/>
            <a:ext cx="137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Box 7"/>
          <p:cNvSpPr txBox="1">
            <a:spLocks noChangeArrowheads="1"/>
          </p:cNvSpPr>
          <p:nvPr/>
        </p:nvSpPr>
        <p:spPr bwMode="auto">
          <a:xfrm>
            <a:off x="1687161" y="3620329"/>
            <a:ext cx="21590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Почечная колика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приступ острых болей в поясничной области, вызванный острой закупоркой верхних мочевых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7" name="TextBox 8"/>
          <p:cNvSpPr txBox="1">
            <a:spLocks noChangeArrowheads="1"/>
          </p:cNvSpPr>
          <p:nvPr/>
        </p:nvSpPr>
        <p:spPr bwMode="auto">
          <a:xfrm>
            <a:off x="5508625" y="1844675"/>
            <a:ext cx="30241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почечной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колики.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Здоровый образ жизни.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Правильное питание.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роходить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(для выявления болезни на ранних стадиях) ультразвуковое обследование органов брюшной полости хотя бы раз в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Диабетическая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нефропатия</a:t>
            </a:r>
          </a:p>
        </p:txBody>
      </p:sp>
      <p:pic>
        <p:nvPicPr>
          <p:cNvPr id="20489" name="Picture 2" descr="&amp;Pcy;&amp;ocy;&amp;rcy;&amp;acy;&amp;zhcy;&amp;iecy;&amp;ncy;&amp;icy;&amp;iecy; &amp;scy;&amp;ocy;&amp;scy;&amp;ucy;&amp;dcy;&amp;ocy;&amp;vcy; &amp;pcy;&amp;ocy;&amp;chcy;&amp;iecy;&amp;kcy; &amp;pcy;&amp;rcy;&amp;icy; &amp;dcy;&amp;icy;&amp;acy;&amp;bcy;&amp;iecy;&amp;t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484313"/>
            <a:ext cx="283051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TextBox 8"/>
          <p:cNvSpPr txBox="1">
            <a:spLocks noChangeArrowheads="1"/>
          </p:cNvSpPr>
          <p:nvPr/>
        </p:nvSpPr>
        <p:spPr bwMode="auto">
          <a:xfrm>
            <a:off x="179388" y="4292600"/>
            <a:ext cx="38877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Диабетическая нефропатия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поражение почечных сосудов, возникающее при сахарном диабете, которое сопровождается их замещением плотной соединительной тканью.</a:t>
            </a:r>
          </a:p>
        </p:txBody>
      </p:sp>
      <p:sp>
        <p:nvSpPr>
          <p:cNvPr id="20491" name="TextBox 9"/>
          <p:cNvSpPr txBox="1">
            <a:spLocks noChangeArrowheads="1"/>
          </p:cNvSpPr>
          <p:nvPr/>
        </p:nvSpPr>
        <p:spPr bwMode="auto">
          <a:xfrm>
            <a:off x="5292725" y="2492375"/>
            <a:ext cx="36004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диабетической нефропатии.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Единственным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надёжным фактором профилактики диабетической нефропатии и основой лечения всех её стадий является оптимальная компенсация сахарного диабета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4335"/>
            <a:ext cx="3888432" cy="496530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3823"/>
            <a:ext cx="3888432" cy="489541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1512" name="Picture 2" descr="&amp;zcy;&amp;dcy;&amp;ocy;&amp;rcy;&amp;ocy;&amp;vcy;&amp;acy;&amp;yacy; &amp;pcy;&amp;ocy;&amp;chcy;&amp;kcy;&amp;acy; &amp;scy;&amp;lcy;&amp;iecy;&amp;vcy;&amp;acy; &amp;icy; &amp;pcy;&amp;ocy;&amp;rcy;&amp;acy;&amp;zhcy;&amp;iocy;&amp;ncy;&amp;ncy;&amp;acy;&amp;yacy; &amp;pcy;&amp;ocy;&amp;lcy;&amp;icy;&amp;kcy;&amp;icy;&amp;scy;&amp;tcy;&amp;ocy;&amp;zcy;&amp;ocy;&amp;mcy; &amp;scy;&amp;pcy;&amp;rcy;&amp;acy;&amp;v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36195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TextBox 5"/>
          <p:cNvSpPr txBox="1">
            <a:spLocks noChangeArrowheads="1"/>
          </p:cNvSpPr>
          <p:nvPr/>
        </p:nvSpPr>
        <p:spPr bwMode="auto">
          <a:xfrm>
            <a:off x="250825" y="3716338"/>
            <a:ext cx="38163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Поликистоз почек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заболевание почек, характеризующееся формированием и постепенным увеличением заполненных жидкостью кист в ткани обеих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Поликистоз почек</a:t>
            </a:r>
            <a:r>
              <a:rPr lang="en-US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ln w="11430"/>
              <a:solidFill>
                <a:srgbClr val="FF0000"/>
              </a:solidFill>
              <a:latin typeface="+mn-lt"/>
            </a:endParaRPr>
          </a:p>
        </p:txBody>
      </p:sp>
      <p:sp>
        <p:nvSpPr>
          <p:cNvPr id="21515" name="TextBox 7"/>
          <p:cNvSpPr txBox="1">
            <a:spLocks noChangeArrowheads="1"/>
          </p:cNvSpPr>
          <p:nvPr/>
        </p:nvSpPr>
        <p:spPr bwMode="auto">
          <a:xfrm>
            <a:off x="5364163" y="2708275"/>
            <a:ext cx="33845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 поликистоза почек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Профилактика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поликистоза почек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недоступна. На основании генетических тестов можно выявить предрасположенность к данному заболеванию.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img0.liveinternet.ru/images/attach/c/3/75/360/75360588_d635c90e8ee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76056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412776"/>
            <a:ext cx="3888432" cy="4752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6" name="TextBox 5"/>
          <p:cNvSpPr txBox="1">
            <a:spLocks noChangeArrowheads="1"/>
          </p:cNvSpPr>
          <p:nvPr/>
        </p:nvSpPr>
        <p:spPr bwMode="auto">
          <a:xfrm>
            <a:off x="5364163" y="2060575"/>
            <a:ext cx="3240087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Лечение заболеваний,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сопровождающихся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хроническим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воспалением.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воевременная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диагностика и грамотное лечение амилоидоза с учетом его типа.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Амилоидоз</a:t>
            </a: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почек</a:t>
            </a:r>
          </a:p>
        </p:txBody>
      </p:sp>
      <p:pic>
        <p:nvPicPr>
          <p:cNvPr id="225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57338"/>
            <a:ext cx="3481388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TextBox 10"/>
          <p:cNvSpPr txBox="1">
            <a:spLocks noChangeArrowheads="1"/>
          </p:cNvSpPr>
          <p:nvPr/>
        </p:nvSpPr>
        <p:spPr bwMode="auto">
          <a:xfrm>
            <a:off x="179388" y="4581525"/>
            <a:ext cx="3671887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Амилоидоз почек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- это заболевание, при котором отмечается отложение в ткани почек особого нерастворимого белка - амилоида.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485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user</cp:lastModifiedBy>
  <cp:revision>22</cp:revision>
  <dcterms:created xsi:type="dcterms:W3CDTF">2013-02-10T10:07:28Z</dcterms:created>
  <dcterms:modified xsi:type="dcterms:W3CDTF">2013-02-12T13:44:08Z</dcterms:modified>
</cp:coreProperties>
</file>