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71" r:id="rId9"/>
    <p:sldId id="265" r:id="rId10"/>
    <p:sldId id="268" r:id="rId11"/>
    <p:sldId id="272" r:id="rId12"/>
    <p:sldId id="273" r:id="rId13"/>
    <p:sldId id="262" r:id="rId14"/>
    <p:sldId id="263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A410D-508E-493A-92C8-E8C9E6771D84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3E648-8BE5-459B-B6AF-12E1F581E1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3E648-8BE5-459B-B6AF-12E1F581E14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A78F8-B8E9-4587-94FB-807D797C6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47B171-777A-4DA0-B8C4-168E0325938B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BB7FE4E-014A-40CE-AF21-DB4FB0616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000108"/>
            <a:ext cx="7772400" cy="264889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Развитие учительского        потенциала как фактор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обновления качества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образования     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786190"/>
            <a:ext cx="3542437" cy="266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539750" y="500042"/>
            <a:ext cx="7391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ahoma" pitchFamily="34" charset="0"/>
              </a:rPr>
              <a:t>Уровень </a:t>
            </a:r>
            <a:r>
              <a:rPr lang="ru-RU" sz="2400" b="1" i="1" dirty="0" err="1">
                <a:solidFill>
                  <a:srgbClr val="C00000"/>
                </a:solidFill>
                <a:latin typeface="Tahoma" pitchFamily="34" charset="0"/>
              </a:rPr>
              <a:t>сформированности</a:t>
            </a:r>
            <a:r>
              <a:rPr lang="ru-RU" sz="2400" b="1" i="1" dirty="0">
                <a:solidFill>
                  <a:srgbClr val="C00000"/>
                </a:solidFill>
                <a:latin typeface="Tahoma" pitchFamily="34" charset="0"/>
              </a:rPr>
              <a:t> инновационной 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ahoma" pitchFamily="34" charset="0"/>
              </a:rPr>
              <a:t>                  деятельности учителя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5867400" y="3141663"/>
            <a:ext cx="1841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FFFF00"/>
                </a:solidFill>
                <a:latin typeface="Tahoma" pitchFamily="34" charset="0"/>
              </a:rPr>
              <a:t>                     </a:t>
            </a: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2010-2011</a:t>
            </a:r>
            <a:r>
              <a:rPr lang="ru-RU">
                <a:latin typeface="Tahoma" pitchFamily="34" charset="0"/>
              </a:rPr>
              <a:t>   </a:t>
            </a:r>
          </a:p>
        </p:txBody>
      </p:sp>
      <p:pic>
        <p:nvPicPr>
          <p:cNvPr id="1536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3860800"/>
            <a:ext cx="3573486" cy="2154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218" y="1285860"/>
            <a:ext cx="4198656" cy="246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1403350" y="3860800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2008-2009</a:t>
            </a:r>
          </a:p>
        </p:txBody>
      </p:sp>
      <p:pic>
        <p:nvPicPr>
          <p:cNvPr id="15367" name="Picture 5" descr="j02167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4581525"/>
            <a:ext cx="1728787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5" descr="j030125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908050"/>
            <a:ext cx="2622550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989" name="Group 205"/>
          <p:cNvGraphicFramePr>
            <a:graphicFrameLocks noGrp="1"/>
          </p:cNvGraphicFramePr>
          <p:nvPr/>
        </p:nvGraphicFramePr>
        <p:xfrm>
          <a:off x="642910" y="1014561"/>
          <a:ext cx="7143800" cy="5125150"/>
        </p:xfrm>
        <a:graphic>
          <a:graphicData uri="http://schemas.openxmlformats.org/drawingml/2006/table">
            <a:tbl>
              <a:tblPr/>
              <a:tblGrid>
                <a:gridCol w="431725"/>
                <a:gridCol w="1355537"/>
                <a:gridCol w="922501"/>
                <a:gridCol w="3386875"/>
                <a:gridCol w="1047162"/>
              </a:tblGrid>
              <a:tr h="3727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предмет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класс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Ф.И.уч-ся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9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география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6-9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Пименов А.Муравьёв Д.Волгина А. Бровкина К.Устинов 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4.10.10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физика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Устинов А.Волгина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А.Мартюхина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6.10.10.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биология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Устинов А.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ВолгинаА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Мартюхина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В.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12. 10.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обществознание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7-9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Волгина А. Устинов 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13. 10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Англ.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МуравьёвД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Ревяков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Д. Смирнов 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10. 10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7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литература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Устинов А.Бровкина К. Волгина 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15.10.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ОБЖ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Ложкина.В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 Воронина 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Муравьёв Д. Богачёв 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Ревяков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Д.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Мартюхина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Волгина А.Бровкина К.Устинов 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18.10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8990" name="Text Box 206"/>
          <p:cNvSpPr txBox="1">
            <a:spLocks noChangeArrowheads="1"/>
          </p:cNvSpPr>
          <p:nvPr/>
        </p:nvSpPr>
        <p:spPr bwMode="auto">
          <a:xfrm>
            <a:off x="755650" y="142852"/>
            <a:ext cx="58128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i="1" dirty="0">
                <a:latin typeface="Tahoma" pitchFamily="34" charset="0"/>
              </a:rPr>
              <a:t>                                </a:t>
            </a: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Олимпиады</a:t>
            </a:r>
          </a:p>
          <a:p>
            <a:pPr>
              <a:defRPr/>
            </a:pP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                 Муниципальный этап</a:t>
            </a:r>
          </a:p>
        </p:txBody>
      </p:sp>
      <p:pic>
        <p:nvPicPr>
          <p:cNvPr id="19515" name="Picture 16" descr="j02054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072074"/>
            <a:ext cx="1368425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171" name="Group 195"/>
          <p:cNvGraphicFramePr>
            <a:graphicFrameLocks noGrp="1"/>
          </p:cNvGraphicFramePr>
          <p:nvPr/>
        </p:nvGraphicFramePr>
        <p:xfrm>
          <a:off x="928661" y="571479"/>
          <a:ext cx="7215239" cy="5214975"/>
        </p:xfrm>
        <a:graphic>
          <a:graphicData uri="http://schemas.openxmlformats.org/drawingml/2006/table">
            <a:tbl>
              <a:tblPr/>
              <a:tblGrid>
                <a:gridCol w="436041"/>
                <a:gridCol w="1368454"/>
                <a:gridCol w="932414"/>
                <a:gridCol w="3421137"/>
                <a:gridCol w="1057193"/>
              </a:tblGrid>
              <a:tr h="71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химия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Устинов А. Грачёва 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19. 10.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7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история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Ложкина В. Муравьёв Д.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Мартюхина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Устинов 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20.10.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математика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Усова А. Ложкина В. Воронина К.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Зореев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Д.  Богачёв Д.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Муравьёв Д.Никитина К. Бровкин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аК.Ревяков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Устинов 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21.10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3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русский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Устинов 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22.10.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6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26.10.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7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информатика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Ревяков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Д.Бровкина К.Устинов 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28.10.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технология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7-9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Смирнов Е.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Ревяков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Д.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КрымзинаК.Ожигин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29.10.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32" name="Picture 7" descr="j02055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67625" y="5516563"/>
            <a:ext cx="1223963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dirty="0" smtClean="0">
                <a:solidFill>
                  <a:srgbClr val="C00000"/>
                </a:solidFill>
              </a:rPr>
              <a:t>          Вопросы для обсуждения:</a:t>
            </a:r>
          </a:p>
          <a:p>
            <a:r>
              <a:rPr lang="ru-RU" dirty="0" smtClean="0"/>
              <a:t>1) Какой на ваш взгляд должна быть система моральных и финансовых стимулов, которая способствовала бы личностному и профессиональному росту педагогов?</a:t>
            </a:r>
          </a:p>
          <a:p>
            <a:r>
              <a:rPr lang="ru-RU" dirty="0" smtClean="0"/>
              <a:t>2) Какие изменения Вы бы внесли в существующую систему повышения квалификации педагогических работников ?</a:t>
            </a:r>
          </a:p>
          <a:p>
            <a:r>
              <a:rPr lang="ru-RU" dirty="0" smtClean="0"/>
              <a:t>3) Каким профессиональными компетенциям должен обладать педагог, чтобы быть востребованным?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53488" y="3820485"/>
            <a:ext cx="1381148" cy="2071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200" dirty="0" smtClean="0">
                <a:solidFill>
                  <a:srgbClr val="C00000"/>
                </a:solidFill>
              </a:rPr>
              <a:t>     Инструменты и механизмы обновления школьного образования</a:t>
            </a:r>
          </a:p>
          <a:p>
            <a:pPr>
              <a:buNone/>
            </a:pPr>
            <a:r>
              <a:rPr lang="ru-RU" sz="6200" dirty="0" smtClean="0">
                <a:solidFill>
                  <a:srgbClr val="C00000"/>
                </a:solidFill>
              </a:rPr>
              <a:t> </a:t>
            </a:r>
          </a:p>
          <a:p>
            <a:r>
              <a:rPr lang="ru-RU" sz="4400" dirty="0" smtClean="0"/>
              <a:t>Приоритетный национальный проект «Образование» остается одним из ключевых механизмов развития общего образования. В ближайшие годы в рамках национального проекта в системе общего образования предстоит:</a:t>
            </a:r>
          </a:p>
          <a:p>
            <a:r>
              <a:rPr lang="ru-RU" sz="4400" dirty="0" smtClean="0"/>
              <a:t> </a:t>
            </a:r>
          </a:p>
          <a:p>
            <a:r>
              <a:rPr lang="ru-RU" sz="4400" dirty="0" smtClean="0"/>
              <a:t>продолжить практику поддержки лучших учителей и талантливой молодежи;</a:t>
            </a:r>
          </a:p>
          <a:p>
            <a:r>
              <a:rPr lang="ru-RU" sz="4400" dirty="0" smtClean="0"/>
              <a:t> </a:t>
            </a:r>
          </a:p>
          <a:p>
            <a:r>
              <a:rPr lang="ru-RU" sz="4400" dirty="0" smtClean="0"/>
              <a:t>развивать инструменты финансирования воспитательной деятельности, механизмы </a:t>
            </a:r>
            <a:r>
              <a:rPr lang="ru-RU" sz="4400" dirty="0" err="1" smtClean="0"/>
              <a:t>подушевого</a:t>
            </a:r>
            <a:r>
              <a:rPr lang="ru-RU" sz="4400" dirty="0" smtClean="0"/>
              <a:t> финансирования и новой системы оплаты труда;</a:t>
            </a:r>
          </a:p>
          <a:p>
            <a:r>
              <a:rPr lang="ru-RU" sz="4400" dirty="0" smtClean="0"/>
              <a:t> </a:t>
            </a:r>
          </a:p>
          <a:p>
            <a:r>
              <a:rPr lang="ru-RU" sz="4400" dirty="0" smtClean="0"/>
              <a:t>поддерживать практику использования современных информационных образовательных технологий в образовательных учреждениях;</a:t>
            </a:r>
          </a:p>
          <a:p>
            <a:r>
              <a:rPr lang="ru-RU" sz="4400" dirty="0" smtClean="0"/>
              <a:t> </a:t>
            </a:r>
          </a:p>
          <a:p>
            <a:r>
              <a:rPr lang="ru-RU" sz="4400" dirty="0" smtClean="0"/>
              <a:t>стимулировать усилия и поддерживать инициативы регионов по развитию систем дошкольного образования, обеспечивающих равные стартовые условия прихода детей в школу;</a:t>
            </a:r>
          </a:p>
          <a:p>
            <a:r>
              <a:rPr lang="ru-RU" sz="4400" dirty="0" smtClean="0"/>
              <a:t> </a:t>
            </a:r>
          </a:p>
          <a:p>
            <a:r>
              <a:rPr lang="ru-RU" sz="4400" dirty="0" smtClean="0"/>
              <a:t>обеспечить доступ к получению общего образования детям-инвалидам;</a:t>
            </a:r>
          </a:p>
          <a:p>
            <a:r>
              <a:rPr lang="ru-RU" sz="4400" dirty="0" smtClean="0"/>
              <a:t> </a:t>
            </a:r>
          </a:p>
          <a:p>
            <a:r>
              <a:rPr lang="ru-RU" sz="4400" dirty="0" smtClean="0"/>
              <a:t>разработать новые физкультурно-оздоровительные технологии и методику адаптивной физкультуры, основанные на индивидуализации параметров физических нагрузок и способствующие восстановлению нарушенного здоровья и формированию мотивации к занятиям физической культурой и спортом;</a:t>
            </a:r>
          </a:p>
          <a:p>
            <a:r>
              <a:rPr lang="ru-RU" sz="4400" dirty="0" smtClean="0"/>
              <a:t> </a:t>
            </a:r>
          </a:p>
          <a:p>
            <a:r>
              <a:rPr lang="ru-RU" sz="4400" dirty="0" smtClean="0"/>
              <a:t>продолжить работу по обновлению современной школьной инфраструктуры, как решая частные задачи, например, совершенствования организации школьного питания, так и обеспечивая комплексное обновление условий реализации образовательных программ.</a:t>
            </a:r>
          </a:p>
          <a:p>
            <a:r>
              <a:rPr lang="ru-RU" sz="4400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857760"/>
            <a:ext cx="1881182" cy="1135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261519" y="1819275"/>
            <a:ext cx="26670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286124"/>
            <a:ext cx="26289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000504"/>
            <a:ext cx="28194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714356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dirty="0" smtClean="0">
                <a:solidFill>
                  <a:srgbClr val="C00000"/>
                </a:solidFill>
              </a:rPr>
              <a:t>   Национальная образовательная инициатива                                               «Наша новая школа»     </a:t>
            </a:r>
          </a:p>
          <a:p>
            <a:endParaRPr lang="ru-RU" sz="56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5600" dirty="0" smtClean="0">
                <a:solidFill>
                  <a:srgbClr val="C00000"/>
                </a:solidFill>
              </a:rPr>
              <a:t>                                                   Утверждена Президентом Российской Федерации</a:t>
            </a:r>
          </a:p>
          <a:p>
            <a:pPr>
              <a:buNone/>
            </a:pPr>
            <a:r>
              <a:rPr lang="ru-RU" sz="5600" dirty="0" smtClean="0">
                <a:solidFill>
                  <a:srgbClr val="C00000"/>
                </a:solidFill>
              </a:rPr>
              <a:t>                                                                        04 февраля 2010 г.</a:t>
            </a:r>
          </a:p>
          <a:p>
            <a:pPr>
              <a:buNone/>
            </a:pPr>
            <a:r>
              <a:rPr lang="ru-RU" sz="5600" dirty="0" smtClean="0">
                <a:solidFill>
                  <a:srgbClr val="C00000"/>
                </a:solidFill>
              </a:rPr>
              <a:t>                                                                        Пр-271 </a:t>
            </a:r>
          </a:p>
          <a:p>
            <a:r>
              <a:rPr lang="ru-RU" sz="5600" dirty="0" smtClean="0"/>
              <a:t>Модернизация и инновационное развитие – единственный путь, который позволит России стать конкурентным обществом в мире XXI века, обеспечить достойную жизнь всем нашим гражданам. </a:t>
            </a:r>
          </a:p>
          <a:p>
            <a:endParaRPr lang="ru-RU" sz="5600" dirty="0" smtClean="0"/>
          </a:p>
          <a:p>
            <a:r>
              <a:rPr lang="ru-RU" sz="5600" dirty="0" smtClean="0"/>
              <a:t>В условиях решения этих стратегических задач важнейшими качествами личности становятся инициативность, способность творчески мыслить и находить нестандартные решения, умение выбирать профессиональный путь, готовность обучаться в течение всей жизни. Все эти навыки формируются с детства.</a:t>
            </a:r>
          </a:p>
          <a:p>
            <a:endParaRPr lang="ru-RU" sz="5600" dirty="0" smtClean="0"/>
          </a:p>
          <a:p>
            <a:r>
              <a:rPr lang="ru-RU" sz="5600" dirty="0" smtClean="0"/>
              <a:t>Школа является критически важным элементом в этом процессе.</a:t>
            </a:r>
          </a:p>
          <a:p>
            <a:r>
              <a:rPr lang="ru-RU" sz="5600" dirty="0" smtClean="0"/>
              <a:t> Главные задачи современной школы – раскрытие способностей каждого ученика, воспитание порядочного и патриотичного человека, личности, готовой к жизни в высокотехнологичном, конкурентном мире. </a:t>
            </a:r>
          </a:p>
          <a:p>
            <a:endParaRPr lang="ru-RU" sz="5600" dirty="0" smtClean="0"/>
          </a:p>
          <a:p>
            <a:r>
              <a:rPr lang="ru-RU" sz="5600" dirty="0" smtClean="0"/>
              <a:t>Школьное обучение должно быть построено так, чтобы выпускники могли самостоятельно ставить и достигать серьёзных целей, умело реагировать на разные жизненные ситуации.</a:t>
            </a:r>
            <a:endParaRPr lang="ru-RU" sz="5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071546"/>
            <a:ext cx="861590" cy="91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Ключевые направления развития общего образования</a:t>
            </a:r>
          </a:p>
          <a:p>
            <a:r>
              <a:rPr lang="ru-RU" dirty="0" smtClean="0"/>
              <a:t>1. Обновление образовательных стандартов</a:t>
            </a:r>
          </a:p>
          <a:p>
            <a:r>
              <a:rPr lang="ru-RU" dirty="0" smtClean="0"/>
              <a:t>2. Система поддержки талантливых</a:t>
            </a:r>
          </a:p>
          <a:p>
            <a:r>
              <a:rPr lang="ru-RU" dirty="0" smtClean="0"/>
              <a:t> детей</a:t>
            </a:r>
          </a:p>
          <a:p>
            <a:r>
              <a:rPr lang="ru-RU" dirty="0" smtClean="0"/>
              <a:t>3. Развитие учительского потенциала </a:t>
            </a:r>
          </a:p>
          <a:p>
            <a:r>
              <a:rPr lang="ru-RU" dirty="0" smtClean="0"/>
              <a:t>4. Современная школьная инфраструктура 5. Здоровье школьников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429132"/>
            <a:ext cx="1877799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Ключевым направлением работы</a:t>
            </a:r>
            <a:r>
              <a:rPr lang="ru-RU" dirty="0" smtClean="0"/>
              <a:t> в рамках Президентской Инициативы "Наша новая школа" выступает развитие кадрового потенциала школьного образования. Человеческий потенциал, человеческий фактор  во всех областях деятельности является важной составляющей успеха, но в образовании - это основа основ, первое и главное условие эффективной образовательной деятельности.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Для развития учительского потенциала Инициатива предполагает реализацию следующих работ: </a:t>
            </a:r>
          </a:p>
          <a:p>
            <a:r>
              <a:rPr lang="ru-RU" dirty="0" smtClean="0"/>
              <a:t>внедрение системы моральных и материальных стимулов для сохранения в школах лучших педагогов, </a:t>
            </a:r>
          </a:p>
          <a:p>
            <a:r>
              <a:rPr lang="ru-RU" dirty="0" smtClean="0"/>
              <a:t> распространение эффективных способов работы лучших учителей,  </a:t>
            </a:r>
          </a:p>
          <a:p>
            <a:r>
              <a:rPr lang="ru-RU" dirty="0" smtClean="0"/>
              <a:t> изменение форм системы повышения квалификации через обмен опытом, профессиональные конкурсы и стажировки.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 Условия, необходимые для успешного развития учительского потенциала:</a:t>
            </a:r>
            <a:r>
              <a:rPr lang="ru-RU" sz="3600" dirty="0" smtClean="0"/>
              <a:t> </a:t>
            </a:r>
          </a:p>
          <a:p>
            <a:r>
              <a:rPr lang="ru-RU" dirty="0" smtClean="0"/>
              <a:t> сопровождение развития учительского потенциала должно осуществляться на основе </a:t>
            </a:r>
            <a:r>
              <a:rPr lang="ru-RU" dirty="0" err="1" smtClean="0"/>
              <a:t>компетентностного</a:t>
            </a:r>
            <a:r>
              <a:rPr lang="ru-RU" dirty="0" smtClean="0"/>
              <a:t> подхода; </a:t>
            </a:r>
          </a:p>
          <a:p>
            <a:r>
              <a:rPr lang="ru-RU" dirty="0" smtClean="0"/>
              <a:t> процесс развития учительского потенциала должен быть непрерывен, т.к. становление практики образования - это постоянно изменяющийся процесс. </a:t>
            </a:r>
          </a:p>
          <a:p>
            <a:r>
              <a:rPr lang="ru-RU" dirty="0" smtClean="0"/>
              <a:t> процесс развития учительского потенциала происходит за счет его участия в инновационной деятельности и специально организованных рефлексивно-аналитических, проектировочных и образовательных мероприятиях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sz="3300" dirty="0" smtClean="0">
              <a:solidFill>
                <a:srgbClr val="C00000"/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Основные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эффективные формы работы</a:t>
            </a:r>
            <a:r>
              <a:rPr lang="ru-RU" sz="3300" dirty="0" smtClean="0">
                <a:solidFill>
                  <a:srgbClr val="C00000"/>
                </a:solidFill>
              </a:rPr>
              <a:t>: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1. Исследовательская деятельность</a:t>
            </a:r>
          </a:p>
          <a:p>
            <a:r>
              <a:rPr lang="ru-RU" dirty="0" smtClean="0"/>
              <a:t>2. Инновационная деятельность, освоение новых педагогических технологий </a:t>
            </a:r>
          </a:p>
          <a:p>
            <a:r>
              <a:rPr lang="ru-RU" dirty="0" smtClean="0"/>
              <a:t>3. Различные формы педагогической поддержки </a:t>
            </a:r>
          </a:p>
          <a:p>
            <a:r>
              <a:rPr lang="ru-RU" dirty="0" smtClean="0"/>
              <a:t>4. Активное участие в педагогических конкурсах, фестивалях, проектах </a:t>
            </a:r>
          </a:p>
          <a:p>
            <a:r>
              <a:rPr lang="ru-RU" dirty="0" smtClean="0"/>
              <a:t>5. Трансляция собственного педагогического опыта </a:t>
            </a:r>
          </a:p>
          <a:p>
            <a:r>
              <a:rPr lang="ru-RU" dirty="0" smtClean="0"/>
              <a:t>6. Повышение квалификации</a:t>
            </a:r>
          </a:p>
          <a:p>
            <a:r>
              <a:rPr lang="ru-RU" dirty="0" smtClean="0"/>
              <a:t>7. Использование ИКТ </a:t>
            </a:r>
          </a:p>
          <a:p>
            <a:r>
              <a:rPr lang="ru-RU" dirty="0" smtClean="0"/>
              <a:t>8. Работа в школьных методических объединениях, творческих группах.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976243">
            <a:off x="4122147" y="4387946"/>
            <a:ext cx="1104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88913"/>
            <a:ext cx="8229600" cy="114300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ru-RU" sz="2800" i="1" dirty="0" smtClean="0">
                <a:solidFill>
                  <a:srgbClr val="C00000"/>
                </a:solidFill>
                <a:effectLst/>
              </a:rPr>
              <a:t>Профессиональный</a:t>
            </a:r>
            <a:r>
              <a:rPr lang="ru-RU" sz="2800" i="1" dirty="0" smtClean="0">
                <a:solidFill>
                  <a:srgbClr val="00FF00"/>
                </a:solidFill>
                <a:effectLst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effectLst/>
              </a:rPr>
              <a:t>рост через: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7473950" cy="525621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Самообразование;</a:t>
            </a:r>
          </a:p>
          <a:p>
            <a:pPr eaLnBrk="1" hangingPunct="1">
              <a:defRPr/>
            </a:pPr>
            <a:r>
              <a:rPr lang="ru-RU" sz="2400" dirty="0" smtClean="0"/>
              <a:t>курсы повышения квалификации;</a:t>
            </a:r>
          </a:p>
          <a:p>
            <a:pPr eaLnBrk="1" hangingPunct="1">
              <a:defRPr/>
            </a:pPr>
            <a:r>
              <a:rPr lang="ru-RU" sz="2400" dirty="0" smtClean="0"/>
              <a:t>аттестацию;</a:t>
            </a:r>
          </a:p>
          <a:p>
            <a:pPr eaLnBrk="1" hangingPunct="1">
              <a:defRPr/>
            </a:pPr>
            <a:r>
              <a:rPr lang="ru-RU" sz="2400" dirty="0" err="1" smtClean="0"/>
              <a:t>взаимопосещение</a:t>
            </a:r>
            <a:r>
              <a:rPr lang="ru-RU" sz="2400" dirty="0" smtClean="0"/>
              <a:t> уроков;</a:t>
            </a:r>
          </a:p>
          <a:p>
            <a:pPr eaLnBrk="1" hangingPunct="1">
              <a:defRPr/>
            </a:pPr>
            <a:r>
              <a:rPr lang="ru-RU" sz="2400" dirty="0" smtClean="0"/>
              <a:t>заседания методического объединения;</a:t>
            </a:r>
          </a:p>
          <a:p>
            <a:pPr eaLnBrk="1" hangingPunct="1">
              <a:defRPr/>
            </a:pPr>
            <a:r>
              <a:rPr lang="ru-RU" sz="2400" dirty="0" smtClean="0"/>
              <a:t>выступления на  ШМО, педагогических советах, районных МО; </a:t>
            </a:r>
          </a:p>
          <a:p>
            <a:pPr eaLnBrk="1" hangingPunct="1">
              <a:defRPr/>
            </a:pPr>
            <a:r>
              <a:rPr lang="ru-RU" sz="2400" dirty="0" smtClean="0"/>
              <a:t>участие в подготовке и проведении семинаров.</a:t>
            </a:r>
          </a:p>
          <a:p>
            <a:pPr eaLnBrk="1" hangingPunct="1">
              <a:defRPr/>
            </a:pPr>
            <a:endParaRPr lang="ru-RU" sz="2800" dirty="0" smtClean="0">
              <a:solidFill>
                <a:srgbClr val="CC0000"/>
              </a:solidFill>
            </a:endParaRPr>
          </a:p>
        </p:txBody>
      </p:sp>
      <p:pic>
        <p:nvPicPr>
          <p:cNvPr id="10244" name="Picture 7" descr="j020558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572000"/>
            <a:ext cx="1698625" cy="1557338"/>
          </a:xfrm>
        </p:spPr>
      </p:pic>
      <p:pic>
        <p:nvPicPr>
          <p:cNvPr id="1024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3786190"/>
            <a:ext cx="16430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619" name="Group 1395"/>
          <p:cNvGraphicFramePr>
            <a:graphicFrameLocks noGrp="1"/>
          </p:cNvGraphicFramePr>
          <p:nvPr>
            <p:ph/>
          </p:nvPr>
        </p:nvGraphicFramePr>
        <p:xfrm>
          <a:off x="455613" y="333375"/>
          <a:ext cx="8045477" cy="6092086"/>
        </p:xfrm>
        <a:graphic>
          <a:graphicData uri="http://schemas.openxmlformats.org/drawingml/2006/table">
            <a:tbl>
              <a:tblPr/>
              <a:tblGrid>
                <a:gridCol w="473536"/>
                <a:gridCol w="2681309"/>
                <a:gridCol w="3263527"/>
                <a:gridCol w="1627105"/>
              </a:tblGrid>
              <a:tr h="16666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Ф.И.О.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Курсы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аттестация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77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Губанихина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Татьяна Александровна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2005 г. «Менеджмент в образовании»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2008 г. «Теория и методика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преподавания ОБЖ»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2009год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Трухина Наталья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Константиновна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2007 г. «Теория и методика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преподавания математики»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2008 г. «Теория и методика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преподавания информатики»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2010год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3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Чернышова Татьяна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Владимировна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2007 г. «Теория и методика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преподавания русского языка и литературы»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2005год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9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Таланов Евгений 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Владимирович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Родионова Нина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Васильевна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2008 г. Квалификационные курсы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для учителей иностранного языка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2008 г.Курсы учителей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по предмету «Религии России»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2010год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Попова Елена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Васильевна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2008 г. «Инновационные процессы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в </a:t>
                      </a: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естественно-научном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образовании»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2009 г. «Теория и методика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преподавания географии»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2007год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24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Мартюхина Ольга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Викторовна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2009 г. «Теория и методика 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преподавания ИЗО, музыки и МХК»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2006год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8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Копаева Анна Николаевна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2008 г. «Экономическая теория и методика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преподавания экономики в школе».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 2009 г. «Теория и практика воспитания личности»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2009год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95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Хрипунов Станислав Николаевич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67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Бакина Ирина Геннадьевна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2005 г. «Теория и методика </a:t>
                      </a: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преподавания ИЗО, музыки и МХК»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5000"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2010год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  <a:lumOff val="25000"/>
                          </a:schemeClr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80" name="Picture 1394" descr="экологические-терми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5445125"/>
            <a:ext cx="1042988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932</Words>
  <Application>Microsoft Office PowerPoint</Application>
  <PresentationFormat>Экран (4:3)</PresentationFormat>
  <Paragraphs>222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Развитие учительского        потенциала как фактор обновления качества образования     </vt:lpstr>
      <vt:lpstr>Слайд 2</vt:lpstr>
      <vt:lpstr>Слайд 3</vt:lpstr>
      <vt:lpstr>Слайд 4</vt:lpstr>
      <vt:lpstr>Слайд 5</vt:lpstr>
      <vt:lpstr>Слайд 6</vt:lpstr>
      <vt:lpstr>Слайд 7</vt:lpstr>
      <vt:lpstr>Профессиональный рост через: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учительского        потенциала</dc:title>
  <dc:creator>Comp</dc:creator>
  <cp:lastModifiedBy>Comp</cp:lastModifiedBy>
  <cp:revision>43</cp:revision>
  <dcterms:created xsi:type="dcterms:W3CDTF">2010-10-18T16:38:13Z</dcterms:created>
  <dcterms:modified xsi:type="dcterms:W3CDTF">2010-11-09T02:56:46Z</dcterms:modified>
</cp:coreProperties>
</file>