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1" r:id="rId18"/>
    <p:sldId id="281" r:id="rId19"/>
    <p:sldId id="274" r:id="rId20"/>
    <p:sldId id="282" r:id="rId21"/>
    <p:sldId id="283" r:id="rId22"/>
    <p:sldId id="276" r:id="rId23"/>
    <p:sldId id="275" r:id="rId24"/>
    <p:sldId id="277" r:id="rId25"/>
    <p:sldId id="279" r:id="rId26"/>
    <p:sldId id="280" r:id="rId27"/>
    <p:sldId id="259" r:id="rId28"/>
    <p:sldId id="278"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FFFF"/>
    <a:srgbClr val="FF0066"/>
    <a:srgbClr val="66FF33"/>
    <a:srgbClr val="CC00FF"/>
    <a:srgbClr val="FF6600"/>
    <a:srgbClr val="0066FF"/>
    <a:srgbClr val="CCFFFF"/>
    <a:srgbClr val="A50021"/>
    <a:srgbClr val="66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1" d="100"/>
          <a:sy n="51" d="100"/>
        </p:scale>
        <p:origin x="-1243"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725C68B6-61C2-468F-89AB-4B9F7531AA68}"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725C68B6-61C2-468F-89AB-4B9F7531AA68}"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5B106E36-FD25-4E2D-B0AA-010F637433A0}" type="datetimeFigureOut">
              <a:rPr lang="ru-RU" smtClean="0"/>
              <a:pPr/>
              <a:t>18.01.2013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725C68B6-61C2-468F-89AB-4B9F7531AA68}"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5B106E36-FD25-4E2D-B0AA-010F637433A0}" type="datetimeFigureOut">
              <a:rPr lang="ru-RU" smtClean="0"/>
              <a:pPr/>
              <a:t>18.01.2013</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725C68B6-61C2-468F-89AB-4B9F7531AA68}"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okrnarmira.ru/_si/0/03719060.jpg" TargetMode="Externa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ru.wikipedia.org/wiki/%D0%AD%D0%B7%D0%BE%D0%BF" TargetMode="External"/><Relationship Id="rId2" Type="http://schemas.openxmlformats.org/officeDocument/2006/relationships/image" Target="../media/image9.jpeg"/><Relationship Id="rId1" Type="http://schemas.openxmlformats.org/officeDocument/2006/relationships/slideLayout" Target="../slideLayouts/slideLayout4.xml"/><Relationship Id="rId5" Type="http://schemas.openxmlformats.org/officeDocument/2006/relationships/hyperlink" Target="http://ru.wikipedia.org/wiki/%D0%9B%D0%B0%D1%84%D0%BE%D0%BD%D1%82%D0%B5%D0%BD,_%D0%96%D0%B0%D0%BD" TargetMode="External"/><Relationship Id="rId4" Type="http://schemas.openxmlformats.org/officeDocument/2006/relationships/hyperlink" Target="http://ru.wikipedia.org/wiki/%D0%9F%D0%BE%D1%8D%D1%82"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okrnarmira.ru/_si/13/60490724.jpg" TargetMode="Externa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okrnarmira.ru/_si/35/08082705.jpg" TargetMode="Externa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okrnarmira.ucoz.ru/_si/7/37699344.jpg"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kazochnikonline.ru/photo/illjustracii_k_skazkam/illjustracii_k_russkim_narodnym_skazkam/carevna_ljagushka/2-0-208" TargetMode="Externa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hyperlink" Target="http://lukoshko.net/story/ilya-muromec-i-kalin-car.htm" TargetMode="External"/><Relationship Id="rId3" Type="http://schemas.openxmlformats.org/officeDocument/2006/relationships/hyperlink" Target="http://lukoshko.net/story/vavila-i-skomorohi.htm" TargetMode="External"/><Relationship Id="rId7" Type="http://schemas.openxmlformats.org/officeDocument/2006/relationships/hyperlink" Target="http://lukoshko.net/story/ivan-gostinyy-syn.htm" TargetMode="External"/><Relationship Id="rId12" Type="http://schemas.openxmlformats.org/officeDocument/2006/relationships/image" Target="../media/image21.jpeg"/><Relationship Id="rId2" Type="http://schemas.openxmlformats.org/officeDocument/2006/relationships/hyperlink" Target="http://lukoshko.net/story/alesha-popovich-i-tugarin-zmeevich.htm" TargetMode="External"/><Relationship Id="rId1" Type="http://schemas.openxmlformats.org/officeDocument/2006/relationships/slideLayout" Target="../slideLayouts/slideLayout8.xml"/><Relationship Id="rId6" Type="http://schemas.openxmlformats.org/officeDocument/2006/relationships/hyperlink" Target="http://lukoshko.net/story/dobrynya-i-zmey.htm" TargetMode="External"/><Relationship Id="rId11" Type="http://schemas.openxmlformats.org/officeDocument/2006/relationships/hyperlink" Target="http://lukoshko.net/story/stavr-godinovich.htm" TargetMode="External"/><Relationship Id="rId5" Type="http://schemas.openxmlformats.org/officeDocument/2006/relationships/hyperlink" Target="http://lukoshko.net/story/dobrynya-i-alesha.htm" TargetMode="External"/><Relationship Id="rId10" Type="http://schemas.openxmlformats.org/officeDocument/2006/relationships/hyperlink" Target="http://lukoshko.net/story/sadko.htm" TargetMode="External"/><Relationship Id="rId4" Type="http://schemas.openxmlformats.org/officeDocument/2006/relationships/hyperlink" Target="http://lukoshko.net/story/volga-i-mikula-selyaninovich.htm" TargetMode="External"/><Relationship Id="rId9" Type="http://schemas.openxmlformats.org/officeDocument/2006/relationships/hyperlink" Target="http://lukoshko.net/story/ilya-muromec-i-solovey-razboynik.htm"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sokrnarmira.ru/index/poceluj_krasavicy_adygejskie_pritchi/0-901" TargetMode="External"/><Relationship Id="rId3" Type="http://schemas.openxmlformats.org/officeDocument/2006/relationships/hyperlink" Target="http://sokrnarmira.ru/index/sud_dzhebaga_adygejskie_pritchi/0-896" TargetMode="External"/><Relationship Id="rId7" Type="http://schemas.openxmlformats.org/officeDocument/2006/relationships/hyperlink" Target="http://sokrnarmira.ru/index/recept_adygejskie_pritchi/0-900" TargetMode="External"/><Relationship Id="rId2" Type="http://schemas.openxmlformats.org/officeDocument/2006/relationships/hyperlink" Target="http://sokrnarmira.ru/index/nastavlenija_otca_adygejskie_pritchi/0-895" TargetMode="External"/><Relationship Id="rId1" Type="http://schemas.openxmlformats.org/officeDocument/2006/relationships/slideLayout" Target="../slideLayouts/slideLayout9.xml"/><Relationship Id="rId6" Type="http://schemas.openxmlformats.org/officeDocument/2006/relationships/hyperlink" Target="http://sokrnarmira.ru/index/starinnaja_adygejskaja_pritcha_adygejskie_pritchi/0-899" TargetMode="External"/><Relationship Id="rId5" Type="http://schemas.openxmlformats.org/officeDocument/2006/relationships/hyperlink" Target="http://sokrnarmira.ru/index/pritcha_pro_dengi_adygejskie_pritchi/0-898" TargetMode="External"/><Relationship Id="rId10" Type="http://schemas.openxmlformats.org/officeDocument/2006/relationships/image" Target="../media/image22.jpeg"/><Relationship Id="rId4" Type="http://schemas.openxmlformats.org/officeDocument/2006/relationships/hyperlink" Target="http://sokrnarmira.ru/index/obychaj_adygejskie_pritchi/0-897" TargetMode="External"/><Relationship Id="rId9" Type="http://schemas.openxmlformats.org/officeDocument/2006/relationships/hyperlink" Target="http://sokrnarmira.ru/_si/4/96703670.jpg"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www.tale-store.ru/skazki-narodov-mira/39-adygejskie-narodnye-skazki" TargetMode="External"/><Relationship Id="rId2" Type="http://schemas.openxmlformats.org/officeDocument/2006/relationships/hyperlink" Target="http://www.regobraz.ru/lib/lib_skaz010225.php" TargetMode="External"/><Relationship Id="rId1" Type="http://schemas.openxmlformats.org/officeDocument/2006/relationships/slideLayout" Target="../slideLayouts/slideLayout2.xml"/><Relationship Id="rId6" Type="http://schemas.openxmlformats.org/officeDocument/2006/relationships/hyperlink" Target="http://hobbitaniya.ru/adigeya/adigeya27.php" TargetMode="External"/><Relationship Id="rId5" Type="http://schemas.openxmlformats.org/officeDocument/2006/relationships/hyperlink" Target="http://www.hobobo.ru/catalog/narodnye_skazki_byliny_skazaniya/adygejjskie-skazki" TargetMode="External"/><Relationship Id="rId4" Type="http://schemas.openxmlformats.org/officeDocument/2006/relationships/hyperlink" Target="http://allskazki.ru/world/adi.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smisl-zhizni.ru/o-smisle-zhizni/85-prepodobni-serafim" TargetMode="Externa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okrnarmira.ru/_si/10/99886498.jpeg" TargetMode="Externa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332656"/>
            <a:ext cx="8352928" cy="1944216"/>
          </a:xfrm>
          <a:solidFill>
            <a:schemeClr val="tx2">
              <a:lumMod val="40000"/>
              <a:lumOff val="60000"/>
            </a:schemeClr>
          </a:solidFill>
          <a:ln>
            <a:solidFill>
              <a:srgbClr val="C00000"/>
            </a:solidFill>
          </a:ln>
        </p:spPr>
        <p:txBody>
          <a:bodyPr>
            <a:noAutofit/>
          </a:bodyPr>
          <a:lstStyle/>
          <a:p>
            <a:r>
              <a:rPr lang="ru-RU" sz="2000" dirty="0" smtClean="0">
                <a:latin typeface="Arial" pitchFamily="34" charset="0"/>
                <a:cs typeface="Arial" pitchFamily="34" charset="0"/>
              </a:rPr>
              <a:t>ГБОУ « Адыгейская </a:t>
            </a:r>
            <a:r>
              <a:rPr lang="ru-RU" sz="2000" smtClean="0">
                <a:latin typeface="Arial" pitchFamily="34" charset="0"/>
                <a:cs typeface="Arial" pitchFamily="34" charset="0"/>
              </a:rPr>
              <a:t>республиканская </a:t>
            </a:r>
            <a:r>
              <a:rPr lang="ru-RU" sz="2000" smtClean="0">
                <a:latin typeface="Arial" pitchFamily="34" charset="0"/>
                <a:cs typeface="Arial" pitchFamily="34" charset="0"/>
              </a:rPr>
              <a:t>гимназия»</a:t>
            </a: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000" dirty="0" smtClean="0">
                <a:latin typeface="Arial" pitchFamily="34" charset="0"/>
                <a:cs typeface="Arial" pitchFamily="34" charset="0"/>
              </a:rPr>
              <a:t/>
            </a:r>
            <a:br>
              <a:rPr lang="ru-RU" sz="2000" dirty="0" smtClean="0">
                <a:latin typeface="Arial" pitchFamily="34" charset="0"/>
                <a:cs typeface="Arial" pitchFamily="34" charset="0"/>
              </a:rPr>
            </a:br>
            <a:r>
              <a:rPr lang="ru-RU" sz="2400" dirty="0" smtClean="0">
                <a:latin typeface="Arial" pitchFamily="34" charset="0"/>
                <a:cs typeface="Arial" pitchFamily="34" charset="0"/>
              </a:rPr>
              <a:t>Презентация к уроку литературы</a:t>
            </a:r>
            <a:br>
              <a:rPr lang="ru-RU" sz="2400" dirty="0" smtClean="0">
                <a:latin typeface="Arial" pitchFamily="34" charset="0"/>
                <a:cs typeface="Arial" pitchFamily="34" charset="0"/>
              </a:rPr>
            </a:br>
            <a:r>
              <a:rPr lang="ru-RU" sz="2400" dirty="0" smtClean="0">
                <a:latin typeface="Arial" pitchFamily="34" charset="0"/>
                <a:cs typeface="Arial" pitchFamily="34" charset="0"/>
              </a:rPr>
              <a:t>«</a:t>
            </a:r>
            <a:r>
              <a:rPr lang="ru-RU" sz="2000" dirty="0" smtClean="0">
                <a:latin typeface="Arial" pitchFamily="34" charset="0"/>
                <a:cs typeface="Arial" pitchFamily="34" charset="0"/>
              </a:rPr>
              <a:t> </a:t>
            </a:r>
            <a:r>
              <a:rPr lang="ru-RU" sz="2400" dirty="0" smtClean="0">
                <a:latin typeface="Arial" pitchFamily="34" charset="0"/>
                <a:cs typeface="Arial" pitchFamily="34" charset="0"/>
              </a:rPr>
              <a:t>Народная мудрость бесценна и бесконечна»</a:t>
            </a:r>
            <a:endParaRPr lang="ru-RU" sz="2400" dirty="0">
              <a:latin typeface="Arial" pitchFamily="34" charset="0"/>
              <a:cs typeface="Arial" pitchFamily="34" charset="0"/>
            </a:endParaRPr>
          </a:p>
        </p:txBody>
      </p:sp>
      <p:pic>
        <p:nvPicPr>
          <p:cNvPr id="6" name="Содержимое 5" descr="http://sokrnarmira.ru/_si/0/s03719060.jpg">
            <a:hlinkClick r:id="rId2" tgtFrame="_blank" tooltip="&quot;Нажмите, для просмотра в полном размере...&quot;"/>
          </p:cNvPr>
          <p:cNvPicPr>
            <a:picLocks noGrp="1"/>
          </p:cNvPicPr>
          <p:nvPr>
            <p:ph sz="half" idx="1"/>
          </p:nvPr>
        </p:nvPicPr>
        <p:blipFill>
          <a:blip r:embed="rId3" cstate="print"/>
          <a:stretch>
            <a:fillRect/>
          </a:stretch>
        </p:blipFill>
        <p:spPr bwMode="auto">
          <a:xfrm>
            <a:off x="467544" y="2492896"/>
            <a:ext cx="3532956" cy="4104456"/>
          </a:xfrm>
          <a:prstGeom prst="rect">
            <a:avLst/>
          </a:prstGeom>
          <a:ln>
            <a:headEnd/>
            <a:tailEnd/>
          </a:ln>
        </p:spPr>
        <p:style>
          <a:lnRef idx="1">
            <a:schemeClr val="accent2"/>
          </a:lnRef>
          <a:fillRef idx="3">
            <a:schemeClr val="accent2"/>
          </a:fillRef>
          <a:effectRef idx="2">
            <a:schemeClr val="accent2"/>
          </a:effectRef>
          <a:fontRef idx="minor">
            <a:schemeClr val="lt1"/>
          </a:fontRef>
        </p:style>
      </p:pic>
      <p:sp>
        <p:nvSpPr>
          <p:cNvPr id="7" name="Содержимое 6"/>
          <p:cNvSpPr>
            <a:spLocks noGrp="1"/>
          </p:cNvSpPr>
          <p:nvPr>
            <p:ph sz="half" idx="2"/>
          </p:nvPr>
        </p:nvSpPr>
        <p:spPr>
          <a:xfrm>
            <a:off x="4211960" y="2780928"/>
            <a:ext cx="4392488" cy="1728192"/>
          </a:xfrm>
        </p:spPr>
        <p:txBody>
          <a:bodyPr>
            <a:noAutofit/>
          </a:bodyPr>
          <a:lstStyle/>
          <a:p>
            <a:pPr>
              <a:buNone/>
            </a:pPr>
            <a:r>
              <a:rPr lang="ru-RU" sz="2000" dirty="0" smtClean="0">
                <a:latin typeface="Calibri" pitchFamily="34" charset="0"/>
              </a:rPr>
              <a:t>      Народная мудрость в афоризмах, притчах, баснях, мифах, сказках, легендах, былинах, пословицах, поговорках.</a:t>
            </a:r>
          </a:p>
          <a:p>
            <a:pPr>
              <a:buNone/>
            </a:pPr>
            <a:endParaRPr lang="ru-RU" sz="2000" dirty="0" smtClean="0">
              <a:latin typeface="Calibri" pitchFamily="34" charset="0"/>
            </a:endParaRPr>
          </a:p>
          <a:p>
            <a:pPr>
              <a:buNone/>
            </a:pPr>
            <a:r>
              <a:rPr lang="ru-RU" sz="2000" dirty="0" smtClean="0">
                <a:latin typeface="Calibri" pitchFamily="34" charset="0"/>
              </a:rPr>
              <a:t>       </a:t>
            </a:r>
          </a:p>
          <a:p>
            <a:pPr>
              <a:buNone/>
            </a:pPr>
            <a:r>
              <a:rPr lang="ru-RU" sz="2000" dirty="0" smtClean="0">
                <a:latin typeface="Calibri" pitchFamily="34" charset="0"/>
              </a:rPr>
              <a:t>        </a:t>
            </a: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smtClean="0">
              <a:latin typeface="Calibri" pitchFamily="34" charset="0"/>
            </a:endParaRPr>
          </a:p>
          <a:p>
            <a:pPr>
              <a:buNone/>
            </a:pPr>
            <a:endParaRPr lang="ru-RU" sz="2000" dirty="0">
              <a:latin typeface="Calibri" pitchFamily="34" charset="0"/>
            </a:endParaRPr>
          </a:p>
        </p:txBody>
      </p:sp>
      <p:sp>
        <p:nvSpPr>
          <p:cNvPr id="5" name="Прямоугольник 4"/>
          <p:cNvSpPr/>
          <p:nvPr/>
        </p:nvSpPr>
        <p:spPr>
          <a:xfrm>
            <a:off x="4572000" y="4869160"/>
            <a:ext cx="4032448" cy="1661993"/>
          </a:xfrm>
          <a:prstGeom prst="rect">
            <a:avLst/>
          </a:prstGeom>
          <a:solidFill>
            <a:schemeClr val="tx2">
              <a:lumMod val="40000"/>
              <a:lumOff val="60000"/>
            </a:schemeClr>
          </a:solidFill>
        </p:spPr>
        <p:txBody>
          <a:bodyPr wrap="square">
            <a:spAutoFit/>
          </a:bodyPr>
          <a:lstStyle/>
          <a:p>
            <a:pPr>
              <a:buNone/>
            </a:pPr>
            <a:r>
              <a:rPr lang="ru-RU" dirty="0" smtClean="0">
                <a:latin typeface="Calibri" pitchFamily="34" charset="0"/>
              </a:rPr>
              <a:t>Презентацию подготовила</a:t>
            </a:r>
          </a:p>
          <a:p>
            <a:pPr>
              <a:buNone/>
            </a:pPr>
            <a:r>
              <a:rPr lang="ru-RU" dirty="0" smtClean="0">
                <a:latin typeface="Calibri" pitchFamily="34" charset="0"/>
              </a:rPr>
              <a:t> учитель русского языка и литературы</a:t>
            </a:r>
          </a:p>
          <a:p>
            <a:pPr>
              <a:buNone/>
            </a:pPr>
            <a:r>
              <a:rPr lang="ru-RU" dirty="0" smtClean="0">
                <a:latin typeface="Calibri" pitchFamily="34" charset="0"/>
              </a:rPr>
              <a:t>  </a:t>
            </a:r>
            <a:r>
              <a:rPr lang="ru-RU" dirty="0" err="1" smtClean="0">
                <a:latin typeface="Calibri" pitchFamily="34" charset="0"/>
              </a:rPr>
              <a:t>Куадже</a:t>
            </a:r>
            <a:r>
              <a:rPr lang="ru-RU" dirty="0" smtClean="0">
                <a:latin typeface="Calibri" pitchFamily="34" charset="0"/>
              </a:rPr>
              <a:t> Ася </a:t>
            </a:r>
            <a:r>
              <a:rPr lang="ru-RU" dirty="0" err="1" smtClean="0">
                <a:latin typeface="Calibri" pitchFamily="34" charset="0"/>
              </a:rPr>
              <a:t>Шумафовна</a:t>
            </a:r>
            <a:endParaRPr lang="ru-RU" dirty="0" smtClean="0">
              <a:latin typeface="Calibri" pitchFamily="34" charset="0"/>
            </a:endParaRPr>
          </a:p>
          <a:p>
            <a:pPr>
              <a:buNone/>
            </a:pPr>
            <a:r>
              <a:rPr lang="ru-RU" sz="2000" dirty="0" smtClean="0">
                <a:latin typeface="Calibri" pitchFamily="34" charset="0"/>
              </a:rPr>
              <a:t>       </a:t>
            </a:r>
            <a:endParaRPr lang="ru-RU" sz="1600" dirty="0" smtClean="0">
              <a:latin typeface="Calibri" pitchFamily="34" charset="0"/>
            </a:endParaRPr>
          </a:p>
          <a:p>
            <a:pPr>
              <a:buNone/>
            </a:pPr>
            <a:r>
              <a:rPr lang="ru-RU" sz="1200" dirty="0" smtClean="0">
                <a:latin typeface="Calibri" pitchFamily="34" charset="0"/>
              </a:rPr>
              <a:t>         г. Майкоп</a:t>
            </a:r>
            <a:r>
              <a:rPr lang="ru-RU" sz="1200" smtClean="0">
                <a:latin typeface="Calibri" pitchFamily="34" charset="0"/>
              </a:rPr>
              <a:t>, 2013</a:t>
            </a:r>
            <a:endParaRPr lang="ru-RU" sz="1200" dirty="0" smtClean="0">
              <a:latin typeface="Calibri" pitchFamily="34" charset="0"/>
            </a:endParaRPr>
          </a:p>
          <a:p>
            <a:pPr>
              <a:buNone/>
            </a:pPr>
            <a:endParaRPr lang="ru-RU" sz="1600" dirty="0" smtClean="0">
              <a:latin typeface="Calibri"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chemeClr val="bg2">
              <a:lumMod val="75000"/>
            </a:schemeClr>
          </a:solidFill>
        </p:spPr>
        <p:txBody>
          <a:bodyPr>
            <a:normAutofit/>
          </a:bodyPr>
          <a:lstStyle/>
          <a:p>
            <a:r>
              <a:rPr lang="ru-RU" sz="4400" dirty="0" smtClean="0">
                <a:latin typeface="Calibri" pitchFamily="34" charset="0"/>
              </a:rPr>
              <a:t>                          Басни</a:t>
            </a:r>
            <a:endParaRPr lang="ru-RU" sz="4400" dirty="0">
              <a:latin typeface="Calibri" pitchFamily="34" charset="0"/>
            </a:endParaRPr>
          </a:p>
        </p:txBody>
      </p:sp>
      <p:pic>
        <p:nvPicPr>
          <p:cNvPr id="5" name="Содержимое 4" descr="http://sokrnarmira.ru/_si/7/86242069.jpg"/>
          <p:cNvPicPr>
            <a:picLocks noGrp="1"/>
          </p:cNvPicPr>
          <p:nvPr>
            <p:ph sz="half" idx="1"/>
          </p:nvPr>
        </p:nvPicPr>
        <p:blipFill>
          <a:blip r:embed="rId2" cstate="print"/>
          <a:stretch>
            <a:fillRect/>
          </a:stretch>
        </p:blipFill>
        <p:spPr bwMode="auto">
          <a:xfrm>
            <a:off x="467544" y="1628800"/>
            <a:ext cx="3390081" cy="4680520"/>
          </a:xfrm>
          <a:prstGeom prst="rect">
            <a:avLst/>
          </a:prstGeom>
          <a:solidFill>
            <a:schemeClr val="accent3">
              <a:lumMod val="40000"/>
              <a:lumOff val="60000"/>
            </a:schemeClr>
          </a:solidFill>
          <a:ln w="9525">
            <a:solidFill>
              <a:srgbClr val="FFC000"/>
            </a:solidFill>
            <a:miter lim="800000"/>
            <a:headEnd/>
            <a:tailEnd/>
          </a:ln>
        </p:spPr>
      </p:pic>
      <p:sp>
        <p:nvSpPr>
          <p:cNvPr id="4" name="Содержимое 3"/>
          <p:cNvSpPr>
            <a:spLocks noGrp="1"/>
          </p:cNvSpPr>
          <p:nvPr>
            <p:ph sz="half" idx="2"/>
          </p:nvPr>
        </p:nvSpPr>
        <p:spPr>
          <a:xfrm>
            <a:off x="4648200" y="1700808"/>
            <a:ext cx="3884240" cy="4536504"/>
          </a:xfrm>
          <a:solidFill>
            <a:srgbClr val="D64AB5"/>
          </a:solidFill>
          <a:ln>
            <a:solidFill>
              <a:srgbClr val="D64AB5"/>
            </a:solidFill>
          </a:ln>
        </p:spPr>
        <p:txBody>
          <a:bodyPr>
            <a:normAutofit fontScale="55000" lnSpcReduction="20000"/>
          </a:bodyPr>
          <a:lstStyle/>
          <a:p>
            <a:pPr>
              <a:buNone/>
            </a:pPr>
            <a:r>
              <a:rPr lang="ru-RU" sz="3800" dirty="0" smtClean="0">
                <a:latin typeface="Calibri" pitchFamily="34" charset="0"/>
              </a:rPr>
              <a:t>Басня - один из древнейших </a:t>
            </a:r>
          </a:p>
          <a:p>
            <a:pPr>
              <a:buNone/>
            </a:pPr>
            <a:r>
              <a:rPr lang="ru-RU" sz="3800" dirty="0" smtClean="0">
                <a:latin typeface="Calibri" pitchFamily="34" charset="0"/>
              </a:rPr>
              <a:t> литературных жанров.      </a:t>
            </a:r>
          </a:p>
          <a:p>
            <a:pPr>
              <a:buNone/>
            </a:pPr>
            <a:r>
              <a:rPr lang="ru-RU" sz="3800" dirty="0" smtClean="0">
                <a:latin typeface="Calibri" pitchFamily="34" charset="0"/>
              </a:rPr>
              <a:t>В Древней Греции был </a:t>
            </a:r>
          </a:p>
          <a:p>
            <a:pPr>
              <a:buNone/>
            </a:pPr>
            <a:r>
              <a:rPr lang="ru-RU" sz="3800" dirty="0" smtClean="0">
                <a:latin typeface="Calibri" pitchFamily="34" charset="0"/>
              </a:rPr>
              <a:t> знаменит </a:t>
            </a:r>
            <a:r>
              <a:rPr lang="ru-RU" sz="3800" dirty="0" smtClean="0">
                <a:latin typeface="Calibri" pitchFamily="34" charset="0"/>
                <a:hlinkClick r:id="rId3" action="ppaction://hlinkfile" tooltip="Эзоп"/>
              </a:rPr>
              <a:t>Эзоп</a:t>
            </a:r>
            <a:r>
              <a:rPr lang="ru-RU" sz="3800" dirty="0" smtClean="0">
                <a:latin typeface="Calibri" pitchFamily="34" charset="0"/>
              </a:rPr>
              <a:t> (VI—V века</a:t>
            </a:r>
          </a:p>
          <a:p>
            <a:pPr>
              <a:buNone/>
            </a:pPr>
            <a:r>
              <a:rPr lang="ru-RU" sz="3800" dirty="0" smtClean="0">
                <a:latin typeface="Calibri" pitchFamily="34" charset="0"/>
              </a:rPr>
              <a:t> до нашей эры), писавший </a:t>
            </a:r>
          </a:p>
          <a:p>
            <a:pPr>
              <a:buNone/>
            </a:pPr>
            <a:r>
              <a:rPr lang="ru-RU" sz="3800" dirty="0" smtClean="0">
                <a:latin typeface="Calibri" pitchFamily="34" charset="0"/>
              </a:rPr>
              <a:t>басни в прозе.  </a:t>
            </a:r>
          </a:p>
          <a:p>
            <a:pPr>
              <a:buNone/>
            </a:pPr>
            <a:r>
              <a:rPr lang="ru-RU" sz="3800" dirty="0" smtClean="0">
                <a:latin typeface="Calibri" pitchFamily="34" charset="0"/>
              </a:rPr>
              <a:t>Виднейшим баснописцем нового</a:t>
            </a:r>
          </a:p>
          <a:p>
            <a:pPr>
              <a:buNone/>
            </a:pPr>
            <a:r>
              <a:rPr lang="ru-RU" sz="3800" dirty="0" smtClean="0">
                <a:latin typeface="Calibri" pitchFamily="34" charset="0"/>
              </a:rPr>
              <a:t> времени был французский </a:t>
            </a:r>
            <a:r>
              <a:rPr lang="ru-RU" sz="3800" dirty="0" smtClean="0">
                <a:latin typeface="Calibri" pitchFamily="34" charset="0"/>
                <a:hlinkClick r:id="rId4" action="ppaction://hlinkfile" tooltip="Поэт"/>
              </a:rPr>
              <a:t>поэт</a:t>
            </a:r>
            <a:endParaRPr lang="ru-RU" sz="3800" dirty="0" smtClean="0">
              <a:latin typeface="Calibri" pitchFamily="34" charset="0"/>
            </a:endParaRPr>
          </a:p>
          <a:p>
            <a:pPr>
              <a:buNone/>
            </a:pPr>
            <a:r>
              <a:rPr lang="ru-RU" sz="3800" dirty="0" smtClean="0">
                <a:latin typeface="Calibri" pitchFamily="34" charset="0"/>
              </a:rPr>
              <a:t> </a:t>
            </a:r>
            <a:r>
              <a:rPr lang="ru-RU" sz="3800" dirty="0" smtClean="0">
                <a:latin typeface="Calibri" pitchFamily="34" charset="0"/>
                <a:hlinkClick r:id="rId5" action="ppaction://hlinkfile" tooltip="Лафонтен, Жан"/>
              </a:rPr>
              <a:t>Ж. Лафонтен</a:t>
            </a:r>
            <a:r>
              <a:rPr lang="ru-RU" sz="3800" dirty="0" smtClean="0">
                <a:latin typeface="Calibri" pitchFamily="34" charset="0"/>
              </a:rPr>
              <a:t> (XVII век). </a:t>
            </a:r>
          </a:p>
          <a:p>
            <a:pPr>
              <a:buNone/>
            </a:pPr>
            <a:r>
              <a:rPr lang="ru-RU" sz="3800" dirty="0" smtClean="0">
                <a:latin typeface="Calibri" pitchFamily="34" charset="0"/>
              </a:rPr>
              <a:t>Басни И. А. Крылова знаменовали</a:t>
            </a:r>
          </a:p>
          <a:p>
            <a:pPr>
              <a:buNone/>
            </a:pPr>
            <a:r>
              <a:rPr lang="ru-RU" sz="3800" dirty="0" smtClean="0">
                <a:latin typeface="Calibri" pitchFamily="34" charset="0"/>
              </a:rPr>
              <a:t> расцвет  этого жанра  в России.</a:t>
            </a:r>
          </a:p>
          <a:p>
            <a:pPr>
              <a:buNone/>
            </a:pPr>
            <a:endParaRPr lang="ru-RU" sz="2400" dirty="0" smtClean="0">
              <a:latin typeface="Calibri" pitchFamily="34" charset="0"/>
            </a:endParaRPr>
          </a:p>
          <a:p>
            <a:pPr>
              <a:buNone/>
            </a:pPr>
            <a:r>
              <a:rPr lang="ru-RU" sz="2400" dirty="0" smtClean="0">
                <a:latin typeface="Calibri" pitchFamily="34" charset="0"/>
              </a:rPr>
              <a:t>       </a:t>
            </a:r>
            <a:endParaRPr lang="ru-RU" sz="2400" dirty="0">
              <a:latin typeface="Calibri"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457200"/>
            <a:ext cx="7992888" cy="595536"/>
          </a:xfrm>
          <a:solidFill>
            <a:srgbClr val="92D050"/>
          </a:solidFill>
          <a:ln>
            <a:solidFill>
              <a:schemeClr val="bg2">
                <a:lumMod val="50000"/>
              </a:schemeClr>
            </a:solidFill>
          </a:ln>
        </p:spPr>
        <p:txBody>
          <a:bodyPr>
            <a:normAutofit fontScale="90000"/>
          </a:bodyPr>
          <a:lstStyle/>
          <a:p>
            <a:r>
              <a:rPr lang="ru-RU" sz="4000" dirty="0" smtClean="0">
                <a:latin typeface="Calibri" pitchFamily="34" charset="0"/>
              </a:rPr>
              <a:t>                                Эзоп</a:t>
            </a:r>
            <a:endParaRPr lang="ru-RU" sz="4000" dirty="0">
              <a:latin typeface="Calibri" pitchFamily="34" charset="0"/>
            </a:endParaRPr>
          </a:p>
        </p:txBody>
      </p:sp>
      <p:pic>
        <p:nvPicPr>
          <p:cNvPr id="5" name="Содержимое 4" descr="http://sokrnarmira.ru/_si/7/65719287.jpg"/>
          <p:cNvPicPr>
            <a:picLocks noGrp="1"/>
          </p:cNvPicPr>
          <p:nvPr>
            <p:ph sz="half" idx="1"/>
          </p:nvPr>
        </p:nvPicPr>
        <p:blipFill>
          <a:blip r:embed="rId2" cstate="print"/>
          <a:stretch>
            <a:fillRect/>
          </a:stretch>
        </p:blipFill>
        <p:spPr bwMode="auto">
          <a:xfrm>
            <a:off x="539552" y="1628800"/>
            <a:ext cx="2592288" cy="4680520"/>
          </a:xfrm>
          <a:prstGeom prst="rect">
            <a:avLst/>
          </a:prstGeom>
          <a:noFill/>
          <a:ln w="9525">
            <a:noFill/>
            <a:miter lim="800000"/>
            <a:headEnd/>
            <a:tailEnd/>
          </a:ln>
        </p:spPr>
      </p:pic>
      <p:sp>
        <p:nvSpPr>
          <p:cNvPr id="4" name="Содержимое 3"/>
          <p:cNvSpPr>
            <a:spLocks noGrp="1"/>
          </p:cNvSpPr>
          <p:nvPr>
            <p:ph sz="half" idx="2"/>
          </p:nvPr>
        </p:nvSpPr>
        <p:spPr>
          <a:xfrm>
            <a:off x="3707904" y="1600200"/>
            <a:ext cx="4824536" cy="4724400"/>
          </a:xfrm>
          <a:solidFill>
            <a:srgbClr val="FFFF00"/>
          </a:solidFill>
          <a:ln>
            <a:solidFill>
              <a:schemeClr val="accent3">
                <a:lumMod val="60000"/>
                <a:lumOff val="40000"/>
              </a:schemeClr>
            </a:solidFill>
          </a:ln>
        </p:spPr>
        <p:txBody>
          <a:bodyPr>
            <a:normAutofit fontScale="55000" lnSpcReduction="20000"/>
          </a:bodyPr>
          <a:lstStyle/>
          <a:p>
            <a:pPr>
              <a:buNone/>
            </a:pPr>
            <a:r>
              <a:rPr lang="ru-RU" sz="3800" dirty="0" smtClean="0">
                <a:latin typeface="Calibri" pitchFamily="34" charset="0"/>
              </a:rPr>
              <a:t>      Эзоп (</a:t>
            </a:r>
            <a:r>
              <a:rPr lang="ru-RU" sz="3800" dirty="0" err="1" smtClean="0">
                <a:latin typeface="Calibri" pitchFamily="34" charset="0"/>
              </a:rPr>
              <a:t>ок</a:t>
            </a:r>
            <a:r>
              <a:rPr lang="ru-RU" sz="3800" dirty="0" smtClean="0">
                <a:latin typeface="Calibri" pitchFamily="34" charset="0"/>
              </a:rPr>
              <a:t>. VI в. до н. э.) – уроженец Фракии в Малой Азии, древнегреческий баснописец, считающийся зачинателем басенного жанра. Все басни, которые потом на разный лад пересказывались в течение многих веков, впервые сочинил Эзоп: и про волка и ягнёнка, и про лису и виноград, и многие другие.  Мудрости никогда не бывает много – даже у тех, кто готов поделиться ею с окружающими. Легендарный Эзоп стал одним из первых, кто это понял.</a:t>
            </a:r>
          </a:p>
          <a:p>
            <a:pPr>
              <a:buNone/>
            </a:pPr>
            <a:r>
              <a:rPr lang="ru-RU" sz="2400" dirty="0" smtClean="0"/>
              <a:t> </a:t>
            </a:r>
          </a:p>
          <a:p>
            <a:endParaRPr lang="ru-RU" dirty="0">
              <a:latin typeface="Calibri"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32656"/>
            <a:ext cx="8136904" cy="720080"/>
          </a:xfrm>
          <a:solidFill>
            <a:schemeClr val="tx2">
              <a:lumMod val="60000"/>
              <a:lumOff val="40000"/>
            </a:schemeClr>
          </a:solidFill>
          <a:ln>
            <a:solidFill>
              <a:schemeClr val="accent2">
                <a:lumMod val="60000"/>
                <a:lumOff val="40000"/>
              </a:schemeClr>
            </a:solidFill>
          </a:ln>
        </p:spPr>
        <p:txBody>
          <a:bodyPr>
            <a:noAutofit/>
          </a:bodyPr>
          <a:lstStyle/>
          <a:p>
            <a:r>
              <a:rPr lang="ru-RU" sz="3200" dirty="0" smtClean="0">
                <a:latin typeface="Calibri" pitchFamily="34" charset="0"/>
              </a:rPr>
              <a:t> </a:t>
            </a:r>
            <a:br>
              <a:rPr lang="ru-RU" sz="3200" dirty="0" smtClean="0">
                <a:latin typeface="Calibri" pitchFamily="34" charset="0"/>
              </a:rPr>
            </a:br>
            <a:r>
              <a:rPr lang="ru-RU" sz="3200" dirty="0" smtClean="0">
                <a:latin typeface="Calibri" pitchFamily="34" charset="0"/>
              </a:rPr>
              <a:t>                       Жан де Лафонтен</a:t>
            </a:r>
            <a:r>
              <a:rPr lang="ru-RU" sz="3200" dirty="0" smtClean="0"/>
              <a:t/>
            </a:r>
            <a:br>
              <a:rPr lang="ru-RU" sz="3200" dirty="0" smtClean="0"/>
            </a:br>
            <a:endParaRPr lang="ru-RU" sz="3200" dirty="0">
              <a:latin typeface="Calibri" pitchFamily="34" charset="0"/>
            </a:endParaRPr>
          </a:p>
        </p:txBody>
      </p:sp>
      <p:pic>
        <p:nvPicPr>
          <p:cNvPr id="5" name="Содержимое 4" descr="http://sokrnarmira.ru/1.gif"/>
          <p:cNvPicPr>
            <a:picLocks noGrp="1"/>
          </p:cNvPicPr>
          <p:nvPr>
            <p:ph sz="half" idx="1"/>
          </p:nvPr>
        </p:nvPicPr>
        <p:blipFill>
          <a:blip r:embed="rId2" cstate="print"/>
          <a:stretch>
            <a:fillRect/>
          </a:stretch>
        </p:blipFill>
        <p:spPr bwMode="auto">
          <a:xfrm>
            <a:off x="685800" y="1628800"/>
            <a:ext cx="3429000" cy="4896544"/>
          </a:xfrm>
          <a:prstGeom prst="rect">
            <a:avLst/>
          </a:prstGeom>
          <a:noFill/>
          <a:ln w="9525">
            <a:noFill/>
            <a:miter lim="800000"/>
            <a:headEnd/>
            <a:tailEnd/>
          </a:ln>
        </p:spPr>
      </p:pic>
      <p:sp>
        <p:nvSpPr>
          <p:cNvPr id="4" name="Содержимое 3"/>
          <p:cNvSpPr>
            <a:spLocks noGrp="1"/>
          </p:cNvSpPr>
          <p:nvPr>
            <p:ph sz="half" idx="2"/>
          </p:nvPr>
        </p:nvSpPr>
        <p:spPr>
          <a:xfrm>
            <a:off x="4648200" y="1600200"/>
            <a:ext cx="4038600" cy="4925144"/>
          </a:xfrm>
          <a:solidFill>
            <a:srgbClr val="FF7C80"/>
          </a:solidFill>
          <a:ln>
            <a:solidFill>
              <a:srgbClr val="FF7C80"/>
            </a:solidFill>
          </a:ln>
        </p:spPr>
        <p:txBody>
          <a:bodyPr>
            <a:noAutofit/>
          </a:bodyPr>
          <a:lstStyle/>
          <a:p>
            <a:pPr>
              <a:buNone/>
            </a:pPr>
            <a:r>
              <a:rPr lang="ru-RU" sz="1400" dirty="0" smtClean="0">
                <a:latin typeface="Calibri" pitchFamily="34" charset="0"/>
              </a:rPr>
              <a:t>          Басни Лафонтена принадлежат не одной только французской литературе, - они представляют собою одно из великих явлений всемирной литературы. 3начение, басен Лафонтена, не в одних только гениальных литературных достоинствах, но и в том также, что они представляют читателю в аллегорических образах практическую мудрость всех народов мира.</a:t>
            </a:r>
          </a:p>
          <a:p>
            <a:pPr>
              <a:buNone/>
            </a:pPr>
            <a:r>
              <a:rPr lang="ru-RU" sz="1400" dirty="0" smtClean="0">
                <a:latin typeface="Calibri" pitchFamily="34" charset="0"/>
              </a:rPr>
              <a:t>           Он  высмеивает подлость, скупость, мелочность и трусливость, защищая тем самым общечеловеческие духовные ценности. Басни Лафонтена – это целый мир, пронизанный оригинальной и нестандартной философией автора.</a:t>
            </a:r>
          </a:p>
          <a:p>
            <a:pPr>
              <a:buNone/>
            </a:pPr>
            <a:r>
              <a:rPr lang="ru-RU" sz="1400" dirty="0" smtClean="0">
                <a:latin typeface="Calibri" pitchFamily="34" charset="0"/>
              </a:rPr>
              <a:t>           У Лафонтена учился знаменитый баснописец И. А. Крылов.</a:t>
            </a:r>
          </a:p>
          <a:p>
            <a:pPr>
              <a:buNone/>
            </a:pPr>
            <a:r>
              <a:rPr lang="ru-RU" sz="1400" dirty="0" smtClean="0">
                <a:latin typeface="Calibri" pitchFamily="34" charset="0"/>
              </a:rPr>
              <a:t>           Сам Пушкин восхищался баснями Лафонтена, считая их вершиной достижений шутливой западноевропейской поэзии.</a:t>
            </a:r>
            <a:endParaRPr lang="ru-RU" sz="1400" dirty="0">
              <a:latin typeface="Calibri"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136904" cy="792088"/>
          </a:xfrm>
          <a:solidFill>
            <a:srgbClr val="FF3300"/>
          </a:solidFill>
          <a:ln>
            <a:solidFill>
              <a:srgbClr val="FFC000"/>
            </a:solidFill>
          </a:ln>
        </p:spPr>
        <p:txBody>
          <a:bodyPr>
            <a:normAutofit/>
          </a:bodyPr>
          <a:lstStyle/>
          <a:p>
            <a:r>
              <a:rPr lang="ru-RU" sz="3200" dirty="0" smtClean="0">
                <a:latin typeface="Arial" pitchFamily="34" charset="0"/>
                <a:cs typeface="Arial" pitchFamily="34" charset="0"/>
              </a:rPr>
              <a:t>         Крылов Иван Андреевич</a:t>
            </a:r>
            <a:endParaRPr lang="ru-RU" sz="3200" dirty="0">
              <a:latin typeface="Arial" pitchFamily="34" charset="0"/>
              <a:cs typeface="Arial" pitchFamily="34" charset="0"/>
            </a:endParaRPr>
          </a:p>
        </p:txBody>
      </p:sp>
      <p:pic>
        <p:nvPicPr>
          <p:cNvPr id="5" name="Содержимое 4" descr="http://sokrnarmira.ru/_si/13/s60490724.jpg">
            <a:hlinkClick r:id="rId2" tgtFrame="_blank" tooltip="&quot;Нажмите, для просмотра в полном размере...&quot;"/>
          </p:cNvPr>
          <p:cNvPicPr>
            <a:picLocks noGrp="1"/>
          </p:cNvPicPr>
          <p:nvPr>
            <p:ph sz="half" idx="1"/>
          </p:nvPr>
        </p:nvPicPr>
        <p:blipFill>
          <a:blip r:embed="rId3" cstate="print"/>
          <a:srcRect/>
          <a:stretch>
            <a:fillRect/>
          </a:stretch>
        </p:blipFill>
        <p:spPr bwMode="auto">
          <a:xfrm>
            <a:off x="683568" y="1700808"/>
            <a:ext cx="3316932" cy="4752528"/>
          </a:xfrm>
          <a:prstGeom prst="rect">
            <a:avLst/>
          </a:prstGeom>
          <a:noFill/>
          <a:ln w="9525">
            <a:solidFill>
              <a:srgbClr val="FF3300"/>
            </a:solidFill>
            <a:miter lim="800000"/>
            <a:headEnd/>
            <a:tailEnd/>
          </a:ln>
        </p:spPr>
      </p:pic>
      <p:sp>
        <p:nvSpPr>
          <p:cNvPr id="4" name="Содержимое 3"/>
          <p:cNvSpPr>
            <a:spLocks noGrp="1"/>
          </p:cNvSpPr>
          <p:nvPr>
            <p:ph sz="half" idx="2"/>
          </p:nvPr>
        </p:nvSpPr>
        <p:spPr>
          <a:xfrm>
            <a:off x="4211960" y="1628800"/>
            <a:ext cx="4474840" cy="4824536"/>
          </a:xfrm>
          <a:solidFill>
            <a:schemeClr val="bg2">
              <a:lumMod val="75000"/>
            </a:schemeClr>
          </a:solidFill>
          <a:ln>
            <a:solidFill>
              <a:srgbClr val="FF3300"/>
            </a:solidFill>
          </a:ln>
        </p:spPr>
        <p:txBody>
          <a:bodyPr>
            <a:noAutofit/>
          </a:bodyPr>
          <a:lstStyle/>
          <a:p>
            <a:pPr>
              <a:buNone/>
            </a:pPr>
            <a:r>
              <a:rPr lang="ru-RU" sz="2000" dirty="0" smtClean="0">
                <a:latin typeface="Calibri" pitchFamily="34" charset="0"/>
              </a:rPr>
              <a:t>        Русский писатель, баснописец, академик Петербургской Академии Наук (1841). Издавал сатирические журналы "Почта духов" (1789) и др. Писал трагедии и комедии, оперные либретто. В 1809 - 43 создал более 200 басен, проникнутых демократическим духом, отличающихся сатирической остротой, ярким и метким языком. В них обличались общественные и человеческие пороки. Н. В. Гоголь назвал басни И. Крылова "...книгой мудрости самого народа".</a:t>
            </a:r>
            <a:endParaRPr lang="ru-RU" sz="2000" dirty="0">
              <a:latin typeface="Calibri"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208912" cy="792088"/>
          </a:xfrm>
          <a:solidFill>
            <a:srgbClr val="FF0066"/>
          </a:solidFill>
          <a:ln>
            <a:solidFill>
              <a:srgbClr val="7030A0"/>
            </a:solidFill>
          </a:ln>
        </p:spPr>
        <p:txBody>
          <a:bodyPr>
            <a:normAutofit fontScale="90000"/>
          </a:bodyPr>
          <a:lstStyle/>
          <a:p>
            <a:r>
              <a:rPr lang="ru-RU" sz="4400" dirty="0" smtClean="0">
                <a:latin typeface="Calibri" pitchFamily="34" charset="0"/>
              </a:rPr>
              <a:t>                 </a:t>
            </a:r>
            <a:br>
              <a:rPr lang="ru-RU" sz="4400" dirty="0" smtClean="0">
                <a:latin typeface="Calibri" pitchFamily="34" charset="0"/>
              </a:rPr>
            </a:br>
            <a:r>
              <a:rPr lang="ru-RU" sz="4400" dirty="0" smtClean="0">
                <a:latin typeface="Calibri" pitchFamily="34" charset="0"/>
              </a:rPr>
              <a:t>                Мифы и легенды</a:t>
            </a:r>
            <a:r>
              <a:rPr lang="ru-RU" dirty="0" smtClean="0"/>
              <a:t/>
            </a:r>
            <a:br>
              <a:rPr lang="ru-RU" dirty="0" smtClean="0"/>
            </a:br>
            <a:endParaRPr lang="ru-RU" dirty="0"/>
          </a:p>
        </p:txBody>
      </p:sp>
      <p:pic>
        <p:nvPicPr>
          <p:cNvPr id="5" name="Содержимое 4" descr="http://sokrnarmira.ru/_si/8/69463886.jpg"/>
          <p:cNvPicPr>
            <a:picLocks noGrp="1"/>
          </p:cNvPicPr>
          <p:nvPr>
            <p:ph sz="half" idx="1"/>
          </p:nvPr>
        </p:nvPicPr>
        <p:blipFill>
          <a:blip r:embed="rId2" cstate="print"/>
          <a:srcRect/>
          <a:stretch>
            <a:fillRect/>
          </a:stretch>
        </p:blipFill>
        <p:spPr bwMode="auto">
          <a:xfrm>
            <a:off x="539552" y="1340768"/>
            <a:ext cx="3240360" cy="5328592"/>
          </a:xfrm>
          <a:prstGeom prst="rect">
            <a:avLst/>
          </a:prstGeom>
          <a:ln>
            <a:headEnd/>
            <a:tailEnd/>
          </a:ln>
          <a:effectLst>
            <a:glow rad="63500">
              <a:schemeClr val="accent2">
                <a:satMod val="175000"/>
                <a:alpha val="40000"/>
              </a:schemeClr>
            </a:glow>
            <a:outerShdw blurRad="76200" dist="50800" dir="5400000" rotWithShape="0">
              <a:srgbClr val="4E3B30">
                <a:alpha val="60000"/>
              </a:srgbClr>
            </a:outerShdw>
          </a:effectLst>
        </p:spPr>
        <p:style>
          <a:lnRef idx="1">
            <a:schemeClr val="accent2"/>
          </a:lnRef>
          <a:fillRef idx="2">
            <a:schemeClr val="accent2"/>
          </a:fillRef>
          <a:effectRef idx="1">
            <a:schemeClr val="accent2"/>
          </a:effectRef>
          <a:fontRef idx="minor">
            <a:schemeClr val="dk1"/>
          </a:fontRef>
        </p:style>
      </p:pic>
      <p:sp>
        <p:nvSpPr>
          <p:cNvPr id="4" name="Содержимое 3"/>
          <p:cNvSpPr>
            <a:spLocks noGrp="1"/>
          </p:cNvSpPr>
          <p:nvPr>
            <p:ph sz="half" idx="2"/>
          </p:nvPr>
        </p:nvSpPr>
        <p:spPr>
          <a:xfrm>
            <a:off x="4067944" y="1268760"/>
            <a:ext cx="4618856" cy="5400600"/>
          </a:xfrm>
          <a:ln/>
        </p:spPr>
        <p:style>
          <a:lnRef idx="3">
            <a:schemeClr val="lt1"/>
          </a:lnRef>
          <a:fillRef idx="1">
            <a:schemeClr val="accent3"/>
          </a:fillRef>
          <a:effectRef idx="1">
            <a:schemeClr val="accent3"/>
          </a:effectRef>
          <a:fontRef idx="minor">
            <a:schemeClr val="lt1"/>
          </a:fontRef>
        </p:style>
        <p:txBody>
          <a:bodyPr>
            <a:noAutofit/>
          </a:bodyPr>
          <a:lstStyle/>
          <a:p>
            <a:pPr>
              <a:buNone/>
            </a:pPr>
            <a:r>
              <a:rPr lang="ru-RU" sz="2000" b="1" dirty="0" smtClean="0">
                <a:latin typeface="Calibri" pitchFamily="34" charset="0"/>
              </a:rPr>
              <a:t>       Миф</a:t>
            </a:r>
            <a:r>
              <a:rPr lang="ru-RU" sz="2000" dirty="0" smtClean="0">
                <a:latin typeface="Calibri" pitchFamily="34" charset="0"/>
              </a:rPr>
              <a:t> — сказание, передающее представления людей о мире, месте человека в нём, о происхождении всего сущего, о богах и героях. </a:t>
            </a:r>
            <a:br>
              <a:rPr lang="ru-RU" sz="2000" dirty="0" smtClean="0">
                <a:latin typeface="Calibri" pitchFamily="34" charset="0"/>
              </a:rPr>
            </a:br>
            <a:r>
              <a:rPr lang="ru-RU" sz="2000" dirty="0" smtClean="0">
                <a:latin typeface="Calibri" pitchFamily="34" charset="0"/>
              </a:rPr>
              <a:t/>
            </a:r>
            <a:br>
              <a:rPr lang="ru-RU" sz="2000" dirty="0" smtClean="0">
                <a:latin typeface="Calibri" pitchFamily="34" charset="0"/>
              </a:rPr>
            </a:br>
            <a:r>
              <a:rPr lang="ru-RU" sz="2000" b="1" dirty="0" smtClean="0">
                <a:latin typeface="Calibri" pitchFamily="34" charset="0"/>
              </a:rPr>
              <a:t>Легенда</a:t>
            </a:r>
            <a:r>
              <a:rPr lang="ru-RU" sz="2000" dirty="0" smtClean="0">
                <a:latin typeface="Calibri" pitchFamily="34" charset="0"/>
              </a:rPr>
              <a:t> — недостоверное повествование о фактах реальной действительности. </a:t>
            </a:r>
            <a:br>
              <a:rPr lang="ru-RU" sz="2000" dirty="0" smtClean="0">
                <a:latin typeface="Calibri" pitchFamily="34" charset="0"/>
              </a:rPr>
            </a:br>
            <a:r>
              <a:rPr lang="ru-RU" sz="2000" dirty="0" smtClean="0">
                <a:latin typeface="Calibri" pitchFamily="34" charset="0"/>
              </a:rPr>
              <a:t/>
            </a:r>
            <a:br>
              <a:rPr lang="ru-RU" sz="2000" dirty="0" smtClean="0">
                <a:latin typeface="Calibri" pitchFamily="34" charset="0"/>
              </a:rPr>
            </a:br>
            <a:r>
              <a:rPr lang="ru-RU" sz="2000" b="1" dirty="0" smtClean="0">
                <a:latin typeface="Calibri" pitchFamily="34" charset="0"/>
              </a:rPr>
              <a:t>Предание</a:t>
            </a:r>
            <a:r>
              <a:rPr lang="ru-RU" sz="2000" dirty="0" smtClean="0">
                <a:latin typeface="Calibri" pitchFamily="34" charset="0"/>
              </a:rPr>
              <a:t> — это устный рассказ, который содержит сведения об исторических лицах, событиях, передающиеся из поколения в поколение. Возникает из рассказов очевидцев. При передаче от одного лица другому, подвергается метафорическим изменениям.</a:t>
            </a:r>
            <a:br>
              <a:rPr lang="ru-RU" sz="2000" dirty="0" smtClean="0">
                <a:latin typeface="Calibri" pitchFamily="34" charset="0"/>
              </a:rPr>
            </a:br>
            <a:endParaRPr lang="ru-RU" sz="2000" dirty="0">
              <a:latin typeface="Calibri"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792088"/>
          </a:xfrm>
          <a:solidFill>
            <a:srgbClr val="6600CC"/>
          </a:solidFill>
          <a:ln>
            <a:solidFill>
              <a:srgbClr val="6600CC"/>
            </a:solidFill>
          </a:ln>
        </p:spPr>
        <p:txBody>
          <a:bodyPr>
            <a:noAutofit/>
          </a:bodyPr>
          <a:lstStyle/>
          <a:p>
            <a:r>
              <a:rPr lang="ru-RU" sz="3200" dirty="0" smtClean="0">
                <a:latin typeface="Arial" pitchFamily="34" charset="0"/>
                <a:cs typeface="Arial" pitchFamily="34" charset="0"/>
              </a:rPr>
              <a:t/>
            </a:r>
            <a:br>
              <a:rPr lang="ru-RU" sz="3200" dirty="0" smtClean="0">
                <a:latin typeface="Arial" pitchFamily="34" charset="0"/>
                <a:cs typeface="Arial" pitchFamily="34" charset="0"/>
              </a:rPr>
            </a:br>
            <a:r>
              <a:rPr lang="ru-RU" sz="3200" dirty="0" smtClean="0">
                <a:latin typeface="Arial" pitchFamily="34" charset="0"/>
                <a:cs typeface="Arial" pitchFamily="34" charset="0"/>
              </a:rPr>
              <a:t>Мифы и легенды народов Кавказа</a:t>
            </a:r>
            <a:br>
              <a:rPr lang="ru-RU" sz="3200" dirty="0" smtClean="0">
                <a:latin typeface="Arial" pitchFamily="34" charset="0"/>
                <a:cs typeface="Arial" pitchFamily="34" charset="0"/>
              </a:rPr>
            </a:br>
            <a:endParaRPr lang="ru-RU" sz="3200" dirty="0">
              <a:latin typeface="Arial" pitchFamily="34" charset="0"/>
              <a:cs typeface="Arial" pitchFamily="34" charset="0"/>
            </a:endParaRPr>
          </a:p>
        </p:txBody>
      </p:sp>
      <p:pic>
        <p:nvPicPr>
          <p:cNvPr id="5" name="Содержимое 4" descr="http://sokrnarmira.ru/Albrus.jpg"/>
          <p:cNvPicPr>
            <a:picLocks noGrp="1"/>
          </p:cNvPicPr>
          <p:nvPr>
            <p:ph sz="half" idx="1"/>
          </p:nvPr>
        </p:nvPicPr>
        <p:blipFill>
          <a:blip r:embed="rId2" cstate="print"/>
          <a:stretch>
            <a:fillRect/>
          </a:stretch>
        </p:blipFill>
        <p:spPr bwMode="auto">
          <a:xfrm>
            <a:off x="414337" y="1412776"/>
            <a:ext cx="3971925" cy="5112568"/>
          </a:xfrm>
          <a:prstGeom prst="rect">
            <a:avLst/>
          </a:prstGeom>
          <a:ln>
            <a:headEnd/>
            <a:tailEnd/>
          </a:ln>
        </p:spPr>
        <p:style>
          <a:lnRef idx="0">
            <a:schemeClr val="accent2"/>
          </a:lnRef>
          <a:fillRef idx="3">
            <a:schemeClr val="accent2"/>
          </a:fillRef>
          <a:effectRef idx="3">
            <a:schemeClr val="accent2"/>
          </a:effectRef>
          <a:fontRef idx="minor">
            <a:schemeClr val="lt1"/>
          </a:fontRef>
        </p:style>
      </p:pic>
      <p:sp>
        <p:nvSpPr>
          <p:cNvPr id="4" name="Содержимое 3"/>
          <p:cNvSpPr>
            <a:spLocks noGrp="1"/>
          </p:cNvSpPr>
          <p:nvPr>
            <p:ph sz="half" idx="2"/>
          </p:nvPr>
        </p:nvSpPr>
        <p:spPr>
          <a:xfrm>
            <a:off x="4648200" y="1412776"/>
            <a:ext cx="4172272" cy="5112568"/>
          </a:xfrm>
          <a:solidFill>
            <a:srgbClr val="D64AB5"/>
          </a:solidFill>
          <a:ln>
            <a:solidFill>
              <a:srgbClr val="D64AB5"/>
            </a:solidFill>
          </a:ln>
        </p:spPr>
        <p:txBody>
          <a:bodyPr>
            <a:normAutofit fontScale="55000" lnSpcReduction="20000"/>
          </a:bodyPr>
          <a:lstStyle/>
          <a:p>
            <a:pPr>
              <a:buNone/>
            </a:pPr>
            <a:r>
              <a:rPr lang="ru-RU" sz="3300" dirty="0" smtClean="0">
                <a:latin typeface="Calibri" pitchFamily="34" charset="0"/>
              </a:rPr>
              <a:t>       В представлениях многих поколений людей Кавказ издревле считается краем невиданных чудес и приключений. Необыкновенная прелесть и первозданная красота живописных горных ущелий, густая сеть буйных стремительных рек, многоголосое журчание живительных минеральных источников, чарующая взор панорама сверкающих на солнце белоснежных вершин - все это никого не может оставить равнодушным и придает седому Кавказу неодолимую притягательную силу. Человек, хоть однажды посетивший этот красочный край, постоянно одержим жаждой встретиться с ним еще и еще раз. Можно сказать, что эта тяга к Кавказу уходит в глубины истории </a:t>
            </a:r>
            <a:r>
              <a:rPr lang="ru-RU" sz="3300" dirty="0" smtClean="0"/>
              <a:t>человечества.</a:t>
            </a:r>
          </a:p>
          <a:p>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251520" y="260350"/>
            <a:ext cx="8641655" cy="6264275"/>
          </a:xfrm>
          <a:ln/>
        </p:spPr>
        <p:style>
          <a:lnRef idx="1">
            <a:schemeClr val="accent2"/>
          </a:lnRef>
          <a:fillRef idx="3">
            <a:schemeClr val="accent2"/>
          </a:fillRef>
          <a:effectRef idx="2">
            <a:schemeClr val="accent2"/>
          </a:effectRef>
          <a:fontRef idx="minor">
            <a:schemeClr val="lt1"/>
          </a:fontRef>
        </p:style>
        <p:txBody>
          <a:bodyPr>
            <a:noAutofit/>
          </a:bodyPr>
          <a:lstStyle/>
          <a:p>
            <a:pPr>
              <a:buNone/>
            </a:pPr>
            <a:r>
              <a:rPr lang="ru-RU" sz="1400" dirty="0" smtClean="0">
                <a:latin typeface="Calibri" pitchFamily="34" charset="0"/>
              </a:rPr>
              <a:t>           С Кавказом связано множество легенд, мифов и сказаний. Отовсюду зримо ощутимые, но остающиеся недоступными,  в то же время со страстной силой манящие к себе призрачные вершины казались простодушному воображению первобытных народов «</a:t>
            </a:r>
            <a:r>
              <a:rPr lang="ru-RU" sz="1400" dirty="0" err="1" smtClean="0">
                <a:latin typeface="Calibri" pitchFamily="34" charset="0"/>
              </a:rPr>
              <a:t>сереброкованными</a:t>
            </a:r>
            <a:r>
              <a:rPr lang="ru-RU" sz="1400" dirty="0" smtClean="0">
                <a:latin typeface="Calibri" pitchFamily="34" charset="0"/>
              </a:rPr>
              <a:t> престолами» грозных божеств, откуда небесные силы посылали свои карающие молнии, живительный свет и тепло солнечных лучей. И народы боготворили вершины Кавказа. По выражению Эсхила (древнегреческий драматург, отец европейской трагедии), «они воспринимали недоступные горные вершины как жилища богов, считали их подножием неба, которое они подпирают как могучие Атланты». Ни один горный хребет не занял столь популярного места в мифологии древних греков, как Кавказ. В определенной мере можно сказать, что Кавказ оплодотворил многие основополагающие сюжеты их мифологии. С Кавказом они связали свой бессмертный миф о Прометее, сюда, в золотоносную Колхиду, отправился их герой </a:t>
            </a:r>
            <a:r>
              <a:rPr lang="ru-RU" sz="1400" dirty="0" err="1" smtClean="0">
                <a:latin typeface="Calibri" pitchFamily="34" charset="0"/>
              </a:rPr>
              <a:t>Язон</a:t>
            </a:r>
            <a:r>
              <a:rPr lang="ru-RU" sz="1400" dirty="0" smtClean="0">
                <a:latin typeface="Calibri" pitchFamily="34" charset="0"/>
              </a:rPr>
              <a:t> со своими аргонавтами. Греческие мифы приурочивают к Кавказу борьбу стихийных богов земли - Титанов с новыми, более одухотворенными богами Олимпа, борьбу </a:t>
            </a:r>
            <a:r>
              <a:rPr lang="ru-RU" sz="1400" dirty="0" err="1" smtClean="0">
                <a:latin typeface="Calibri" pitchFamily="34" charset="0"/>
              </a:rPr>
              <a:t>Тифея</a:t>
            </a:r>
            <a:r>
              <a:rPr lang="ru-RU" sz="1400" dirty="0" smtClean="0">
                <a:latin typeface="Calibri" pitchFamily="34" charset="0"/>
              </a:rPr>
              <a:t> - подземного огня с Зевсом - огнем небесных молний. Очень примечательно, что </a:t>
            </a:r>
            <a:r>
              <a:rPr lang="ru-RU" sz="1200" dirty="0" smtClean="0">
                <a:latin typeface="Calibri" pitchFamily="34" charset="0"/>
              </a:rPr>
              <a:t>Плутарх</a:t>
            </a:r>
            <a:r>
              <a:rPr lang="ru-RU" sz="1400" dirty="0" smtClean="0">
                <a:latin typeface="Calibri" pitchFamily="34" charset="0"/>
              </a:rPr>
              <a:t>, комментируя книгу </a:t>
            </a:r>
            <a:r>
              <a:rPr lang="ru-RU" sz="1400" dirty="0" err="1" smtClean="0">
                <a:latin typeface="Calibri" pitchFamily="34" charset="0"/>
              </a:rPr>
              <a:t>Клеанта</a:t>
            </a:r>
            <a:r>
              <a:rPr lang="ru-RU" sz="1400" dirty="0" smtClean="0">
                <a:latin typeface="Calibri" pitchFamily="34" charset="0"/>
              </a:rPr>
              <a:t>  «Борьба богов», рассказывает такой мифический сюжет: Гора Кавказ прежде называлась «Ложем Борея»(т. е. Ложем ветров) и вот почему: Борей силой увез </a:t>
            </a:r>
            <a:r>
              <a:rPr lang="ru-RU" sz="1400" dirty="0" err="1" smtClean="0">
                <a:latin typeface="Calibri" pitchFamily="34" charset="0"/>
              </a:rPr>
              <a:t>Киону</a:t>
            </a:r>
            <a:r>
              <a:rPr lang="ru-RU" sz="1400" dirty="0" smtClean="0">
                <a:latin typeface="Calibri" pitchFamily="34" charset="0"/>
              </a:rPr>
              <a:t> - дочь Арктура на так называемый холм </a:t>
            </a:r>
            <a:r>
              <a:rPr lang="ru-RU" sz="1400" dirty="0" err="1" smtClean="0">
                <a:latin typeface="Calibri" pitchFamily="34" charset="0"/>
              </a:rPr>
              <a:t>Нифат</a:t>
            </a:r>
            <a:r>
              <a:rPr lang="ru-RU" sz="1400" dirty="0" smtClean="0">
                <a:latin typeface="Calibri" pitchFamily="34" charset="0"/>
              </a:rPr>
              <a:t> и произвел там с нею </a:t>
            </a:r>
            <a:r>
              <a:rPr lang="ru-RU" sz="1400" dirty="0" err="1" smtClean="0">
                <a:latin typeface="Calibri" pitchFamily="34" charset="0"/>
              </a:rPr>
              <a:t>Гирпака</a:t>
            </a:r>
            <a:r>
              <a:rPr lang="ru-RU" sz="1400" dirty="0" smtClean="0">
                <a:latin typeface="Calibri" pitchFamily="34" charset="0"/>
              </a:rPr>
              <a:t>, который наследовал трон </a:t>
            </a:r>
            <a:r>
              <a:rPr lang="ru-RU" sz="1400" dirty="0" err="1" smtClean="0">
                <a:latin typeface="Calibri" pitchFamily="34" charset="0"/>
              </a:rPr>
              <a:t>Гениоха</a:t>
            </a:r>
            <a:r>
              <a:rPr lang="ru-RU" sz="1400" dirty="0" smtClean="0">
                <a:latin typeface="Calibri" pitchFamily="34" charset="0"/>
              </a:rPr>
              <a:t>. После того и гора стала называться «Ложем Борея». Имя же Кавказ она получила по причине того, что после борьбы Гигантов Сатурн, желая избегнуть угрозы Юпитера, бежал на самую высокую вершину Ложа Борея и спрятался там, превратившись в крокодила. Но Прометей зарезал одного из туземных пастухов по имени Кавказ и, осмотрев его внутренности, сказал, что недалеко находятся враги. Когда же пришел Юпитер туда, то связал своего отца плетеной шерстью и сбросил его в Тартар, а к горе, которую назвал в честь того пастуха Кавказом, привязал Прометея и заставил его страдать от орла. Таким образом, впервые появившийся в греческой мифологии термин «Кавказ» воспринимался как вполне определенный человек-пастух, обитавший у подножий гор. На нашем сайте, мы постараемся собрать, как можно больше лучших легенд, мифов и сказаний народов Кавказа. На долю кавказских народов выпало большое испытание. Степи и горы Кавказа помнят многое. Одни племена сменяли другие, одна цивилизация сменялась другой. История Кавказа живёт в легендах. В них красота человеческой души, благородство и чувство долга, в них любовь и самоотверженность, гордость за свой край. Всё, что есть в легендах – не вымысел. Каждая тропка, каждая речка или горная вершина несёт в себе тайну, имя которой – легенда.</a:t>
            </a:r>
            <a:endParaRPr lang="ru-RU" sz="1400" dirty="0">
              <a:latin typeface="Calibri"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424936" cy="864096"/>
          </a:xfrm>
          <a:solidFill>
            <a:srgbClr val="CC00FF"/>
          </a:solidFill>
          <a:ln>
            <a:solidFill>
              <a:srgbClr val="CC00FF"/>
            </a:solidFill>
          </a:ln>
        </p:spPr>
        <p:txBody>
          <a:bodyPr>
            <a:normAutofit fontScale="90000"/>
          </a:bodyPr>
          <a:lstStyle/>
          <a:p>
            <a:r>
              <a:rPr lang="ru-RU" sz="3200" dirty="0" smtClean="0">
                <a:latin typeface="Calibri" pitchFamily="34" charset="0"/>
              </a:rPr>
              <a:t/>
            </a:r>
            <a:br>
              <a:rPr lang="ru-RU" sz="3200" dirty="0" smtClean="0">
                <a:latin typeface="Calibri" pitchFamily="34" charset="0"/>
              </a:rPr>
            </a:br>
            <a:r>
              <a:rPr lang="ru-RU" sz="3200" dirty="0" smtClean="0">
                <a:latin typeface="Calibri" pitchFamily="34" charset="0"/>
              </a:rPr>
              <a:t>        </a:t>
            </a:r>
            <a:r>
              <a:rPr lang="ru-RU" dirty="0" smtClean="0">
                <a:latin typeface="Calibri" pitchFamily="34" charset="0"/>
              </a:rPr>
              <a:t>Мифы и легенды Народов России</a:t>
            </a:r>
            <a:r>
              <a:rPr lang="ru-RU" sz="3200" dirty="0" smtClean="0"/>
              <a:t/>
            </a:r>
            <a:br>
              <a:rPr lang="ru-RU" sz="3200" dirty="0" smtClean="0"/>
            </a:br>
            <a:endParaRPr lang="ru-RU" sz="3200" dirty="0"/>
          </a:p>
        </p:txBody>
      </p:sp>
      <p:pic>
        <p:nvPicPr>
          <p:cNvPr id="5" name="Содержимое 4" descr="http://sokrnarmira.ru/_si/35/s08082705.jpg">
            <a:hlinkClick r:id="rId2" tgtFrame="_blank" tooltip="&quot;Нажмите, для просмотра в полном размере...&quot;"/>
          </p:cNvPr>
          <p:cNvPicPr>
            <a:picLocks noGrp="1"/>
          </p:cNvPicPr>
          <p:nvPr>
            <p:ph sz="half" idx="1"/>
          </p:nvPr>
        </p:nvPicPr>
        <p:blipFill>
          <a:blip r:embed="rId3" cstate="print"/>
          <a:srcRect/>
          <a:stretch>
            <a:fillRect/>
          </a:stretch>
        </p:blipFill>
        <p:spPr bwMode="auto">
          <a:xfrm>
            <a:off x="467544" y="1196752"/>
            <a:ext cx="3532956" cy="5400600"/>
          </a:xfrm>
          <a:prstGeom prst="rect">
            <a:avLst/>
          </a:prstGeom>
          <a:noFill/>
          <a:ln w="9525">
            <a:solidFill>
              <a:srgbClr val="CC00FF"/>
            </a:solidFill>
            <a:miter lim="800000"/>
            <a:headEnd/>
            <a:tailEnd/>
          </a:ln>
        </p:spPr>
      </p:pic>
      <p:sp>
        <p:nvSpPr>
          <p:cNvPr id="4" name="Содержимое 3"/>
          <p:cNvSpPr>
            <a:spLocks noGrp="1"/>
          </p:cNvSpPr>
          <p:nvPr>
            <p:ph sz="half" idx="2"/>
          </p:nvPr>
        </p:nvSpPr>
        <p:spPr>
          <a:xfrm>
            <a:off x="4211960" y="1124744"/>
            <a:ext cx="4474840" cy="5544616"/>
          </a:xfrm>
          <a:solidFill>
            <a:srgbClr val="CC99FF"/>
          </a:solidFill>
          <a:ln>
            <a:solidFill>
              <a:srgbClr val="CC00FF"/>
            </a:solidFill>
          </a:ln>
        </p:spPr>
        <p:txBody>
          <a:bodyPr>
            <a:normAutofit fontScale="25000" lnSpcReduction="20000"/>
          </a:bodyPr>
          <a:lstStyle/>
          <a:p>
            <a:pPr>
              <a:buNone/>
            </a:pPr>
            <a:r>
              <a:rPr lang="ru-RU" sz="5600" dirty="0" smtClean="0">
                <a:latin typeface="Calibri" pitchFamily="34" charset="0"/>
              </a:rPr>
              <a:t>    </a:t>
            </a:r>
            <a:r>
              <a:rPr lang="ru-RU" sz="6400" dirty="0" smtClean="0">
                <a:latin typeface="Calibri" pitchFamily="34" charset="0"/>
              </a:rPr>
              <a:t>       Славянская мифология и религия славян слагалась из обоготворения сил природы и культа предков. Единым высшим богом, "творцом молнии", каким был у индусов Индра, у греков Зевс, у римлян Юпитер, у германцев Тор, у литовцев </a:t>
            </a:r>
            <a:r>
              <a:rPr lang="ru-RU" sz="6400" dirty="0" err="1" smtClean="0">
                <a:latin typeface="Calibri" pitchFamily="34" charset="0"/>
              </a:rPr>
              <a:t>Перкунас</a:t>
            </a:r>
            <a:r>
              <a:rPr lang="ru-RU" sz="6400" dirty="0" smtClean="0">
                <a:latin typeface="Calibri" pitchFamily="34" charset="0"/>
              </a:rPr>
              <a:t> — у славян был Перун. Понятие о </a:t>
            </a:r>
            <a:r>
              <a:rPr lang="ru-RU" sz="6400" dirty="0" err="1" smtClean="0">
                <a:latin typeface="Calibri" pitchFamily="34" charset="0"/>
              </a:rPr>
              <a:t>боге-громовнике</a:t>
            </a:r>
            <a:r>
              <a:rPr lang="ru-RU" sz="6400" dirty="0" smtClean="0">
                <a:latin typeface="Calibri" pitchFamily="34" charset="0"/>
              </a:rPr>
              <a:t> сливалось у славян с понятием неба вообще (именно — движущегося, облачного неба), олицетворение которого некоторые ученые видят в </a:t>
            </a:r>
            <a:r>
              <a:rPr lang="ru-RU" sz="6400" dirty="0" err="1" smtClean="0">
                <a:latin typeface="Calibri" pitchFamily="34" charset="0"/>
              </a:rPr>
              <a:t>Свароге</a:t>
            </a:r>
            <a:r>
              <a:rPr lang="ru-RU" sz="6400" dirty="0" smtClean="0">
                <a:latin typeface="Calibri" pitchFamily="34" charset="0"/>
              </a:rPr>
              <a:t>. Другие вышние боги считались сыновьями </a:t>
            </a:r>
            <a:r>
              <a:rPr lang="ru-RU" sz="6400" dirty="0" err="1" smtClean="0">
                <a:latin typeface="Calibri" pitchFamily="34" charset="0"/>
              </a:rPr>
              <a:t>Сварога</a:t>
            </a:r>
            <a:r>
              <a:rPr lang="ru-RU" sz="6400" dirty="0" smtClean="0">
                <a:latin typeface="Calibri" pitchFamily="34" charset="0"/>
              </a:rPr>
              <a:t> — </a:t>
            </a:r>
            <a:r>
              <a:rPr lang="ru-RU" sz="6400" dirty="0" err="1" smtClean="0">
                <a:latin typeface="Calibri" pitchFamily="34" charset="0"/>
              </a:rPr>
              <a:t>Сварожичами</a:t>
            </a:r>
            <a:r>
              <a:rPr lang="ru-RU" sz="6400" dirty="0" smtClean="0">
                <a:latin typeface="Calibri" pitchFamily="34" charset="0"/>
              </a:rPr>
              <a:t>; такими богами были солнце и огонь. Солнце обоготворялось под названием </a:t>
            </a:r>
            <a:r>
              <a:rPr lang="ru-RU" sz="6400" dirty="0" err="1" smtClean="0">
                <a:latin typeface="Calibri" pitchFamily="34" charset="0"/>
              </a:rPr>
              <a:t>Даждьбога</a:t>
            </a:r>
            <a:r>
              <a:rPr lang="ru-RU" sz="6400" dirty="0" smtClean="0">
                <a:latin typeface="Calibri" pitchFamily="34" charset="0"/>
              </a:rPr>
              <a:t>, а также </a:t>
            </a:r>
            <a:r>
              <a:rPr lang="ru-RU" sz="6400" dirty="0" err="1" smtClean="0">
                <a:latin typeface="Calibri" pitchFamily="34" charset="0"/>
              </a:rPr>
              <a:t>Хорса</a:t>
            </a:r>
            <a:r>
              <a:rPr lang="ru-RU" sz="6400" dirty="0" smtClean="0">
                <a:latin typeface="Calibri" pitchFamily="34" charset="0"/>
              </a:rPr>
              <a:t>. Брат </a:t>
            </a:r>
            <a:r>
              <a:rPr lang="ru-RU" sz="6400" dirty="0" err="1" smtClean="0">
                <a:latin typeface="Calibri" pitchFamily="34" charset="0"/>
              </a:rPr>
              <a:t>Сварога</a:t>
            </a:r>
            <a:r>
              <a:rPr lang="ru-RU" sz="6400" dirty="0" smtClean="0">
                <a:latin typeface="Calibri" pitchFamily="34" charset="0"/>
              </a:rPr>
              <a:t>, самый таинственный бог и хранитель стад Велес первоначально также был солнечным богом. Все эти названия вышнего бога очень древние и употреблялись всеми славянами. Некоторым из них приписывались ум, сила, доброжелательность, иным — хитрость, злоба и коварство. Древние полагали, что все эти существа — </a:t>
            </a:r>
            <a:r>
              <a:rPr lang="ru-RU" sz="6400" dirty="0" err="1" smtClean="0">
                <a:latin typeface="Calibri" pitchFamily="34" charset="0"/>
              </a:rPr>
              <a:t>берегини</a:t>
            </a:r>
            <a:r>
              <a:rPr lang="ru-RU" sz="6400" dirty="0" smtClean="0">
                <a:latin typeface="Calibri" pitchFamily="34" charset="0"/>
              </a:rPr>
              <a:t>, вилы, водяные, </a:t>
            </a:r>
            <a:r>
              <a:rPr lang="ru-RU" sz="6400" dirty="0" err="1" smtClean="0">
                <a:latin typeface="Calibri" pitchFamily="34" charset="0"/>
              </a:rPr>
              <a:t>полевики</a:t>
            </a:r>
            <a:r>
              <a:rPr lang="ru-RU" sz="6400" dirty="0" smtClean="0">
                <a:latin typeface="Calibri" pitchFamily="34" charset="0"/>
              </a:rPr>
              <a:t> и т. п., постоянно вмешиваются в их жизнь и сопровождают человека со дня появления на свет и до самой смерти.</a:t>
            </a:r>
          </a:p>
          <a:p>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400"/>
            <a:ext cx="2962672" cy="966936"/>
          </a:xfrm>
        </p:spPr>
        <p:txBody>
          <a:bodyPr>
            <a:normAutofit fontScale="90000"/>
          </a:bodyPr>
          <a:lstStyle/>
          <a:p>
            <a:r>
              <a:rPr lang="ru-RU" sz="2700" i="1" dirty="0" smtClean="0"/>
              <a:t>Мифы и легенды  </a:t>
            </a:r>
            <a:r>
              <a:rPr lang="ru-RU" sz="2700" i="1" dirty="0" err="1" smtClean="0"/>
              <a:t>адыгов</a:t>
            </a:r>
            <a:r>
              <a:rPr lang="ru-RU" i="1" dirty="0" smtClean="0"/>
              <a:t/>
            </a:r>
            <a:br>
              <a:rPr lang="ru-RU" i="1" dirty="0" smtClean="0"/>
            </a:br>
            <a:endParaRPr lang="ru-RU" dirty="0"/>
          </a:p>
        </p:txBody>
      </p:sp>
      <p:sp>
        <p:nvSpPr>
          <p:cNvPr id="3" name="Текст 2"/>
          <p:cNvSpPr>
            <a:spLocks noGrp="1"/>
          </p:cNvSpPr>
          <p:nvPr>
            <p:ph type="body" idx="2"/>
          </p:nvPr>
        </p:nvSpPr>
        <p:spPr>
          <a:solidFill>
            <a:srgbClr val="00B050"/>
          </a:solidFill>
          <a:ln>
            <a:solidFill>
              <a:srgbClr val="92D050"/>
            </a:solidFill>
          </a:ln>
        </p:spPr>
        <p:txBody>
          <a:bodyPr/>
          <a:lstStyle/>
          <a:p>
            <a:r>
              <a:rPr lang="ru-RU" sz="2400" dirty="0" err="1" smtClean="0"/>
              <a:t>Адыгагъэ</a:t>
            </a:r>
            <a:r>
              <a:rPr lang="ru-RU" sz="2400" dirty="0" smtClean="0"/>
              <a:t> — культурное достояние  </a:t>
            </a:r>
            <a:r>
              <a:rPr lang="ru-RU" sz="2400" dirty="0" err="1" smtClean="0"/>
              <a:t>адыгов</a:t>
            </a:r>
            <a:r>
              <a:rPr lang="ru-RU" sz="2400" dirty="0" smtClean="0"/>
              <a:t>, которое начало формироваться в эпоху возникновения мифов и основного ядра </a:t>
            </a:r>
            <a:r>
              <a:rPr lang="ru-RU" sz="2400" dirty="0" err="1" smtClean="0"/>
              <a:t>Нартского</a:t>
            </a:r>
            <a:r>
              <a:rPr lang="ru-RU" sz="2400" dirty="0" smtClean="0"/>
              <a:t> эпоса</a:t>
            </a:r>
          </a:p>
          <a:p>
            <a:endParaRPr lang="ru-RU" dirty="0"/>
          </a:p>
        </p:txBody>
      </p:sp>
      <p:pic>
        <p:nvPicPr>
          <p:cNvPr id="5" name="Содержимое 4" descr="http://www.etnosy.ru/sites/default/files/bookshelf./budba1mify.jpg"/>
          <p:cNvPicPr>
            <a:picLocks noGrp="1"/>
          </p:cNvPicPr>
          <p:nvPr>
            <p:ph sz="half" idx="1"/>
          </p:nvPr>
        </p:nvPicPr>
        <p:blipFill>
          <a:blip r:embed="rId2" cstate="print"/>
          <a:srcRect/>
          <a:stretch>
            <a:fillRect/>
          </a:stretch>
        </p:blipFill>
        <p:spPr bwMode="auto">
          <a:xfrm>
            <a:off x="4067944" y="620688"/>
            <a:ext cx="4536504" cy="5184576"/>
          </a:xfrm>
          <a:prstGeom prst="rect">
            <a:avLst/>
          </a:prstGeom>
          <a:noFill/>
          <a:ln w="9525">
            <a:solidFill>
              <a:srgbClr val="002060"/>
            </a:solid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95536" y="188640"/>
            <a:ext cx="8352928" cy="864096"/>
          </a:xfrm>
          <a:solidFill>
            <a:srgbClr val="FF9900"/>
          </a:solidFill>
          <a:ln>
            <a:solidFill>
              <a:srgbClr val="FF9900"/>
            </a:solidFill>
          </a:ln>
        </p:spPr>
        <p:txBody>
          <a:bodyPr>
            <a:normAutofit fontScale="90000"/>
          </a:bodyPr>
          <a:lstStyle/>
          <a:p>
            <a:r>
              <a:rPr lang="ru-RU" sz="4400" dirty="0" smtClean="0">
                <a:latin typeface="Calibri" pitchFamily="34" charset="0"/>
              </a:rPr>
              <a:t/>
            </a:r>
            <a:br>
              <a:rPr lang="ru-RU" sz="4400" dirty="0" smtClean="0">
                <a:latin typeface="Calibri" pitchFamily="34" charset="0"/>
              </a:rPr>
            </a:br>
            <a:r>
              <a:rPr lang="ru-RU" sz="4400" dirty="0" smtClean="0">
                <a:latin typeface="Calibri" pitchFamily="34" charset="0"/>
              </a:rPr>
              <a:t>Сказки народов мира</a:t>
            </a:r>
            <a:r>
              <a:rPr lang="ru-RU" dirty="0" smtClean="0"/>
              <a:t/>
            </a:r>
            <a:br>
              <a:rPr lang="ru-RU" dirty="0" smtClean="0"/>
            </a:br>
            <a:endParaRPr lang="ru-RU" dirty="0"/>
          </a:p>
        </p:txBody>
      </p:sp>
      <p:pic>
        <p:nvPicPr>
          <p:cNvPr id="7" name="Содержимое 6" descr="http://sokrnarmira.ucoz.ru/_si/7/s37699344.jpg">
            <a:hlinkClick r:id="rId2" tgtFrame="_blank" tooltip="&quot;Нажмите, для просмотра в полном размере...&quot;"/>
          </p:cNvPr>
          <p:cNvPicPr>
            <a:picLocks noGrp="1"/>
          </p:cNvPicPr>
          <p:nvPr>
            <p:ph sz="half" idx="1"/>
          </p:nvPr>
        </p:nvPicPr>
        <p:blipFill>
          <a:blip r:embed="rId3" cstate="print"/>
          <a:srcRect/>
          <a:stretch>
            <a:fillRect/>
          </a:stretch>
        </p:blipFill>
        <p:spPr bwMode="auto">
          <a:xfrm>
            <a:off x="467544" y="1556792"/>
            <a:ext cx="3532956" cy="4752528"/>
          </a:xfrm>
          <a:prstGeom prst="rect">
            <a:avLst/>
          </a:prstGeom>
          <a:noFill/>
          <a:ln w="9525">
            <a:solidFill>
              <a:srgbClr val="7030A0"/>
            </a:solidFill>
            <a:miter lim="800000"/>
            <a:headEnd/>
            <a:tailEnd/>
          </a:ln>
        </p:spPr>
      </p:pic>
      <p:sp>
        <p:nvSpPr>
          <p:cNvPr id="6" name="Содержимое 5"/>
          <p:cNvSpPr>
            <a:spLocks noGrp="1"/>
          </p:cNvSpPr>
          <p:nvPr>
            <p:ph sz="half" idx="2"/>
          </p:nvPr>
        </p:nvSpPr>
        <p:spPr>
          <a:xfrm>
            <a:off x="4648200" y="1556792"/>
            <a:ext cx="4343400" cy="4767808"/>
          </a:xfrm>
          <a:solidFill>
            <a:srgbClr val="A50021"/>
          </a:solidFill>
        </p:spPr>
        <p:txBody>
          <a:bodyPr>
            <a:normAutofit/>
          </a:bodyPr>
          <a:lstStyle/>
          <a:p>
            <a:pPr>
              <a:buNone/>
            </a:pPr>
            <a:r>
              <a:rPr lang="ru-RU" dirty="0" smtClean="0">
                <a:latin typeface="Calibri" pitchFamily="34" charset="0"/>
              </a:rPr>
              <a:t>      Сказки народов мира во всех разновидностях составляют бесценную сокровищницу демократической культуры человечества. Это искусство создано в веках на исторических путях народов в борьбе за жизнь и счастье</a:t>
            </a:r>
            <a:r>
              <a:rPr lang="ru-RU" sz="2400" dirty="0" smtClean="0">
                <a:latin typeface="Calibri" pitchFamily="34" charset="0"/>
              </a:rPr>
              <a:t>.</a:t>
            </a:r>
            <a:endParaRPr lang="ru-RU" sz="2400" dirty="0">
              <a:latin typeface="Calibri"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88640"/>
            <a:ext cx="8686800" cy="864096"/>
          </a:xfrm>
          <a:solidFill>
            <a:schemeClr val="accent1"/>
          </a:solidFill>
          <a:ln>
            <a:solidFill>
              <a:schemeClr val="accent1"/>
            </a:solidFill>
          </a:ln>
        </p:spPr>
        <p:txBody>
          <a:bodyPr>
            <a:normAutofit fontScale="90000"/>
          </a:bodyPr>
          <a:lstStyle/>
          <a:p>
            <a:r>
              <a:rPr lang="ru-RU" dirty="0" smtClean="0">
                <a:latin typeface="Arial" pitchFamily="34" charset="0"/>
                <a:cs typeface="Arial" pitchFamily="34" charset="0"/>
              </a:rPr>
              <a:t>Мудрость, принадлежащая народам России, называется народной</a:t>
            </a:r>
            <a:endParaRPr lang="ru-RU" dirty="0">
              <a:latin typeface="Arial" pitchFamily="34" charset="0"/>
              <a:cs typeface="Arial" pitchFamily="34" charset="0"/>
            </a:endParaRPr>
          </a:p>
        </p:txBody>
      </p:sp>
      <p:sp>
        <p:nvSpPr>
          <p:cNvPr id="4" name="Содержимое 3"/>
          <p:cNvSpPr>
            <a:spLocks noGrp="1"/>
          </p:cNvSpPr>
          <p:nvPr>
            <p:ph sz="half" idx="1"/>
          </p:nvPr>
        </p:nvSpPr>
        <p:spPr/>
        <p:txBody>
          <a:bodyPr/>
          <a:lstStyle/>
          <a:p>
            <a:endParaRPr lang="ru-RU"/>
          </a:p>
        </p:txBody>
      </p:sp>
      <p:sp>
        <p:nvSpPr>
          <p:cNvPr id="5" name="Содержимое 4"/>
          <p:cNvSpPr>
            <a:spLocks noGrp="1"/>
          </p:cNvSpPr>
          <p:nvPr>
            <p:ph sz="half" idx="2"/>
          </p:nvPr>
        </p:nvSpPr>
        <p:spPr>
          <a:solidFill>
            <a:srgbClr val="0066FF"/>
          </a:solidFill>
        </p:spPr>
        <p:txBody>
          <a:bodyPr>
            <a:normAutofit/>
          </a:bodyPr>
          <a:lstStyle/>
          <a:p>
            <a:pPr>
              <a:buNone/>
            </a:pPr>
            <a:r>
              <a:rPr lang="ru-RU" sz="2400" dirty="0" smtClean="0">
                <a:latin typeface="Calibri" pitchFamily="34" charset="0"/>
              </a:rPr>
              <a:t>  </a:t>
            </a:r>
            <a:r>
              <a:rPr lang="ru-RU" dirty="0" smtClean="0">
                <a:latin typeface="Calibri" pitchFamily="34" charset="0"/>
              </a:rPr>
              <a:t>   Россия - это великая    держава с великим духовным и культурным наследием! Российский народ, русская душа - это загадка, которую каждый иностранец пытается разгадать по-своему</a:t>
            </a:r>
            <a:r>
              <a:rPr lang="ru-RU" sz="2400" dirty="0" smtClean="0">
                <a:latin typeface="Calibri" pitchFamily="34" charset="0"/>
              </a:rPr>
              <a:t>...</a:t>
            </a:r>
            <a:endParaRPr lang="ru-RU" sz="2400" dirty="0">
              <a:latin typeface="Calibri" pitchFamily="34" charset="0"/>
            </a:endParaRPr>
          </a:p>
        </p:txBody>
      </p:sp>
      <p:pic>
        <p:nvPicPr>
          <p:cNvPr id="1026" name="Picture 2" descr="Географическая карта Российской Федерации"/>
          <p:cNvPicPr>
            <a:picLocks noChangeAspect="1" noChangeArrowheads="1"/>
          </p:cNvPicPr>
          <p:nvPr/>
        </p:nvPicPr>
        <p:blipFill>
          <a:blip r:embed="rId2" cstate="print"/>
          <a:srcRect/>
          <a:stretch>
            <a:fillRect/>
          </a:stretch>
        </p:blipFill>
        <p:spPr bwMode="auto">
          <a:xfrm>
            <a:off x="323528" y="1628800"/>
            <a:ext cx="4176464" cy="4680520"/>
          </a:xfrm>
          <a:prstGeom prst="rect">
            <a:avLst/>
          </a:prstGeom>
          <a:noFill/>
          <a:ln>
            <a:solidFill>
              <a:srgbClr val="FFC000"/>
            </a:solidFill>
          </a:ln>
          <a:effectLst>
            <a:glow rad="63500">
              <a:schemeClr val="accent1">
                <a:satMod val="175000"/>
                <a:alpha val="40000"/>
              </a:schemeClr>
            </a:glow>
          </a:effectLst>
          <a:scene3d>
            <a:camera prst="orthographicFront"/>
            <a:lightRig rig="threePt" dir="t"/>
          </a:scene3d>
          <a:sp3d>
            <a:bevelT/>
          </a:sp3d>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81000" y="620688"/>
            <a:ext cx="2966864" cy="1008112"/>
          </a:xfrm>
          <a:solidFill>
            <a:srgbClr val="00FFFF"/>
          </a:solidFill>
        </p:spPr>
        <p:txBody>
          <a:bodyPr>
            <a:normAutofit fontScale="90000"/>
          </a:bodyPr>
          <a:lstStyle/>
          <a:p>
            <a:r>
              <a:rPr lang="ru-RU" sz="2400" dirty="0" smtClean="0">
                <a:hlinkClick r:id="rId2"/>
              </a:rPr>
              <a:t>Царевна лягушка</a:t>
            </a:r>
            <a:r>
              <a:rPr lang="ru-RU" sz="2400" dirty="0" smtClean="0"/>
              <a:t> </a:t>
            </a:r>
            <a:r>
              <a:rPr lang="ru-RU" dirty="0" smtClean="0"/>
              <a:t/>
            </a:r>
            <a:br>
              <a:rPr lang="ru-RU" dirty="0" smtClean="0"/>
            </a:br>
            <a:r>
              <a:rPr lang="ru-RU" dirty="0" smtClean="0"/>
              <a:t/>
            </a:r>
            <a:br>
              <a:rPr lang="ru-RU" dirty="0" smtClean="0"/>
            </a:br>
            <a:endParaRPr lang="ru-RU" dirty="0"/>
          </a:p>
        </p:txBody>
      </p:sp>
      <p:sp>
        <p:nvSpPr>
          <p:cNvPr id="4" name="Текст 3"/>
          <p:cNvSpPr>
            <a:spLocks noGrp="1"/>
          </p:cNvSpPr>
          <p:nvPr>
            <p:ph type="body" sz="half" idx="2"/>
          </p:nvPr>
        </p:nvSpPr>
        <p:spPr>
          <a:xfrm>
            <a:off x="381000" y="1844824"/>
            <a:ext cx="2894856" cy="4456744"/>
          </a:xfrm>
        </p:spPr>
        <p:txBody>
          <a:bodyPr/>
          <a:lstStyle/>
          <a:p>
            <a:r>
              <a:rPr lang="ru-RU" dirty="0" smtClean="0"/>
              <a:t>Сынки, возьмите по стреле, выходите в чистое поле и стреляйте: </a:t>
            </a:r>
            <a:r>
              <a:rPr lang="ru-RU" sz="1600" dirty="0" smtClean="0"/>
              <a:t>куда стрелы упадут, там и судьба ваша.</a:t>
            </a:r>
          </a:p>
          <a:p>
            <a:r>
              <a:rPr lang="ru-RU" dirty="0" smtClean="0"/>
              <a:t>У старшего сына стрела упала на боярский двор, подняла стрелу боярская дочь. У среднего сына упала стрела на широкий купеческий двор, подняла её купеческая дочь.</a:t>
            </a:r>
          </a:p>
          <a:p>
            <a:r>
              <a:rPr lang="ru-RU" sz="1600" dirty="0" smtClean="0"/>
              <a:t>А у младшего сына, Ивана-царевича, стрела поднялась и улетела сам не знает куда. Вот он шёл, шёл, дошёл до болота, видит - сидит лягушка, подхватила его стрелу…</a:t>
            </a:r>
          </a:p>
          <a:p>
            <a:endParaRPr lang="ru-RU" dirty="0" smtClean="0"/>
          </a:p>
          <a:p>
            <a:endParaRPr lang="ru-RU" dirty="0"/>
          </a:p>
        </p:txBody>
      </p:sp>
      <p:pic>
        <p:nvPicPr>
          <p:cNvPr id="5" name="Рисунок 4" descr="http://skazochnikonline.ru/_ph/2/78707734.jpg"/>
          <p:cNvPicPr>
            <a:picLocks noGrp="1"/>
          </p:cNvPicPr>
          <p:nvPr>
            <p:ph type="pic" idx="1"/>
          </p:nvPr>
        </p:nvPicPr>
        <p:blipFill>
          <a:blip r:embed="rId3" cstate="print"/>
          <a:srcRect t="6420" b="6420"/>
          <a:stretch>
            <a:fillRect/>
          </a:stretch>
        </p:blipFill>
        <p:spPr bwMode="auto">
          <a:xfrm>
            <a:off x="3505200" y="615950"/>
            <a:ext cx="5029200" cy="5692775"/>
          </a:xfrm>
          <a:prstGeom prst="rect">
            <a:avLst/>
          </a:prstGeom>
          <a:noFill/>
          <a:ln w="9525">
            <a:solidFill>
              <a:srgbClr val="FF0000"/>
            </a:solid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solidFill>
            <a:srgbClr val="00B050"/>
          </a:solidFill>
        </p:spPr>
        <p:txBody>
          <a:bodyPr>
            <a:normAutofit/>
          </a:bodyPr>
          <a:lstStyle/>
          <a:p>
            <a:r>
              <a:rPr lang="ru-RU" sz="3200" dirty="0" smtClean="0"/>
              <a:t>         Адыгейские народные сказки</a:t>
            </a:r>
            <a:endParaRPr lang="ru-RU" sz="3200" dirty="0"/>
          </a:p>
        </p:txBody>
      </p:sp>
      <p:sp>
        <p:nvSpPr>
          <p:cNvPr id="3" name="Содержимое 2"/>
          <p:cNvSpPr>
            <a:spLocks noGrp="1"/>
          </p:cNvSpPr>
          <p:nvPr>
            <p:ph sz="half" idx="1"/>
          </p:nvPr>
        </p:nvSpPr>
        <p:spPr/>
        <p:txBody>
          <a:bodyPr>
            <a:normAutofit fontScale="77500" lnSpcReduction="20000"/>
          </a:bodyPr>
          <a:lstStyle/>
          <a:p>
            <a:pPr>
              <a:buNone/>
            </a:pPr>
            <a:r>
              <a:rPr lang="ru-RU" dirty="0" smtClean="0"/>
              <a:t>     1.Анзаур-удалец  2.Чудесная гармошка 3. Трудовые деньги  4. </a:t>
            </a:r>
            <a:r>
              <a:rPr lang="ru-RU" dirty="0" err="1" smtClean="0"/>
              <a:t>Бамбет</a:t>
            </a:r>
            <a:r>
              <a:rPr lang="ru-RU" dirty="0" smtClean="0"/>
              <a:t>  5. </a:t>
            </a:r>
            <a:r>
              <a:rPr lang="ru-RU" dirty="0" err="1" smtClean="0"/>
              <a:t>Нормэрышхо</a:t>
            </a:r>
            <a:r>
              <a:rPr lang="ru-RU" dirty="0" smtClean="0"/>
              <a:t> - большой </a:t>
            </a:r>
            <a:r>
              <a:rPr lang="ru-RU" dirty="0" err="1" smtClean="0"/>
              <a:t>Нормэр</a:t>
            </a:r>
            <a:r>
              <a:rPr lang="ru-RU" dirty="0" smtClean="0"/>
              <a:t> 6 .Муж и жена  7. Мал мала меньше  8. Кто глупее  9. Как </a:t>
            </a:r>
            <a:r>
              <a:rPr lang="ru-RU" dirty="0" err="1" smtClean="0"/>
              <a:t>дурак</a:t>
            </a:r>
            <a:r>
              <a:rPr lang="ru-RU" dirty="0" smtClean="0"/>
              <a:t> к аллаху ходил 10. Каждый молодец на свой образец  11. Заяц и его мать  12. Дочь одного старика 13. Гадальщица Бабочка 14. Бык-великан  15. Женщина-богатырь  16. Бедняк и бог  17. </a:t>
            </a:r>
            <a:r>
              <a:rPr lang="ru-RU" dirty="0" err="1" smtClean="0"/>
              <a:t>Аслануко</a:t>
            </a:r>
            <a:r>
              <a:rPr lang="ru-RU" dirty="0" smtClean="0"/>
              <a:t> - сын львицы и другие. </a:t>
            </a:r>
          </a:p>
          <a:p>
            <a:pPr>
              <a:buNone/>
            </a:pPr>
            <a:endParaRPr lang="ru-RU" dirty="0" smtClean="0"/>
          </a:p>
          <a:p>
            <a:pPr>
              <a:buNone/>
            </a:pPr>
            <a:endParaRPr lang="ru-RU" dirty="0"/>
          </a:p>
        </p:txBody>
      </p:sp>
      <p:pic>
        <p:nvPicPr>
          <p:cNvPr id="5" name="Содержимое 4" descr="Адыгейская народная сказка «Кто сильнее?»"/>
          <p:cNvPicPr>
            <a:picLocks noGrp="1"/>
          </p:cNvPicPr>
          <p:nvPr>
            <p:ph sz="half" idx="2"/>
          </p:nvPr>
        </p:nvPicPr>
        <p:blipFill>
          <a:blip r:embed="rId2" cstate="print"/>
          <a:srcRect/>
          <a:stretch>
            <a:fillRect/>
          </a:stretch>
        </p:blipFill>
        <p:spPr bwMode="auto">
          <a:xfrm>
            <a:off x="4648200" y="1628800"/>
            <a:ext cx="4343400" cy="3962375"/>
          </a:xfrm>
          <a:prstGeom prst="rect">
            <a:avLst/>
          </a:prstGeom>
          <a:noFill/>
          <a:ln w="9525">
            <a:noFill/>
            <a:miter lim="800000"/>
            <a:headEnd/>
            <a:tailEnd/>
          </a:ln>
        </p:spPr>
      </p:pic>
      <p:sp>
        <p:nvSpPr>
          <p:cNvPr id="6" name="Прямоугольник 5"/>
          <p:cNvSpPr/>
          <p:nvPr/>
        </p:nvSpPr>
        <p:spPr>
          <a:xfrm>
            <a:off x="4644008" y="5733256"/>
            <a:ext cx="4176464" cy="646331"/>
          </a:xfrm>
          <a:prstGeom prst="rect">
            <a:avLst/>
          </a:prstGeom>
        </p:spPr>
        <p:txBody>
          <a:bodyPr wrap="square">
            <a:spAutoFit/>
          </a:bodyPr>
          <a:lstStyle/>
          <a:p>
            <a:r>
              <a:rPr lang="ru-RU" b="1" dirty="0" smtClean="0"/>
              <a:t>               КТО СИЛЬНЕЕ?</a:t>
            </a:r>
            <a:br>
              <a:rPr lang="ru-RU" b="1" dirty="0" smtClean="0"/>
            </a:br>
            <a:endParaRPr lang="ru-RU"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51520" y="1340768"/>
            <a:ext cx="8640960" cy="5262979"/>
          </a:xfrm>
          <a:prstGeom prst="rect">
            <a:avLst/>
          </a:prstGeom>
        </p:spPr>
        <p:txBody>
          <a:bodyPr wrap="square">
            <a:spAutoFit/>
          </a:bodyPr>
          <a:lstStyle/>
          <a:p>
            <a:r>
              <a:rPr lang="ru-RU" sz="1400" dirty="0" smtClean="0">
                <a:latin typeface="Calibri" pitchFamily="34" charset="0"/>
              </a:rPr>
              <a:t>У трех братьев только и было богатства что единственный бык. Но был тот бык не простой. Был он так велик, что, когда стоял на одном месте, пасся на лугах семи гор. Ему не хватало всей воды рек Марта, </a:t>
            </a:r>
            <a:r>
              <a:rPr lang="ru-RU" sz="1400" dirty="0" err="1" smtClean="0">
                <a:latin typeface="Calibri" pitchFamily="34" charset="0"/>
              </a:rPr>
              <a:t>Пшиша</a:t>
            </a:r>
            <a:r>
              <a:rPr lang="ru-RU" sz="1400" dirty="0" smtClean="0">
                <a:latin typeface="Calibri" pitchFamily="34" charset="0"/>
              </a:rPr>
              <a:t>, </a:t>
            </a:r>
            <a:r>
              <a:rPr lang="ru-RU" sz="1400" dirty="0" err="1" smtClean="0">
                <a:latin typeface="Calibri" pitchFamily="34" charset="0"/>
              </a:rPr>
              <a:t>Пчаша</a:t>
            </a:r>
            <a:r>
              <a:rPr lang="ru-RU" sz="1400" dirty="0" smtClean="0">
                <a:latin typeface="Calibri" pitchFamily="34" charset="0"/>
              </a:rPr>
              <a:t>, он пил и из других рек – Лабы, </a:t>
            </a:r>
            <a:r>
              <a:rPr lang="ru-RU" sz="1400" dirty="0" err="1" smtClean="0">
                <a:latin typeface="Calibri" pitchFamily="34" charset="0"/>
              </a:rPr>
              <a:t>Шхатдащи</a:t>
            </a:r>
            <a:r>
              <a:rPr lang="ru-RU" sz="1400" dirty="0" smtClean="0">
                <a:latin typeface="Calibri" pitchFamily="34" charset="0"/>
              </a:rPr>
              <a:t>.</a:t>
            </a:r>
          </a:p>
          <a:p>
            <a:r>
              <a:rPr lang="ru-RU" sz="1400" dirty="0" smtClean="0">
                <a:latin typeface="Calibri" pitchFamily="34" charset="0"/>
              </a:rPr>
              <a:t>Однажды братья решили отвести быка на водопой к большой реке </a:t>
            </a:r>
            <a:r>
              <a:rPr lang="ru-RU" sz="1400" dirty="0" err="1" smtClean="0">
                <a:latin typeface="Calibri" pitchFamily="34" charset="0"/>
              </a:rPr>
              <a:t>Пшиз</a:t>
            </a:r>
            <a:r>
              <a:rPr lang="ru-RU" sz="1400" dirty="0" smtClean="0">
                <a:latin typeface="Calibri" pitchFamily="34" charset="0"/>
              </a:rPr>
              <a:t> – Кубани. Старший из братьев сел на шею быка, средний – на спину, младший – у хвоста. Взяли они с собой провизии и отправились в путь.</a:t>
            </a:r>
          </a:p>
          <a:p>
            <a:r>
              <a:rPr lang="ru-RU" sz="1400" dirty="0" smtClean="0">
                <a:latin typeface="Calibri" pitchFamily="34" charset="0"/>
              </a:rPr>
              <a:t>В пути встретился им всадник. Старший брат попросил его:</a:t>
            </a:r>
          </a:p>
          <a:p>
            <a:r>
              <a:rPr lang="ru-RU" sz="1400" dirty="0" smtClean="0">
                <a:latin typeface="Calibri" pitchFamily="34" charset="0"/>
              </a:rPr>
              <a:t>– О </a:t>
            </a:r>
            <a:r>
              <a:rPr lang="ru-RU" sz="1400" dirty="0" err="1" smtClean="0">
                <a:latin typeface="Calibri" pitchFamily="34" charset="0"/>
              </a:rPr>
              <a:t>мардж</a:t>
            </a:r>
            <a:r>
              <a:rPr lang="ru-RU" sz="1400" dirty="0" smtClean="0">
                <a:latin typeface="Calibri" pitchFamily="34" charset="0"/>
              </a:rPr>
              <a:t>, когда встретишь моего среднего брата, скажи ему, чтобы живее подгонял быка.</a:t>
            </a:r>
          </a:p>
          <a:p>
            <a:r>
              <a:rPr lang="ru-RU" sz="1400" dirty="0" smtClean="0">
                <a:latin typeface="Calibri" pitchFamily="34" charset="0"/>
              </a:rPr>
              <a:t>Всадник ехал целую неделю, пока не встретил среднего из братьев.</a:t>
            </a:r>
          </a:p>
          <a:p>
            <a:r>
              <a:rPr lang="ru-RU" sz="1400" dirty="0" smtClean="0">
                <a:latin typeface="Calibri" pitchFamily="34" charset="0"/>
              </a:rPr>
              <a:t>– Старший брат велел передать тебе, чтобы ты живей подгонял быка, – сказал он.</a:t>
            </a:r>
          </a:p>
          <a:p>
            <a:r>
              <a:rPr lang="ru-RU" sz="1400" dirty="0" smtClean="0">
                <a:latin typeface="Calibri" pitchFamily="34" charset="0"/>
              </a:rPr>
              <a:t>– Раз так, когда встретишь нашего младшего брата, поторопи и его!</a:t>
            </a:r>
          </a:p>
          <a:p>
            <a:r>
              <a:rPr lang="ru-RU" sz="1400" dirty="0" smtClean="0">
                <a:latin typeface="Calibri" pitchFamily="34" charset="0"/>
              </a:rPr>
              <a:t>Всадник опять ехал неделю и, наконец, встретился с младшим из братьев и передал ему просьбу старших.</a:t>
            </a:r>
          </a:p>
          <a:p>
            <a:r>
              <a:rPr lang="ru-RU" sz="1400" dirty="0" smtClean="0">
                <a:latin typeface="Calibri" pitchFamily="34" charset="0"/>
              </a:rPr>
              <a:t>И после этого братья еще ехали на быке целую неделю и, наконец, прибыли к </a:t>
            </a:r>
            <a:r>
              <a:rPr lang="ru-RU" sz="1400" dirty="0" err="1" smtClean="0">
                <a:latin typeface="Calibri" pitchFamily="34" charset="0"/>
              </a:rPr>
              <a:t>Пшиз</a:t>
            </a:r>
            <a:r>
              <a:rPr lang="ru-RU" sz="1400" dirty="0" smtClean="0">
                <a:latin typeface="Calibri" pitchFamily="34" charset="0"/>
              </a:rPr>
              <a:t>. Всю реку выпил бык-великан – ни одной капли не оставил.</a:t>
            </a:r>
          </a:p>
          <a:p>
            <a:r>
              <a:rPr lang="ru-RU" sz="1400" dirty="0" smtClean="0">
                <a:latin typeface="Calibri" pitchFamily="34" charset="0"/>
              </a:rPr>
              <a:t>– Слава Богу, наконец наш бык напился, – сказали братья, – немножко отдохнем и вернемся домой.</a:t>
            </a:r>
          </a:p>
          <a:p>
            <a:r>
              <a:rPr lang="ru-RU" sz="1400" dirty="0" smtClean="0">
                <a:latin typeface="Calibri" pitchFamily="34" charset="0"/>
              </a:rPr>
              <a:t>Расположились братья на берегу реки </a:t>
            </a:r>
            <a:r>
              <a:rPr lang="ru-RU" sz="1400" dirty="0" err="1" smtClean="0">
                <a:latin typeface="Calibri" pitchFamily="34" charset="0"/>
              </a:rPr>
              <a:t>Пшиз</a:t>
            </a:r>
            <a:r>
              <a:rPr lang="ru-RU" sz="1400" dirty="0" smtClean="0">
                <a:latin typeface="Calibri" pitchFamily="34" charset="0"/>
              </a:rPr>
              <a:t>. Вдруг налетел огромный орел, растерзал быка и почти всего съел. Осталась только одна бычья нога – он схватил ее и улетел.</a:t>
            </a:r>
          </a:p>
          <a:p>
            <a:r>
              <a:rPr lang="ru-RU" sz="1400" dirty="0" smtClean="0">
                <a:latin typeface="Calibri" pitchFamily="34" charset="0"/>
              </a:rPr>
              <a:t>Долго летел орел. Вдруг один чабан, пасший на лугу овец, заметил в небе огромного орла. Он пристально смотрел вверх, а в это время из клюва орла выпала бычья нога и попала в глаз чабану.</a:t>
            </a:r>
          </a:p>
          <a:p>
            <a:r>
              <a:rPr lang="ru-RU" sz="1400" dirty="0" smtClean="0">
                <a:latin typeface="Calibri" pitchFamily="34" charset="0"/>
              </a:rPr>
              <a:t>Вернулся чабан домой, обратился к своим семи молодым снохам:</a:t>
            </a:r>
          </a:p>
          <a:p>
            <a:r>
              <a:rPr lang="ru-RU" sz="1400" dirty="0" smtClean="0">
                <a:latin typeface="Calibri" pitchFamily="34" charset="0"/>
              </a:rPr>
              <a:t>– Послушайте, садитесь-ка в лодки, возьмите по веслу и заплывайте в мой глаз, сегодня попала в него соринка, беспокоит меня, хорошо бы ее вытащить.</a:t>
            </a:r>
          </a:p>
          <a:p>
            <a:r>
              <a:rPr lang="ru-RU" sz="1400" dirty="0" smtClean="0">
                <a:latin typeface="Calibri" pitchFamily="34" charset="0"/>
              </a:rPr>
              <a:t>Молодые женщины сели в лодки, взяли семь весел, заплыли в глаз свекру, поискали-поискали, с трудом нашли продырявленную орлиным клювом бычью ногу и выволокли ее.</a:t>
            </a:r>
          </a:p>
          <a:p>
            <a:r>
              <a:rPr lang="ru-RU" sz="1400" dirty="0" smtClean="0">
                <a:latin typeface="Calibri" pitchFamily="34" charset="0"/>
              </a:rPr>
              <a:t>Чабан взял в руки бычью ногу, вынес ее из дому и выбросил.</a:t>
            </a:r>
            <a:endParaRPr lang="ru-RU" sz="1400" dirty="0">
              <a:latin typeface="Calibri" pitchFamily="34" charset="0"/>
            </a:endParaRPr>
          </a:p>
        </p:txBody>
      </p:sp>
      <p:sp>
        <p:nvSpPr>
          <p:cNvPr id="3" name="Заголовок 2"/>
          <p:cNvSpPr>
            <a:spLocks noGrp="1"/>
          </p:cNvSpPr>
          <p:nvPr>
            <p:ph type="title"/>
          </p:nvPr>
        </p:nvSpPr>
        <p:spPr>
          <a:xfrm>
            <a:off x="304800" y="332656"/>
            <a:ext cx="8515672" cy="720080"/>
          </a:xfrm>
          <a:solidFill>
            <a:srgbClr val="C00000"/>
          </a:solidFill>
        </p:spPr>
        <p:txBody>
          <a:bodyPr>
            <a:normAutofit/>
          </a:bodyPr>
          <a:lstStyle/>
          <a:p>
            <a:r>
              <a:rPr lang="ru-RU" sz="3600" dirty="0" smtClean="0">
                <a:latin typeface="Calibri" pitchFamily="34" charset="0"/>
              </a:rPr>
              <a:t>Бык – великан(адыгейская сказка)</a:t>
            </a:r>
            <a:endParaRPr lang="ru-RU" sz="3600" dirty="0">
              <a:latin typeface="Calibri" pitchFamily="34" charset="0"/>
            </a:endParaRPr>
          </a:p>
        </p:txBody>
      </p:sp>
      <p:sp>
        <p:nvSpPr>
          <p:cNvPr id="6" name="Содержимое 5"/>
          <p:cNvSpPr>
            <a:spLocks noGrp="1"/>
          </p:cNvSpPr>
          <p:nvPr>
            <p:ph idx="1"/>
          </p:nvPr>
        </p:nvSpPr>
        <p:spPr>
          <a:xfrm>
            <a:off x="323528" y="1196752"/>
            <a:ext cx="8568952" cy="5445224"/>
          </a:xfrm>
          <a:ln>
            <a:solidFill>
              <a:srgbClr val="00B050"/>
            </a:solidFill>
          </a:ln>
        </p:spPr>
        <p:txBody>
          <a:bodyPr>
            <a:normAutofit/>
          </a:bodyPr>
          <a:lstStyle/>
          <a:p>
            <a:pPr lvl="2">
              <a:buNone/>
            </a:pPr>
            <a:endParaRPr lang="ru-RU" sz="1400" dirty="0">
              <a:latin typeface="Calibri"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512" y="260648"/>
            <a:ext cx="8784976" cy="6463308"/>
          </a:xfrm>
          <a:prstGeom prst="rect">
            <a:avLst/>
          </a:prstGeom>
          <a:ln>
            <a:solidFill>
              <a:srgbClr val="00B050"/>
            </a:solidFill>
          </a:ln>
        </p:spPr>
        <p:txBody>
          <a:bodyPr wrap="square">
            <a:spAutoFit/>
          </a:bodyPr>
          <a:lstStyle/>
          <a:p>
            <a:r>
              <a:rPr lang="ru-RU" dirty="0" smtClean="0"/>
              <a:t>(Продолжение сказки) Прошло много лет. Бычья нога покрылась землей и превратилась в высокий холм. Высокая трава росла на том холме, текли там звонкие ручьи – полюбилось то место </a:t>
            </a:r>
            <a:r>
              <a:rPr lang="ru-RU" dirty="0" err="1" smtClean="0"/>
              <a:t>людям,и</a:t>
            </a:r>
            <a:r>
              <a:rPr lang="ru-RU" dirty="0" smtClean="0"/>
              <a:t> они стали селиться здесь. Выросло на холме семь аулов. Возчики соли заезжают на подводах в дыру на бычьей ноге, едут семь дней, нагружают соль и едут семь дней и ночей </a:t>
            </a:r>
            <a:r>
              <a:rPr lang="ru-RU" dirty="0" err="1" smtClean="0"/>
              <a:t>обратно.Однажды</a:t>
            </a:r>
            <a:r>
              <a:rPr lang="ru-RU" dirty="0" smtClean="0"/>
              <a:t> возвратились семь подвод с солью. Старуха увидела их и попросила дочь:</a:t>
            </a:r>
          </a:p>
          <a:p>
            <a:r>
              <a:rPr lang="ru-RU" dirty="0" smtClean="0"/>
              <a:t>– Сходи, дочка, попроси у них горсточку соли и принеси сюда мне.</a:t>
            </a:r>
          </a:p>
          <a:p>
            <a:r>
              <a:rPr lang="ru-RU" dirty="0" smtClean="0"/>
              <a:t>Они высыпали ей на ладонь всю соль из семи подвод, но ее хватило, чтобы заполнить ладонь. Принесла дочь эту соль матери, старуха высыпала ее в рот и съела.</a:t>
            </a:r>
          </a:p>
          <a:p>
            <a:r>
              <a:rPr lang="ru-RU" dirty="0" smtClean="0"/>
              <a:t>Как-то лиса увидела продырявленную бычью ногу. Она начала грызть ее и, конечно, пошевелила ногу, вместе с ней затряслись все семь аулов. Стали люди удивляться – отчего это земля </a:t>
            </a:r>
            <a:r>
              <a:rPr lang="ru-RU" dirty="0" err="1" smtClean="0"/>
              <a:t>трясется.Так</a:t>
            </a:r>
            <a:r>
              <a:rPr lang="ru-RU" dirty="0" smtClean="0"/>
              <a:t> шло время, и однажды люди заметили лису, которая грызла кость. Они послали охотников, и те убили лису. Охотники сняли с лисы шкуру с одной стороны и сделали из нее папахи всем мужчинам семи аулов. Хотели снять шкуру и с другой стороны, но не смогли перевернуть лису.</a:t>
            </a:r>
          </a:p>
          <a:p>
            <a:r>
              <a:rPr lang="ru-RU" dirty="0" smtClean="0"/>
              <a:t>Убитая лиса лежала неподалеку от аула. Проходила однажды мимо молодая женщина. Увидела она лису. Взяла она в одну руку ведро, в другую – коромысло и крючком коромысла перевернула лису.</a:t>
            </a:r>
          </a:p>
          <a:p>
            <a:r>
              <a:rPr lang="ru-RU" dirty="0" smtClean="0"/>
              <a:t>– Может быть, хватит на шапку для моего маленького сыночка, – сказала она и сняла шкуру с оставшейся части лисы. Она добавила еще меху к шкуре лисы и сшила младенцу шапку.</a:t>
            </a:r>
          </a:p>
          <a:p>
            <a:r>
              <a:rPr lang="ru-RU" dirty="0" smtClean="0"/>
              <a:t>А теперь скажите, кто же был больше всех?</a:t>
            </a:r>
          </a:p>
          <a:p>
            <a:endParaRPr lang="ru-RU"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88640"/>
            <a:ext cx="8686800" cy="864096"/>
          </a:xfrm>
          <a:solidFill>
            <a:schemeClr val="accent1">
              <a:lumMod val="75000"/>
            </a:schemeClr>
          </a:solidFill>
          <a:ln>
            <a:solidFill>
              <a:schemeClr val="accent1">
                <a:lumMod val="75000"/>
              </a:schemeClr>
            </a:solidFill>
          </a:ln>
        </p:spPr>
        <p:txBody>
          <a:bodyPr>
            <a:normAutofit fontScale="90000"/>
          </a:bodyPr>
          <a:lstStyle/>
          <a:p>
            <a:r>
              <a:rPr lang="ru-RU" sz="3200" dirty="0" smtClean="0">
                <a:latin typeface="Calibri" pitchFamily="34" charset="0"/>
              </a:rPr>
              <a:t>Былины - русские народные эпические песни о подвигах богатырей</a:t>
            </a:r>
            <a:endParaRPr lang="ru-RU" sz="3200" dirty="0">
              <a:latin typeface="Calibri" pitchFamily="34" charset="0"/>
            </a:endParaRPr>
          </a:p>
        </p:txBody>
      </p:sp>
      <p:pic>
        <p:nvPicPr>
          <p:cNvPr id="6" name="Содержимое 5" descr="http://sokrnarmira.ru/_si/8/26335519.jpg"/>
          <p:cNvPicPr>
            <a:picLocks noGrp="1"/>
          </p:cNvPicPr>
          <p:nvPr>
            <p:ph sz="half" idx="1"/>
          </p:nvPr>
        </p:nvPicPr>
        <p:blipFill>
          <a:blip r:embed="rId2" cstate="print"/>
          <a:srcRect/>
          <a:stretch>
            <a:fillRect/>
          </a:stretch>
        </p:blipFill>
        <p:spPr bwMode="auto">
          <a:xfrm>
            <a:off x="611560" y="1628800"/>
            <a:ext cx="3024336" cy="4824536"/>
          </a:xfrm>
          <a:prstGeom prst="rect">
            <a:avLst/>
          </a:prstGeom>
          <a:noFill/>
          <a:ln w="9525">
            <a:noFill/>
            <a:miter lim="800000"/>
            <a:headEnd/>
            <a:tailEnd/>
          </a:ln>
        </p:spPr>
      </p:pic>
      <p:sp>
        <p:nvSpPr>
          <p:cNvPr id="5" name="Содержимое 4"/>
          <p:cNvSpPr>
            <a:spLocks noGrp="1"/>
          </p:cNvSpPr>
          <p:nvPr>
            <p:ph sz="half" idx="2"/>
          </p:nvPr>
        </p:nvSpPr>
        <p:spPr>
          <a:xfrm>
            <a:off x="4283968" y="1628800"/>
            <a:ext cx="4464496" cy="4752528"/>
          </a:xfrm>
          <a:ln/>
        </p:spPr>
        <p:style>
          <a:lnRef idx="3">
            <a:schemeClr val="lt1"/>
          </a:lnRef>
          <a:fillRef idx="1">
            <a:schemeClr val="accent4"/>
          </a:fillRef>
          <a:effectRef idx="1">
            <a:schemeClr val="accent4"/>
          </a:effectRef>
          <a:fontRef idx="minor">
            <a:schemeClr val="lt1"/>
          </a:fontRef>
        </p:style>
        <p:txBody>
          <a:bodyPr>
            <a:noAutofit/>
          </a:bodyPr>
          <a:lstStyle/>
          <a:p>
            <a:pPr>
              <a:buNone/>
            </a:pPr>
            <a:r>
              <a:rPr lang="ru-RU" sz="2000" dirty="0" smtClean="0">
                <a:latin typeface="Calibri" pitchFamily="34" charset="0"/>
              </a:rPr>
              <a:t>       Основой сюжета былины является какое-либо героическое событие, либо примечательный эпизод русской истории (отсюда народное название былины — «старина», «старинушка», подразумевающее, что действие, о котором идёт речь, происходило в прошлом).</a:t>
            </a:r>
          </a:p>
          <a:p>
            <a:pPr>
              <a:buNone/>
            </a:pPr>
            <a:r>
              <a:rPr lang="ru-RU" sz="2000" dirty="0" smtClean="0">
                <a:latin typeface="Calibri" pitchFamily="34" charset="0"/>
              </a:rPr>
              <a:t>        Из героев былин к дохристианскому циклу принадлежат </a:t>
            </a:r>
            <a:r>
              <a:rPr lang="ru-RU" sz="2000" dirty="0" err="1" smtClean="0">
                <a:latin typeface="Calibri" pitchFamily="34" charset="0"/>
              </a:rPr>
              <a:t>Святогор</a:t>
            </a:r>
            <a:r>
              <a:rPr lang="ru-RU" sz="2000" dirty="0" smtClean="0">
                <a:latin typeface="Calibri" pitchFamily="34" charset="0"/>
              </a:rPr>
              <a:t>, </a:t>
            </a:r>
            <a:r>
              <a:rPr lang="ru-RU" sz="2000" dirty="0" err="1" smtClean="0">
                <a:latin typeface="Calibri" pitchFamily="34" charset="0"/>
              </a:rPr>
              <a:t>Микита</a:t>
            </a:r>
            <a:r>
              <a:rPr lang="ru-RU" sz="2000" dirty="0" smtClean="0">
                <a:latin typeface="Calibri" pitchFamily="34" charset="0"/>
              </a:rPr>
              <a:t> </a:t>
            </a:r>
            <a:r>
              <a:rPr lang="ru-RU" sz="2000" dirty="0" err="1" smtClean="0">
                <a:latin typeface="Calibri" pitchFamily="34" charset="0"/>
              </a:rPr>
              <a:t>Селянинович</a:t>
            </a:r>
            <a:r>
              <a:rPr lang="ru-RU" sz="2000" dirty="0" smtClean="0">
                <a:latin typeface="Calibri" pitchFamily="34" charset="0"/>
              </a:rPr>
              <a:t>, </a:t>
            </a:r>
            <a:r>
              <a:rPr lang="ru-RU" sz="2000" dirty="0" err="1" smtClean="0">
                <a:latin typeface="Calibri" pitchFamily="34" charset="0"/>
              </a:rPr>
              <a:t>Волъга</a:t>
            </a:r>
            <a:r>
              <a:rPr lang="ru-RU" sz="2000" dirty="0" smtClean="0">
                <a:latin typeface="Calibri" pitchFamily="34" charset="0"/>
              </a:rPr>
              <a:t>.</a:t>
            </a:r>
            <a:endParaRPr lang="ru-RU" sz="2000" dirty="0">
              <a:latin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400" dirty="0" smtClean="0"/>
              <a:t>Былины</a:t>
            </a:r>
            <a:br>
              <a:rPr lang="ru-RU" sz="2400" dirty="0" smtClean="0"/>
            </a:br>
            <a:endParaRPr lang="ru-RU" sz="2400" dirty="0"/>
          </a:p>
        </p:txBody>
      </p:sp>
      <p:sp>
        <p:nvSpPr>
          <p:cNvPr id="3" name="Текст 2"/>
          <p:cNvSpPr>
            <a:spLocks noGrp="1"/>
          </p:cNvSpPr>
          <p:nvPr>
            <p:ph type="body" idx="2"/>
          </p:nvPr>
        </p:nvSpPr>
        <p:spPr/>
        <p:txBody>
          <a:bodyPr/>
          <a:lstStyle/>
          <a:p>
            <a:r>
              <a:rPr lang="ru-RU" sz="1800" dirty="0" smtClean="0">
                <a:latin typeface="Calibri" pitchFamily="34" charset="0"/>
                <a:hlinkClick r:id="rId2" tooltip="Алёша Попович и Тугарин Змеевич"/>
              </a:rPr>
              <a:t>Алёша Попович и </a:t>
            </a:r>
            <a:r>
              <a:rPr lang="ru-RU" sz="1800" dirty="0" err="1" smtClean="0">
                <a:latin typeface="Calibri" pitchFamily="34" charset="0"/>
                <a:hlinkClick r:id="rId2" tooltip="Алёша Попович и Тугарин Змеевич"/>
              </a:rPr>
              <a:t>Тугарин</a:t>
            </a:r>
            <a:r>
              <a:rPr lang="ru-RU" sz="1800" dirty="0" smtClean="0">
                <a:latin typeface="Calibri" pitchFamily="34" charset="0"/>
                <a:hlinkClick r:id="rId2" tooltip="Алёша Попович и Тугарин Змеевич"/>
              </a:rPr>
              <a:t> </a:t>
            </a:r>
            <a:r>
              <a:rPr lang="ru-RU" sz="1800" dirty="0" err="1" smtClean="0">
                <a:latin typeface="Calibri" pitchFamily="34" charset="0"/>
                <a:hlinkClick r:id="rId2" tooltip="Алёша Попович и Тугарин Змеевич"/>
              </a:rPr>
              <a:t>Змеевич</a:t>
            </a:r>
            <a:endParaRPr lang="ru-RU" sz="1800" dirty="0" smtClean="0">
              <a:latin typeface="Calibri" pitchFamily="34" charset="0"/>
            </a:endParaRPr>
          </a:p>
          <a:p>
            <a:r>
              <a:rPr lang="ru-RU" sz="1800" dirty="0" err="1" smtClean="0">
                <a:latin typeface="Calibri" pitchFamily="34" charset="0"/>
                <a:hlinkClick r:id="rId3" tooltip="Вавила и скоморохи"/>
              </a:rPr>
              <a:t>Вавила</a:t>
            </a:r>
            <a:r>
              <a:rPr lang="ru-RU" sz="1800" dirty="0" smtClean="0">
                <a:latin typeface="Calibri" pitchFamily="34" charset="0"/>
                <a:hlinkClick r:id="rId3" tooltip="Вавила и скоморохи"/>
              </a:rPr>
              <a:t> и скоморохи</a:t>
            </a:r>
            <a:endParaRPr lang="ru-RU" sz="1800" dirty="0" smtClean="0">
              <a:latin typeface="Calibri" pitchFamily="34" charset="0"/>
            </a:endParaRPr>
          </a:p>
          <a:p>
            <a:r>
              <a:rPr lang="ru-RU" sz="1800" dirty="0" err="1" smtClean="0">
                <a:latin typeface="Calibri" pitchFamily="34" charset="0"/>
                <a:hlinkClick r:id="rId4" tooltip="Вольга и Микула Селянинович"/>
              </a:rPr>
              <a:t>Вольга</a:t>
            </a:r>
            <a:r>
              <a:rPr lang="ru-RU" sz="1800" dirty="0" smtClean="0">
                <a:latin typeface="Calibri" pitchFamily="34" charset="0"/>
                <a:hlinkClick r:id="rId4" tooltip="Вольга и Микула Селянинович"/>
              </a:rPr>
              <a:t> и Микула </a:t>
            </a:r>
            <a:r>
              <a:rPr lang="ru-RU" sz="1800" dirty="0" err="1" smtClean="0">
                <a:latin typeface="Calibri" pitchFamily="34" charset="0"/>
                <a:hlinkClick r:id="rId4" tooltip="Вольга и Микула Селянинович"/>
              </a:rPr>
              <a:t>Селянинович</a:t>
            </a:r>
            <a:endParaRPr lang="ru-RU" sz="1800" dirty="0" smtClean="0">
              <a:latin typeface="Calibri" pitchFamily="34" charset="0"/>
            </a:endParaRPr>
          </a:p>
          <a:p>
            <a:r>
              <a:rPr lang="ru-RU" sz="1800" dirty="0" smtClean="0">
                <a:latin typeface="Calibri" pitchFamily="34" charset="0"/>
                <a:hlinkClick r:id="rId5" tooltip="Добрыня и Алёша"/>
              </a:rPr>
              <a:t>Добрыня и Алёша</a:t>
            </a:r>
            <a:endParaRPr lang="ru-RU" sz="1800" dirty="0" smtClean="0">
              <a:latin typeface="Calibri" pitchFamily="34" charset="0"/>
            </a:endParaRPr>
          </a:p>
          <a:p>
            <a:r>
              <a:rPr lang="ru-RU" sz="1800" dirty="0" smtClean="0">
                <a:latin typeface="Calibri" pitchFamily="34" charset="0"/>
                <a:hlinkClick r:id="rId6" tooltip="Добрыня и Змей"/>
              </a:rPr>
              <a:t>Добрыня и Змей</a:t>
            </a:r>
            <a:endParaRPr lang="ru-RU" sz="1800" dirty="0" smtClean="0">
              <a:latin typeface="Calibri" pitchFamily="34" charset="0"/>
            </a:endParaRPr>
          </a:p>
          <a:p>
            <a:r>
              <a:rPr lang="ru-RU" sz="1800" dirty="0" smtClean="0">
                <a:latin typeface="Calibri" pitchFamily="34" charset="0"/>
                <a:hlinkClick r:id="rId7" tooltip="Иван - гостиный сын"/>
              </a:rPr>
              <a:t>Иван - гостиный сын</a:t>
            </a:r>
            <a:endParaRPr lang="ru-RU" sz="1800" dirty="0" smtClean="0">
              <a:latin typeface="Calibri" pitchFamily="34" charset="0"/>
            </a:endParaRPr>
          </a:p>
          <a:p>
            <a:r>
              <a:rPr lang="ru-RU" sz="1800" dirty="0" smtClean="0">
                <a:latin typeface="Calibri" pitchFamily="34" charset="0"/>
                <a:hlinkClick r:id="rId8" tooltip="Илья Муромец и Калин-царь"/>
              </a:rPr>
              <a:t>Илья Муромец и Калин-царь</a:t>
            </a:r>
            <a:endParaRPr lang="ru-RU" sz="1800" dirty="0" smtClean="0">
              <a:latin typeface="Calibri" pitchFamily="34" charset="0"/>
            </a:endParaRPr>
          </a:p>
          <a:p>
            <a:r>
              <a:rPr lang="ru-RU" sz="1800" dirty="0" smtClean="0">
                <a:latin typeface="Calibri" pitchFamily="34" charset="0"/>
                <a:hlinkClick r:id="rId9" tooltip="Илья Муромец и Соловей Разбойник"/>
              </a:rPr>
              <a:t>Илья Муромец и Соловей Разбойник</a:t>
            </a:r>
            <a:endParaRPr lang="ru-RU" sz="1800" dirty="0" smtClean="0">
              <a:latin typeface="Calibri" pitchFamily="34" charset="0"/>
            </a:endParaRPr>
          </a:p>
          <a:p>
            <a:r>
              <a:rPr lang="ru-RU" sz="1800" dirty="0" smtClean="0">
                <a:latin typeface="Calibri" pitchFamily="34" charset="0"/>
                <a:hlinkClick r:id="rId10" tooltip="Садко"/>
              </a:rPr>
              <a:t>Садко</a:t>
            </a:r>
            <a:endParaRPr lang="ru-RU" sz="1800" dirty="0" smtClean="0">
              <a:latin typeface="Calibri" pitchFamily="34" charset="0"/>
            </a:endParaRPr>
          </a:p>
          <a:p>
            <a:r>
              <a:rPr lang="ru-RU" sz="1800" dirty="0" err="1" smtClean="0">
                <a:latin typeface="Calibri" pitchFamily="34" charset="0"/>
                <a:hlinkClick r:id="rId11" tooltip="Ставр Годинович"/>
              </a:rPr>
              <a:t>Ставр</a:t>
            </a:r>
            <a:r>
              <a:rPr lang="ru-RU" sz="1800" dirty="0" smtClean="0">
                <a:latin typeface="Calibri" pitchFamily="34" charset="0"/>
                <a:hlinkClick r:id="rId11" tooltip="Ставр Годинович"/>
              </a:rPr>
              <a:t> </a:t>
            </a:r>
            <a:r>
              <a:rPr lang="ru-RU" sz="1800" dirty="0" err="1" smtClean="0">
                <a:latin typeface="Calibri" pitchFamily="34" charset="0"/>
                <a:hlinkClick r:id="rId11" tooltip="Ставр Годинович"/>
              </a:rPr>
              <a:t>Годинович</a:t>
            </a:r>
            <a:endParaRPr lang="ru-RU" sz="1800" dirty="0" smtClean="0">
              <a:latin typeface="Calibri" pitchFamily="34" charset="0"/>
            </a:endParaRPr>
          </a:p>
          <a:p>
            <a:endParaRPr lang="ru-RU" dirty="0" smtClean="0"/>
          </a:p>
          <a:p>
            <a:endParaRPr lang="ru-RU" dirty="0"/>
          </a:p>
        </p:txBody>
      </p:sp>
      <p:pic>
        <p:nvPicPr>
          <p:cNvPr id="5" name="Содержимое 4" descr="http://webartplus.narod.ru/folk/f11-a.jpg"/>
          <p:cNvPicPr>
            <a:picLocks noGrp="1"/>
          </p:cNvPicPr>
          <p:nvPr>
            <p:ph sz="half" idx="1"/>
          </p:nvPr>
        </p:nvPicPr>
        <p:blipFill>
          <a:blip r:embed="rId12" cstate="print"/>
          <a:srcRect/>
          <a:stretch>
            <a:fillRect/>
          </a:stretch>
        </p:blipFill>
        <p:spPr bwMode="auto">
          <a:xfrm>
            <a:off x="4126865" y="764704"/>
            <a:ext cx="4236720" cy="468052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81000" y="620688"/>
            <a:ext cx="2894856" cy="1656184"/>
          </a:xfrm>
        </p:spPr>
        <p:txBody>
          <a:bodyPr/>
          <a:lstStyle/>
          <a:p>
            <a:r>
              <a:rPr lang="ru-RU" i="1" dirty="0" smtClean="0"/>
              <a:t>Адыгейские притчи</a:t>
            </a:r>
            <a:endParaRPr lang="ru-RU" dirty="0"/>
          </a:p>
        </p:txBody>
      </p:sp>
      <p:sp>
        <p:nvSpPr>
          <p:cNvPr id="4" name="Текст 3"/>
          <p:cNvSpPr>
            <a:spLocks noGrp="1"/>
          </p:cNvSpPr>
          <p:nvPr>
            <p:ph type="body" sz="half" idx="2"/>
          </p:nvPr>
        </p:nvSpPr>
        <p:spPr>
          <a:xfrm>
            <a:off x="381000" y="2636912"/>
            <a:ext cx="2966864" cy="3664656"/>
          </a:xfrm>
        </p:spPr>
        <p:txBody>
          <a:bodyPr/>
          <a:lstStyle/>
          <a:p>
            <a:r>
              <a:rPr lang="ru-RU" sz="2000" u="sng" dirty="0" smtClean="0">
                <a:hlinkClick r:id="rId2"/>
              </a:rPr>
              <a:t>Наставления отца</a:t>
            </a:r>
            <a:endParaRPr lang="ru-RU" sz="2000" dirty="0" smtClean="0"/>
          </a:p>
          <a:p>
            <a:r>
              <a:rPr lang="ru-RU" sz="2000" u="sng" dirty="0" smtClean="0">
                <a:hlinkClick r:id="rId3"/>
              </a:rPr>
              <a:t>Суд </a:t>
            </a:r>
            <a:r>
              <a:rPr lang="ru-RU" sz="2000" u="sng" dirty="0" err="1" smtClean="0">
                <a:hlinkClick r:id="rId3"/>
              </a:rPr>
              <a:t>Джебага</a:t>
            </a:r>
            <a:endParaRPr lang="ru-RU" sz="2000" dirty="0" smtClean="0"/>
          </a:p>
          <a:p>
            <a:r>
              <a:rPr lang="ru-RU" sz="2000" u="sng" dirty="0" smtClean="0">
                <a:hlinkClick r:id="rId4"/>
              </a:rPr>
              <a:t>Обычай</a:t>
            </a:r>
            <a:endParaRPr lang="ru-RU" sz="2000" dirty="0" smtClean="0"/>
          </a:p>
          <a:p>
            <a:r>
              <a:rPr lang="ru-RU" sz="2000" u="sng" dirty="0" smtClean="0">
                <a:hlinkClick r:id="rId5"/>
              </a:rPr>
              <a:t>Притча про деньги</a:t>
            </a:r>
            <a:endParaRPr lang="ru-RU" sz="2000" dirty="0" smtClean="0"/>
          </a:p>
          <a:p>
            <a:r>
              <a:rPr lang="ru-RU" sz="2000" u="sng" dirty="0" smtClean="0">
                <a:hlinkClick r:id="rId6"/>
              </a:rPr>
              <a:t>Старинная адыгейская притча</a:t>
            </a:r>
            <a:endParaRPr lang="ru-RU" sz="2000" dirty="0" smtClean="0"/>
          </a:p>
          <a:p>
            <a:r>
              <a:rPr lang="ru-RU" sz="2000" u="sng" dirty="0" smtClean="0">
                <a:hlinkClick r:id="rId7"/>
              </a:rPr>
              <a:t>Рецепт</a:t>
            </a:r>
            <a:endParaRPr lang="ru-RU" sz="2000" dirty="0" smtClean="0"/>
          </a:p>
          <a:p>
            <a:r>
              <a:rPr lang="ru-RU" sz="2000" u="sng" dirty="0" smtClean="0">
                <a:hlinkClick r:id="rId8"/>
              </a:rPr>
              <a:t>Поцелуй красавицы</a:t>
            </a:r>
            <a:endParaRPr lang="ru-RU" sz="2000" dirty="0" smtClean="0"/>
          </a:p>
          <a:p>
            <a:endParaRPr lang="ru-RU" dirty="0" smtClean="0"/>
          </a:p>
          <a:p>
            <a:endParaRPr lang="ru-RU" dirty="0"/>
          </a:p>
        </p:txBody>
      </p:sp>
      <p:pic>
        <p:nvPicPr>
          <p:cNvPr id="7" name="Рисунок 6" descr="http://sokrnarmira.ru/_si/4/s96703670.jpg">
            <a:hlinkClick r:id="rId9" tgtFrame="_blank" tooltip="&quot;Нажмите, для просмотра в полном размере...&quot;"/>
          </p:cNvPr>
          <p:cNvPicPr>
            <a:picLocks noGrp="1"/>
          </p:cNvPicPr>
          <p:nvPr>
            <p:ph type="pic" idx="1"/>
          </p:nvPr>
        </p:nvPicPr>
        <p:blipFill>
          <a:blip r:embed="rId10" cstate="print"/>
          <a:srcRect t="9250" b="9250"/>
          <a:stretch>
            <a:fillRect/>
          </a:stretch>
        </p:blipFill>
        <p:spPr bwMode="auto">
          <a:xfrm>
            <a:off x="3505200" y="615950"/>
            <a:ext cx="5029200" cy="5692775"/>
          </a:xfrm>
          <a:prstGeom prst="rect">
            <a:avLst/>
          </a:prstGeom>
          <a:solidFill>
            <a:srgbClr val="FFC000"/>
          </a:solidFill>
          <a:ln w="9525">
            <a:solidFill>
              <a:srgbClr val="C00000"/>
            </a:solid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http://sokrnarmira.ru/_si/29/22697991.jpg"/>
          <p:cNvPicPr/>
          <p:nvPr/>
        </p:nvPicPr>
        <p:blipFill>
          <a:blip r:embed="rId2" cstate="print"/>
          <a:srcRect/>
          <a:stretch>
            <a:fillRect/>
          </a:stretch>
        </p:blipFill>
        <p:spPr bwMode="auto">
          <a:xfrm>
            <a:off x="539553" y="1844824"/>
            <a:ext cx="3600399" cy="4464496"/>
          </a:xfrm>
          <a:prstGeom prst="rect">
            <a:avLst/>
          </a:prstGeom>
          <a:noFill/>
          <a:ln w="9525">
            <a:noFill/>
            <a:miter lim="800000"/>
            <a:headEnd/>
            <a:tailEnd/>
          </a:ln>
        </p:spPr>
      </p:pic>
      <p:sp>
        <p:nvSpPr>
          <p:cNvPr id="6" name="Заголовок 5"/>
          <p:cNvSpPr>
            <a:spLocks noGrp="1"/>
          </p:cNvSpPr>
          <p:nvPr>
            <p:ph type="title"/>
          </p:nvPr>
        </p:nvSpPr>
        <p:spPr>
          <a:xfrm>
            <a:off x="301752" y="260648"/>
            <a:ext cx="8518720" cy="792088"/>
          </a:xfrm>
          <a:solidFill>
            <a:srgbClr val="FF0066"/>
          </a:solidFill>
          <a:ln>
            <a:solidFill>
              <a:srgbClr val="FF0066"/>
            </a:solidFill>
          </a:ln>
        </p:spPr>
        <p:txBody>
          <a:bodyPr>
            <a:normAutofit fontScale="90000"/>
          </a:bodyPr>
          <a:lstStyle/>
          <a:p>
            <a:r>
              <a:rPr lang="ru-RU" sz="4000" dirty="0" smtClean="0">
                <a:latin typeface="Arial" pitchFamily="34" charset="0"/>
                <a:cs typeface="Arial" pitchFamily="34" charset="0"/>
              </a:rPr>
              <a:t/>
            </a:r>
            <a:br>
              <a:rPr lang="ru-RU" sz="4000" dirty="0" smtClean="0">
                <a:latin typeface="Arial" pitchFamily="34" charset="0"/>
                <a:cs typeface="Arial" pitchFamily="34" charset="0"/>
              </a:rPr>
            </a:br>
            <a:r>
              <a:rPr lang="ru-RU" sz="4000" dirty="0" smtClean="0">
                <a:latin typeface="Arial" pitchFamily="34" charset="0"/>
                <a:cs typeface="Arial" pitchFamily="34" charset="0"/>
              </a:rPr>
              <a:t>Мудрость, успех, процветание </a:t>
            </a:r>
            <a:r>
              <a:rPr lang="ru-RU" dirty="0" smtClean="0"/>
              <a:t/>
            </a:r>
            <a:br>
              <a:rPr lang="ru-RU" dirty="0" smtClean="0"/>
            </a:br>
            <a:endParaRPr lang="ru-RU" dirty="0"/>
          </a:p>
        </p:txBody>
      </p:sp>
      <p:sp>
        <p:nvSpPr>
          <p:cNvPr id="11" name="Содержимое 10"/>
          <p:cNvSpPr>
            <a:spLocks noGrp="1"/>
          </p:cNvSpPr>
          <p:nvPr>
            <p:ph sz="half" idx="1"/>
          </p:nvPr>
        </p:nvSpPr>
        <p:spPr>
          <a:xfrm>
            <a:off x="539552" y="1844824"/>
            <a:ext cx="3600400" cy="4479776"/>
          </a:xfrm>
        </p:spPr>
        <p:txBody>
          <a:bodyPr>
            <a:normAutofit/>
          </a:bodyPr>
          <a:lstStyle/>
          <a:p>
            <a:pPr>
              <a:buNone/>
            </a:pPr>
            <a:endParaRPr lang="ru-RU" dirty="0"/>
          </a:p>
        </p:txBody>
      </p:sp>
      <p:sp>
        <p:nvSpPr>
          <p:cNvPr id="12" name="Содержимое 11"/>
          <p:cNvSpPr>
            <a:spLocks noGrp="1"/>
          </p:cNvSpPr>
          <p:nvPr>
            <p:ph sz="half" idx="2"/>
          </p:nvPr>
        </p:nvSpPr>
        <p:spPr>
          <a:xfrm>
            <a:off x="4648200" y="1844824"/>
            <a:ext cx="4100264" cy="4392488"/>
          </a:xfrm>
          <a:blipFill>
            <a:blip r:embed="rId3" cstate="print"/>
            <a:tile tx="0" ty="0" sx="100000" sy="100000" flip="none" algn="tl"/>
          </a:blipFill>
          <a:ln>
            <a:solidFill>
              <a:srgbClr val="CC00FF"/>
            </a:solidFill>
          </a:ln>
        </p:spPr>
        <p:txBody>
          <a:bodyPr>
            <a:normAutofit/>
          </a:bodyPr>
          <a:lstStyle/>
          <a:p>
            <a:pPr>
              <a:buNone/>
            </a:pPr>
            <a:r>
              <a:rPr lang="ru-RU" sz="2400" dirty="0" smtClean="0">
                <a:latin typeface="Calibri" pitchFamily="34" charset="0"/>
              </a:rPr>
              <a:t>     Успех, процветание каждого народа заложено в его мудрости. </a:t>
            </a:r>
          </a:p>
          <a:p>
            <a:pPr>
              <a:buNone/>
            </a:pPr>
            <a:r>
              <a:rPr lang="ru-RU" sz="2400" dirty="0" smtClean="0">
                <a:latin typeface="Calibri" pitchFamily="34" charset="0"/>
              </a:rPr>
              <a:t>     И мире нет ничего невозможного. Будьте не только богаты и состоятельны, но и живите в свое удовольствие долго и счастливо!</a:t>
            </a:r>
            <a:endParaRPr lang="ru-RU" sz="24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443664" cy="595536"/>
          </a:xfrm>
          <a:solidFill>
            <a:schemeClr val="accent3"/>
          </a:solidFill>
          <a:ln>
            <a:solidFill>
              <a:schemeClr val="accent1">
                <a:lumMod val="20000"/>
                <a:lumOff val="80000"/>
              </a:schemeClr>
            </a:solidFill>
          </a:ln>
        </p:spPr>
        <p:txBody>
          <a:bodyPr>
            <a:normAutofit fontScale="90000"/>
          </a:bodyPr>
          <a:lstStyle/>
          <a:p>
            <a:r>
              <a:rPr lang="ru-RU" dirty="0" smtClean="0">
                <a:latin typeface="Arial" pitchFamily="34" charset="0"/>
                <a:cs typeface="Arial" pitchFamily="34" charset="0"/>
              </a:rPr>
              <a:t>                        Источники</a:t>
            </a:r>
            <a:endParaRPr lang="ru-RU" dirty="0">
              <a:latin typeface="Arial" pitchFamily="34" charset="0"/>
              <a:cs typeface="Arial" pitchFamily="34" charset="0"/>
            </a:endParaRPr>
          </a:p>
        </p:txBody>
      </p:sp>
      <p:sp>
        <p:nvSpPr>
          <p:cNvPr id="3" name="Содержимое 2"/>
          <p:cNvSpPr>
            <a:spLocks noGrp="1"/>
          </p:cNvSpPr>
          <p:nvPr>
            <p:ph idx="1"/>
          </p:nvPr>
        </p:nvSpPr>
        <p:spPr>
          <a:xfrm>
            <a:off x="304800" y="1554162"/>
            <a:ext cx="8515672" cy="4525963"/>
          </a:xfrm>
          <a:solidFill>
            <a:schemeClr val="accent3"/>
          </a:solidFill>
          <a:ln/>
        </p:spPr>
        <p:style>
          <a:lnRef idx="1">
            <a:schemeClr val="accent2"/>
          </a:lnRef>
          <a:fillRef idx="2">
            <a:schemeClr val="accent2"/>
          </a:fillRef>
          <a:effectRef idx="1">
            <a:schemeClr val="accent2"/>
          </a:effectRef>
          <a:fontRef idx="minor">
            <a:schemeClr val="dk1"/>
          </a:fontRef>
        </p:style>
        <p:txBody>
          <a:bodyPr/>
          <a:lstStyle/>
          <a:p>
            <a:pPr marL="514350" indent="-514350">
              <a:buNone/>
            </a:pPr>
            <a:r>
              <a:rPr lang="en-US" i="1" dirty="0" smtClean="0">
                <a:hlinkClick r:id="rId2"/>
              </a:rPr>
              <a:t>regobraz.ru/lib/lib_skaz010225....</a:t>
            </a:r>
            <a:endParaRPr lang="ru-RU" i="1" dirty="0" smtClean="0"/>
          </a:p>
          <a:p>
            <a:pPr marL="514350" indent="-514350">
              <a:buNone/>
            </a:pPr>
            <a:r>
              <a:rPr lang="en-US" i="1" dirty="0" smtClean="0">
                <a:hlinkClick r:id="rId3"/>
              </a:rPr>
              <a:t>tale-store.ru/</a:t>
            </a:r>
            <a:r>
              <a:rPr lang="en-US" i="1" dirty="0" err="1" smtClean="0">
                <a:hlinkClick r:id="rId3"/>
              </a:rPr>
              <a:t>skazki</a:t>
            </a:r>
            <a:r>
              <a:rPr lang="en-US" i="1" dirty="0" smtClean="0">
                <a:hlinkClick r:id="rId3"/>
              </a:rPr>
              <a:t>-</a:t>
            </a:r>
            <a:r>
              <a:rPr lang="en-US" i="1" dirty="0" err="1" smtClean="0">
                <a:hlinkClick r:id="rId3"/>
              </a:rPr>
              <a:t>narodov</a:t>
            </a:r>
            <a:r>
              <a:rPr lang="en-US" i="1" dirty="0" smtClean="0">
                <a:hlinkClick r:id="rId3"/>
              </a:rPr>
              <a:t>-mi...</a:t>
            </a:r>
            <a:endParaRPr lang="ru-RU" i="1" dirty="0" smtClean="0"/>
          </a:p>
          <a:p>
            <a:pPr marL="514350" indent="-514350">
              <a:buNone/>
            </a:pPr>
            <a:r>
              <a:rPr lang="en-US" i="1" dirty="0" smtClean="0">
                <a:hlinkClick r:id="rId4"/>
              </a:rPr>
              <a:t>allskazki.ru/world/adi.html</a:t>
            </a:r>
            <a:endParaRPr lang="ru-RU" i="1" dirty="0" smtClean="0"/>
          </a:p>
          <a:p>
            <a:pPr marL="514350" indent="-514350">
              <a:buNone/>
            </a:pPr>
            <a:r>
              <a:rPr lang="en-US" i="1" dirty="0" smtClean="0">
                <a:hlinkClick r:id="rId5"/>
              </a:rPr>
              <a:t>hobobo.ru/catalog/</a:t>
            </a:r>
            <a:r>
              <a:rPr lang="en-US" i="1" dirty="0" err="1" smtClean="0">
                <a:hlinkClick r:id="rId5"/>
              </a:rPr>
              <a:t>narodnye_skaz</a:t>
            </a:r>
            <a:r>
              <a:rPr lang="en-US" i="1" dirty="0" smtClean="0">
                <a:hlinkClick r:id="rId5"/>
              </a:rPr>
              <a:t>...</a:t>
            </a:r>
            <a:endParaRPr lang="ru-RU" i="1" dirty="0" smtClean="0"/>
          </a:p>
          <a:p>
            <a:pPr marL="514350" indent="-514350">
              <a:buNone/>
            </a:pPr>
            <a:r>
              <a:rPr lang="en-US" i="1" dirty="0" smtClean="0">
                <a:hlinkClick r:id="rId6"/>
              </a:rPr>
              <a:t>hobbitaniya.ru/</a:t>
            </a:r>
            <a:r>
              <a:rPr lang="en-US" i="1" dirty="0" err="1" smtClean="0">
                <a:hlinkClick r:id="rId6"/>
              </a:rPr>
              <a:t>adigeya</a:t>
            </a:r>
            <a:r>
              <a:rPr lang="en-US" i="1" dirty="0" smtClean="0">
                <a:hlinkClick r:id="rId6"/>
              </a:rPr>
              <a:t>/adigeya27.php</a:t>
            </a: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716016" y="2060848"/>
            <a:ext cx="3888432" cy="4524315"/>
          </a:xfrm>
          <a:prstGeom prst="rect">
            <a:avLst/>
          </a:prstGeom>
        </p:spPr>
        <p:txBody>
          <a:bodyPr wrap="square">
            <a:spAutoFit/>
          </a:bodyPr>
          <a:lstStyle/>
          <a:p>
            <a:r>
              <a:rPr lang="ru-RU" sz="2400" dirty="0" smtClean="0">
                <a:latin typeface="Calibri" pitchFamily="34" charset="0"/>
              </a:rPr>
              <a:t>Россия - многонациональное государство. На её территории проживает 156 народов. Но даже самая маленькая народность имеет свою самобытность, свою историю, свои обычаи, свою древнюю культуру. Каждый регион России имеет свои сказки, легенды, предания, притчи.</a:t>
            </a:r>
            <a:endParaRPr lang="ru-RU" sz="2400" dirty="0">
              <a:latin typeface="Calibri" pitchFamily="34" charset="0"/>
            </a:endParaRPr>
          </a:p>
        </p:txBody>
      </p:sp>
      <p:sp>
        <p:nvSpPr>
          <p:cNvPr id="10" name="Заголовок 9"/>
          <p:cNvSpPr>
            <a:spLocks noGrp="1"/>
          </p:cNvSpPr>
          <p:nvPr>
            <p:ph type="title"/>
          </p:nvPr>
        </p:nvSpPr>
        <p:spPr>
          <a:xfrm>
            <a:off x="301752" y="332656"/>
            <a:ext cx="8686800" cy="965792"/>
          </a:xfrm>
          <a:solidFill>
            <a:srgbClr val="0066FF"/>
          </a:solidFill>
          <a:ln>
            <a:solidFill>
              <a:srgbClr val="FFC000"/>
            </a:solidFill>
          </a:ln>
        </p:spPr>
        <p:txBody>
          <a:bodyPr>
            <a:noAutofit/>
          </a:bodyPr>
          <a:lstStyle/>
          <a:p>
            <a:r>
              <a:rPr lang="ru-RU" dirty="0" smtClean="0">
                <a:latin typeface="Arial" pitchFamily="34" charset="0"/>
                <a:cs typeface="Arial" pitchFamily="34" charset="0"/>
              </a:rPr>
              <a:t>Россия - многонациональное государство</a:t>
            </a:r>
            <a:endParaRPr lang="ru-RU" dirty="0">
              <a:latin typeface="Arial" pitchFamily="34" charset="0"/>
              <a:cs typeface="Arial" pitchFamily="34" charset="0"/>
            </a:endParaRPr>
          </a:p>
        </p:txBody>
      </p:sp>
      <p:sp>
        <p:nvSpPr>
          <p:cNvPr id="4" name="Содержимое 3"/>
          <p:cNvSpPr>
            <a:spLocks noGrp="1"/>
          </p:cNvSpPr>
          <p:nvPr>
            <p:ph sz="half" idx="1"/>
          </p:nvPr>
        </p:nvSpPr>
        <p:spPr/>
        <p:txBody>
          <a:bodyPr/>
          <a:lstStyle/>
          <a:p>
            <a:pPr>
              <a:buNone/>
            </a:pPr>
            <a:r>
              <a:rPr lang="ru-RU" dirty="0" smtClean="0"/>
              <a:t> </a:t>
            </a:r>
            <a:endParaRPr lang="ru-RU" dirty="0"/>
          </a:p>
        </p:txBody>
      </p:sp>
      <p:sp>
        <p:nvSpPr>
          <p:cNvPr id="6" name="Содержимое 5"/>
          <p:cNvSpPr>
            <a:spLocks noGrp="1"/>
          </p:cNvSpPr>
          <p:nvPr>
            <p:ph sz="half" idx="2"/>
          </p:nvPr>
        </p:nvSpPr>
        <p:spPr>
          <a:xfrm>
            <a:off x="4648200" y="2204864"/>
            <a:ext cx="4343400" cy="4320480"/>
          </a:xfrm>
          <a:noFill/>
          <a:ln>
            <a:solidFill>
              <a:srgbClr val="66FF33"/>
            </a:solidFill>
          </a:ln>
          <a:effectLst>
            <a:glow rad="63500">
              <a:schemeClr val="accent2">
                <a:satMod val="175000"/>
                <a:alpha val="40000"/>
              </a:schemeClr>
            </a:glow>
          </a:effectLst>
        </p:spPr>
        <p:txBody>
          <a:bodyPr>
            <a:normAutofit/>
          </a:bodyPr>
          <a:lstStyle/>
          <a:p>
            <a:pPr>
              <a:buNone/>
            </a:pPr>
            <a:endParaRPr lang="ru-RU" sz="2000" dirty="0">
              <a:latin typeface="Calibri" pitchFamily="34" charset="0"/>
            </a:endParaRPr>
          </a:p>
        </p:txBody>
      </p:sp>
      <p:pic>
        <p:nvPicPr>
          <p:cNvPr id="12" name="Рисунок 11" descr="Население России"/>
          <p:cNvPicPr/>
          <p:nvPr/>
        </p:nvPicPr>
        <p:blipFill>
          <a:blip r:embed="rId2" cstate="print"/>
          <a:srcRect/>
          <a:stretch>
            <a:fillRect/>
          </a:stretch>
        </p:blipFill>
        <p:spPr bwMode="auto">
          <a:xfrm>
            <a:off x="539553" y="2204864"/>
            <a:ext cx="3600399" cy="4320480"/>
          </a:xfrm>
          <a:prstGeom prst="rect">
            <a:avLst/>
          </a:prstGeom>
          <a:noFill/>
          <a:ln w="9525">
            <a:solidFill>
              <a:srgbClr val="C00000"/>
            </a:solidFill>
            <a:miter lim="800000"/>
            <a:headEnd/>
            <a:tailEnd/>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60648"/>
            <a:ext cx="8446712" cy="792088"/>
          </a:xfrm>
          <a:solidFill>
            <a:schemeClr val="accent2">
              <a:lumMod val="60000"/>
              <a:lumOff val="40000"/>
            </a:schemeClr>
          </a:solidFill>
          <a:ln>
            <a:solidFill>
              <a:schemeClr val="accent6">
                <a:lumMod val="75000"/>
              </a:schemeClr>
            </a:solidFill>
          </a:ln>
        </p:spPr>
        <p:txBody>
          <a:bodyPr>
            <a:noAutofit/>
          </a:bodyPr>
          <a:lstStyle/>
          <a:p>
            <a:r>
              <a:rPr lang="ru-RU" sz="3200" dirty="0" smtClean="0">
                <a:latin typeface="Arial" pitchFamily="34" charset="0"/>
                <a:cs typeface="Arial" pitchFamily="34" charset="0"/>
              </a:rPr>
              <a:t> Афоризмы – это неисчерпаемый кладезь мудрости</a:t>
            </a:r>
            <a:endParaRPr lang="ru-RU" sz="3200" b="0" dirty="0">
              <a:effectLst/>
              <a:latin typeface="Arial" pitchFamily="34" charset="0"/>
              <a:cs typeface="Arial" pitchFamily="34" charset="0"/>
            </a:endParaRPr>
          </a:p>
        </p:txBody>
      </p:sp>
      <p:sp>
        <p:nvSpPr>
          <p:cNvPr id="3" name="Содержимое 2"/>
          <p:cNvSpPr>
            <a:spLocks noGrp="1"/>
          </p:cNvSpPr>
          <p:nvPr>
            <p:ph sz="half" idx="1"/>
          </p:nvPr>
        </p:nvSpPr>
        <p:spPr>
          <a:xfrm>
            <a:off x="304800" y="1700808"/>
            <a:ext cx="4191000" cy="4536504"/>
          </a:xfrm>
          <a:solidFill>
            <a:srgbClr val="66FF33"/>
          </a:solidFill>
          <a:ln>
            <a:solidFill>
              <a:srgbClr val="CC00FF"/>
            </a:solidFill>
          </a:ln>
        </p:spPr>
        <p:txBody>
          <a:bodyPr>
            <a:normAutofit lnSpcReduction="10000"/>
          </a:bodyPr>
          <a:lstStyle/>
          <a:p>
            <a:pPr>
              <a:buNone/>
            </a:pPr>
            <a:endParaRPr lang="ru-RU" dirty="0" smtClean="0">
              <a:latin typeface="Calibri" pitchFamily="34" charset="0"/>
            </a:endParaRPr>
          </a:p>
          <a:p>
            <a:pPr>
              <a:buNone/>
            </a:pPr>
            <a:r>
              <a:rPr lang="ru-RU" sz="2600" b="1" dirty="0" smtClean="0">
                <a:latin typeface="Calibri" pitchFamily="34" charset="0"/>
              </a:rPr>
              <a:t>    </a:t>
            </a:r>
            <a:r>
              <a:rPr lang="ru-RU" b="1" dirty="0" smtClean="0">
                <a:latin typeface="Calibri" pitchFamily="34" charset="0"/>
              </a:rPr>
              <a:t>Афоризмы - это мудрость в портативной форме, концентрированный экстракт мыслей и чувств.</a:t>
            </a:r>
          </a:p>
          <a:p>
            <a:pPr>
              <a:buNone/>
            </a:pPr>
            <a:r>
              <a:rPr lang="ru-RU" b="1" dirty="0" smtClean="0">
                <a:latin typeface="Calibri" pitchFamily="34" charset="0"/>
              </a:rPr>
              <a:t>                         У.Р. </a:t>
            </a:r>
            <a:r>
              <a:rPr lang="ru-RU" b="1" dirty="0" err="1" smtClean="0">
                <a:latin typeface="Calibri" pitchFamily="34" charset="0"/>
              </a:rPr>
              <a:t>Олджер</a:t>
            </a:r>
            <a:endParaRPr lang="ru-RU" b="1" dirty="0" smtClean="0">
              <a:latin typeface="Calibri" pitchFamily="34" charset="0"/>
            </a:endParaRPr>
          </a:p>
        </p:txBody>
      </p:sp>
      <p:sp>
        <p:nvSpPr>
          <p:cNvPr id="5" name="Содержимое 4"/>
          <p:cNvSpPr>
            <a:spLocks noGrp="1"/>
          </p:cNvSpPr>
          <p:nvPr>
            <p:ph sz="half" idx="2"/>
          </p:nvPr>
        </p:nvSpPr>
        <p:spPr>
          <a:solidFill>
            <a:schemeClr val="bg2">
              <a:lumMod val="75000"/>
            </a:schemeClr>
          </a:solidFill>
          <a:ln>
            <a:solidFill>
              <a:schemeClr val="bg2">
                <a:lumMod val="75000"/>
              </a:schemeClr>
            </a:solidFill>
          </a:ln>
        </p:spPr>
        <p:txBody>
          <a:bodyPr>
            <a:normAutofit lnSpcReduction="10000"/>
          </a:bodyPr>
          <a:lstStyle/>
          <a:p>
            <a:pPr>
              <a:buNone/>
            </a:pPr>
            <a:r>
              <a:rPr lang="ru-RU" sz="2000" dirty="0" smtClean="0">
                <a:latin typeface="Calibri" pitchFamily="34" charset="0"/>
              </a:rPr>
              <a:t>      </a:t>
            </a:r>
            <a:r>
              <a:rPr lang="ru-RU" dirty="0" smtClean="0">
                <a:latin typeface="Calibri" pitchFamily="34" charset="0"/>
              </a:rPr>
              <a:t>Афоризмы отражают мировоззрение цивилизации. Мысль,  выраженная метким, убедительным афоризмом превращается в мудрость, пронизывающую, словно стрела, его величество время...</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08912" cy="864096"/>
          </a:xfrm>
          <a:solidFill>
            <a:srgbClr val="CC00FF"/>
          </a:solidFill>
          <a:ln>
            <a:solidFill>
              <a:srgbClr val="CC00FF"/>
            </a:solidFill>
          </a:ln>
        </p:spPr>
        <p:txBody>
          <a:bodyPr>
            <a:noAutofit/>
          </a:bodyPr>
          <a:lstStyle/>
          <a:p>
            <a:r>
              <a:rPr lang="ru-RU" dirty="0" smtClean="0">
                <a:latin typeface="Arial" pitchFamily="34" charset="0"/>
                <a:cs typeface="Arial" pitchFamily="34" charset="0"/>
              </a:rPr>
              <a:t/>
            </a:r>
            <a:br>
              <a:rPr lang="ru-RU" dirty="0" smtClean="0">
                <a:latin typeface="Arial" pitchFamily="34" charset="0"/>
                <a:cs typeface="Arial" pitchFamily="34" charset="0"/>
              </a:rPr>
            </a:br>
            <a:r>
              <a:rPr lang="ru-RU" dirty="0" smtClean="0">
                <a:latin typeface="Arial" pitchFamily="34" charset="0"/>
                <a:cs typeface="Arial" pitchFamily="34" charset="0"/>
              </a:rPr>
              <a:t>        Притчи народов мира </a:t>
            </a:r>
            <a:r>
              <a:rPr lang="ru-RU" sz="4400" dirty="0" smtClean="0">
                <a:latin typeface="Arial" pitchFamily="34" charset="0"/>
                <a:cs typeface="Arial" pitchFamily="34" charset="0"/>
              </a:rPr>
              <a:t/>
            </a:r>
            <a:br>
              <a:rPr lang="ru-RU" sz="4400" dirty="0" smtClean="0">
                <a:latin typeface="Arial" pitchFamily="34" charset="0"/>
                <a:cs typeface="Arial" pitchFamily="34" charset="0"/>
              </a:rPr>
            </a:br>
            <a:endParaRPr lang="ru-RU" sz="4400" dirty="0">
              <a:latin typeface="Arial" pitchFamily="34" charset="0"/>
              <a:cs typeface="Arial" pitchFamily="34" charset="0"/>
            </a:endParaRPr>
          </a:p>
        </p:txBody>
      </p:sp>
      <p:sp>
        <p:nvSpPr>
          <p:cNvPr id="3" name="Содержимое 2"/>
          <p:cNvSpPr>
            <a:spLocks noGrp="1"/>
          </p:cNvSpPr>
          <p:nvPr>
            <p:ph sz="half" idx="1"/>
          </p:nvPr>
        </p:nvSpPr>
        <p:spPr/>
        <p:txBody>
          <a:bodyPr>
            <a:normAutofit/>
          </a:bodyPr>
          <a:lstStyle/>
          <a:p>
            <a:pPr>
              <a:buNone/>
            </a:pPr>
            <a:r>
              <a:rPr lang="ru-RU" sz="2400" dirty="0" smtClean="0">
                <a:latin typeface="Calibri" pitchFamily="34" charset="0"/>
              </a:rPr>
              <a:t> </a:t>
            </a:r>
            <a:endParaRPr lang="ru-RU" sz="2400" dirty="0" smtClean="0"/>
          </a:p>
          <a:p>
            <a:pPr>
              <a:buNone/>
            </a:pPr>
            <a:r>
              <a:rPr lang="ru-RU" sz="2400" dirty="0" smtClean="0"/>
              <a:t>    </a:t>
            </a:r>
          </a:p>
        </p:txBody>
      </p:sp>
      <p:sp>
        <p:nvSpPr>
          <p:cNvPr id="4" name="Содержимое 3"/>
          <p:cNvSpPr>
            <a:spLocks noGrp="1"/>
          </p:cNvSpPr>
          <p:nvPr>
            <p:ph sz="half" idx="2"/>
          </p:nvPr>
        </p:nvSpPr>
        <p:spPr>
          <a:xfrm>
            <a:off x="4648200" y="1268760"/>
            <a:ext cx="4038600" cy="5256584"/>
          </a:xfrm>
          <a:solidFill>
            <a:srgbClr val="FFFF00"/>
          </a:solidFill>
          <a:ln>
            <a:solidFill>
              <a:srgbClr val="FFFF00"/>
            </a:solidFill>
          </a:ln>
        </p:spPr>
        <p:txBody>
          <a:bodyPr>
            <a:noAutofit/>
          </a:bodyPr>
          <a:lstStyle/>
          <a:p>
            <a:pPr>
              <a:buNone/>
            </a:pPr>
            <a:r>
              <a:rPr lang="ru-RU" sz="1800" dirty="0" smtClean="0">
                <a:latin typeface="+mj-lt"/>
              </a:rPr>
              <a:t>      Притчи - это послания человечеству от Вселенной, послания от Высшего Божественного Разума. Они дают направление в жизни. Нужно только правильно их интерпретировать. В притчах заключена наибольшая часть человеческой мудрости. </a:t>
            </a:r>
          </a:p>
          <a:p>
            <a:pPr>
              <a:buNone/>
            </a:pPr>
            <a:r>
              <a:rPr lang="ru-RU" sz="1800" dirty="0" smtClean="0">
                <a:latin typeface="+mj-lt"/>
              </a:rPr>
              <a:t>                                В.   Сибирский</a:t>
            </a:r>
          </a:p>
          <a:p>
            <a:pPr>
              <a:buNone/>
            </a:pPr>
            <a:r>
              <a:rPr lang="ru-RU" sz="1800" dirty="0" smtClean="0">
                <a:latin typeface="+mj-lt"/>
              </a:rPr>
              <a:t>       Придется ль мне до той поры  дожить,</a:t>
            </a:r>
          </a:p>
          <a:p>
            <a:pPr>
              <a:buNone/>
            </a:pPr>
            <a:r>
              <a:rPr lang="ru-RU" sz="1800" dirty="0" smtClean="0">
                <a:latin typeface="+mj-lt"/>
              </a:rPr>
              <a:t>       Когда без притч смогу я говорить?</a:t>
            </a:r>
          </a:p>
          <a:p>
            <a:pPr>
              <a:buNone/>
            </a:pPr>
            <a:r>
              <a:rPr lang="ru-RU" sz="1800" dirty="0" smtClean="0">
                <a:latin typeface="+mj-lt"/>
              </a:rPr>
              <a:t>       Сорву ль непонимания  печать,</a:t>
            </a:r>
          </a:p>
          <a:p>
            <a:pPr>
              <a:buNone/>
            </a:pPr>
            <a:r>
              <a:rPr lang="ru-RU" sz="1800" dirty="0" smtClean="0">
                <a:latin typeface="+mj-lt"/>
              </a:rPr>
              <a:t>       Чтоб истину открыто возглашать?</a:t>
            </a:r>
          </a:p>
          <a:p>
            <a:pPr>
              <a:buNone/>
            </a:pPr>
            <a:r>
              <a:rPr lang="ru-RU" sz="1800" dirty="0" smtClean="0">
                <a:latin typeface="+mj-lt"/>
              </a:rPr>
              <a:t>                        </a:t>
            </a:r>
            <a:r>
              <a:rPr lang="ru-RU" sz="1800" dirty="0" err="1" smtClean="0">
                <a:latin typeface="+mj-lt"/>
              </a:rPr>
              <a:t>Джалалиддин</a:t>
            </a:r>
            <a:r>
              <a:rPr lang="ru-RU" sz="1800" dirty="0" smtClean="0">
                <a:latin typeface="+mj-lt"/>
              </a:rPr>
              <a:t> </a:t>
            </a:r>
            <a:r>
              <a:rPr lang="ru-RU" sz="1800" dirty="0" err="1" smtClean="0">
                <a:latin typeface="+mj-lt"/>
              </a:rPr>
              <a:t>Руми</a:t>
            </a:r>
            <a:endParaRPr lang="ru-RU" sz="1800" dirty="0" smtClean="0">
              <a:latin typeface="+mj-lt"/>
            </a:endParaRPr>
          </a:p>
        </p:txBody>
      </p:sp>
      <p:pic>
        <p:nvPicPr>
          <p:cNvPr id="5" name="Рисунок 4" descr="в чем смысл жизни">
            <a:hlinkClick r:id="rId2"/>
          </p:cNvPr>
          <p:cNvPicPr/>
          <p:nvPr/>
        </p:nvPicPr>
        <p:blipFill>
          <a:blip r:embed="rId3" cstate="print"/>
          <a:srcRect/>
          <a:stretch>
            <a:fillRect/>
          </a:stretch>
        </p:blipFill>
        <p:spPr bwMode="auto">
          <a:xfrm>
            <a:off x="539553" y="1268760"/>
            <a:ext cx="3816423" cy="5184576"/>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88640"/>
            <a:ext cx="8590728" cy="864096"/>
          </a:xfrm>
          <a:solidFill>
            <a:schemeClr val="accent5"/>
          </a:solidFill>
          <a:ln>
            <a:solidFill>
              <a:schemeClr val="accent1">
                <a:lumMod val="75000"/>
              </a:schemeClr>
            </a:solidFill>
          </a:ln>
        </p:spPr>
        <p:txBody>
          <a:bodyPr>
            <a:normAutofit fontScale="90000"/>
          </a:bodyPr>
          <a:lstStyle/>
          <a:p>
            <a:r>
              <a:rPr lang="ru-RU" sz="4400" dirty="0" smtClean="0"/>
              <a:t/>
            </a:r>
            <a:br>
              <a:rPr lang="ru-RU" sz="4400" dirty="0" smtClean="0"/>
            </a:br>
            <a:r>
              <a:rPr lang="ru-RU" sz="4400" dirty="0" smtClean="0"/>
              <a:t>        Притчи народов мира </a:t>
            </a:r>
            <a:r>
              <a:rPr lang="ru-RU" dirty="0" smtClean="0"/>
              <a:t/>
            </a:r>
            <a:br>
              <a:rPr lang="ru-RU" dirty="0" smtClean="0"/>
            </a:br>
            <a:endParaRPr lang="ru-RU" dirty="0"/>
          </a:p>
        </p:txBody>
      </p:sp>
      <p:sp>
        <p:nvSpPr>
          <p:cNvPr id="3" name="Содержимое 2"/>
          <p:cNvSpPr>
            <a:spLocks noGrp="1"/>
          </p:cNvSpPr>
          <p:nvPr>
            <p:ph sz="half" idx="1"/>
          </p:nvPr>
        </p:nvSpPr>
        <p:spPr>
          <a:solidFill>
            <a:schemeClr val="accent4"/>
          </a:solidFill>
          <a:ln>
            <a:solidFill>
              <a:schemeClr val="accent4"/>
            </a:solidFill>
          </a:ln>
        </p:spPr>
        <p:txBody>
          <a:bodyPr>
            <a:normAutofit lnSpcReduction="10000"/>
          </a:bodyPr>
          <a:lstStyle/>
          <a:p>
            <a:pPr>
              <a:buNone/>
            </a:pPr>
            <a:r>
              <a:rPr lang="ru-RU" b="1" dirty="0" smtClean="0"/>
              <a:t>    Притчи</a:t>
            </a:r>
            <a:r>
              <a:rPr lang="ru-RU" dirty="0" smtClean="0"/>
              <a:t> — это непросто тексты, не просто рассказы. Каждая притча может что-то дать, научить чему-то, в ней заложена какая-то определённая правда, какой-то определённый урок, маленький или большой закон Мира, в котором мы живём.</a:t>
            </a:r>
            <a:endParaRPr lang="ru-RU" dirty="0"/>
          </a:p>
        </p:txBody>
      </p:sp>
      <p:sp>
        <p:nvSpPr>
          <p:cNvPr id="4" name="Содержимое 3"/>
          <p:cNvSpPr>
            <a:spLocks noGrp="1"/>
          </p:cNvSpPr>
          <p:nvPr>
            <p:ph sz="half" idx="2"/>
          </p:nvPr>
        </p:nvSpPr>
        <p:spPr>
          <a:xfrm>
            <a:off x="4648200" y="1600200"/>
            <a:ext cx="4244280" cy="4724400"/>
          </a:xfrm>
          <a:solidFill>
            <a:schemeClr val="accent4">
              <a:lumMod val="40000"/>
              <a:lumOff val="60000"/>
            </a:schemeClr>
          </a:solidFill>
          <a:ln>
            <a:solidFill>
              <a:schemeClr val="accent6">
                <a:lumMod val="40000"/>
                <a:lumOff val="60000"/>
              </a:schemeClr>
            </a:solidFill>
          </a:ln>
        </p:spPr>
        <p:txBody>
          <a:bodyPr>
            <a:normAutofit lnSpcReduction="10000"/>
          </a:bodyPr>
          <a:lstStyle/>
          <a:p>
            <a:pPr>
              <a:buNone/>
            </a:pPr>
            <a:r>
              <a:rPr lang="ru-RU" dirty="0" smtClean="0"/>
              <a:t>     Притчи — это искусство слов попадать прямо в сердце. </a:t>
            </a:r>
          </a:p>
          <a:p>
            <a:pPr>
              <a:buNone/>
            </a:pPr>
            <a:r>
              <a:rPr lang="ru-RU" i="1" dirty="0" smtClean="0"/>
              <a:t>      </a:t>
            </a:r>
            <a:r>
              <a:rPr lang="ru-RU" i="1" dirty="0" err="1" smtClean="0"/>
              <a:t>Абуль-Фарадж</a:t>
            </a:r>
            <a:r>
              <a:rPr lang="ru-RU" dirty="0" smtClean="0"/>
              <a:t> называл притчи рассказами, освежающими разум и удаляющими из сердца горе и печаль.</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611560" y="188640"/>
            <a:ext cx="8085584" cy="792088"/>
          </a:xfrm>
          <a:solidFill>
            <a:srgbClr val="FF6600"/>
          </a:solidFill>
          <a:ln>
            <a:solidFill>
              <a:srgbClr val="FF6600"/>
            </a:solidFill>
          </a:ln>
        </p:spPr>
        <p:txBody>
          <a:bodyPr>
            <a:normAutofit fontScale="90000"/>
          </a:bodyPr>
          <a:lstStyle/>
          <a:p>
            <a:r>
              <a:rPr lang="ru-RU" sz="4000" dirty="0" smtClean="0">
                <a:latin typeface="Arial" pitchFamily="34" charset="0"/>
                <a:cs typeface="Arial" pitchFamily="34" charset="0"/>
              </a:rPr>
              <a:t/>
            </a:r>
            <a:br>
              <a:rPr lang="ru-RU" sz="4000" dirty="0" smtClean="0">
                <a:latin typeface="Arial" pitchFamily="34" charset="0"/>
                <a:cs typeface="Arial" pitchFamily="34" charset="0"/>
              </a:rPr>
            </a:br>
            <a:r>
              <a:rPr lang="ru-RU" sz="4000" dirty="0" smtClean="0">
                <a:latin typeface="Arial" pitchFamily="34" charset="0"/>
                <a:cs typeface="Arial" pitchFamily="34" charset="0"/>
              </a:rPr>
              <a:t>      Притчи царя Соломона</a:t>
            </a:r>
            <a:r>
              <a:rPr lang="ru-RU" dirty="0" smtClean="0">
                <a:latin typeface="Arial" pitchFamily="34" charset="0"/>
                <a:cs typeface="Arial" pitchFamily="34" charset="0"/>
              </a:rPr>
              <a:t/>
            </a:r>
            <a:br>
              <a:rPr lang="ru-RU" dirty="0" smtClean="0">
                <a:latin typeface="Arial" pitchFamily="34" charset="0"/>
                <a:cs typeface="Arial" pitchFamily="34" charset="0"/>
              </a:rPr>
            </a:br>
            <a:endParaRPr lang="ru-RU" dirty="0">
              <a:latin typeface="Arial" pitchFamily="34" charset="0"/>
              <a:cs typeface="Arial" pitchFamily="34" charset="0"/>
            </a:endParaRPr>
          </a:p>
        </p:txBody>
      </p:sp>
      <p:pic>
        <p:nvPicPr>
          <p:cNvPr id="5" name="Содержимое 4" descr="http://sokrnarmira.ru/_si/10/s99886498.jpg">
            <a:hlinkClick r:id="rId2" tgtFrame="_blank" tooltip="&quot;Нажмите, для просмотра в полном размере...&quot;"/>
          </p:cNvPr>
          <p:cNvPicPr>
            <a:picLocks noGrp="1"/>
          </p:cNvPicPr>
          <p:nvPr>
            <p:ph sz="half" idx="1"/>
          </p:nvPr>
        </p:nvPicPr>
        <p:blipFill>
          <a:blip r:embed="rId3" cstate="print"/>
          <a:stretch>
            <a:fillRect/>
          </a:stretch>
        </p:blipFill>
        <p:spPr bwMode="auto">
          <a:xfrm>
            <a:off x="755576" y="2132856"/>
            <a:ext cx="3024336" cy="3816424"/>
          </a:xfrm>
          <a:prstGeom prst="rect">
            <a:avLst/>
          </a:prstGeom>
          <a:noFill/>
          <a:ln w="9525">
            <a:noFill/>
            <a:miter lim="800000"/>
            <a:headEnd/>
            <a:tailEnd/>
          </a:ln>
        </p:spPr>
      </p:pic>
      <p:sp>
        <p:nvSpPr>
          <p:cNvPr id="4" name="Содержимое 3"/>
          <p:cNvSpPr>
            <a:spLocks noGrp="1"/>
          </p:cNvSpPr>
          <p:nvPr>
            <p:ph sz="half" idx="2"/>
          </p:nvPr>
        </p:nvSpPr>
        <p:spPr>
          <a:xfrm>
            <a:off x="4648200" y="1600200"/>
            <a:ext cx="4244280" cy="4724400"/>
          </a:xfrm>
          <a:solidFill>
            <a:srgbClr val="00B0F0"/>
          </a:solidFill>
          <a:ln>
            <a:solidFill>
              <a:srgbClr val="0070C0"/>
            </a:solidFill>
          </a:ln>
        </p:spPr>
        <p:txBody>
          <a:bodyPr>
            <a:normAutofit fontScale="85000" lnSpcReduction="20000"/>
          </a:bodyPr>
          <a:lstStyle/>
          <a:p>
            <a:pPr>
              <a:buNone/>
            </a:pPr>
            <a:r>
              <a:rPr lang="ru-RU" sz="2800" dirty="0" smtClean="0">
                <a:latin typeface="Calibri" pitchFamily="34" charset="0"/>
              </a:rPr>
              <a:t>      Легендарный правитель объединенного Израильского царства родился от царя Давида и его любимой жены Вирсавии (</a:t>
            </a:r>
            <a:r>
              <a:rPr lang="ru-RU" sz="2800" dirty="0" err="1" smtClean="0">
                <a:latin typeface="Calibri" pitchFamily="34" charset="0"/>
              </a:rPr>
              <a:t>Бат-Шевы</a:t>
            </a:r>
            <a:r>
              <a:rPr lang="ru-RU" sz="2800" dirty="0" smtClean="0">
                <a:latin typeface="Calibri" pitchFamily="34" charset="0"/>
              </a:rPr>
              <a:t>). Будущего царя нарекли именем </a:t>
            </a:r>
            <a:r>
              <a:rPr lang="ru-RU" sz="2800" dirty="0" err="1" smtClean="0">
                <a:latin typeface="Calibri" pitchFamily="34" charset="0"/>
              </a:rPr>
              <a:t>Шломо</a:t>
            </a:r>
            <a:r>
              <a:rPr lang="ru-RU" sz="2800" dirty="0" smtClean="0">
                <a:latin typeface="Calibri" pitchFamily="34" charset="0"/>
              </a:rPr>
              <a:t> (Соломон), которое в переводе с иврита означает «миротворец» («шалом» — «мир», «не война», и «</a:t>
            </a:r>
            <a:r>
              <a:rPr lang="ru-RU" sz="2800" dirty="0" err="1" smtClean="0">
                <a:latin typeface="Calibri" pitchFamily="34" charset="0"/>
              </a:rPr>
              <a:t>шалем</a:t>
            </a:r>
            <a:r>
              <a:rPr lang="ru-RU" sz="2800" dirty="0" smtClean="0">
                <a:latin typeface="Calibri" pitchFamily="34" charset="0"/>
              </a:rPr>
              <a:t>» — «совершенный», «цельный»).</a:t>
            </a:r>
          </a:p>
          <a:p>
            <a:endParaRPr lang="ru-RU" dirty="0"/>
          </a:p>
        </p:txBody>
      </p:sp>
      <p:sp>
        <p:nvSpPr>
          <p:cNvPr id="6" name="Прямоугольник 5"/>
          <p:cNvSpPr/>
          <p:nvPr/>
        </p:nvSpPr>
        <p:spPr>
          <a:xfrm>
            <a:off x="971601" y="1628800"/>
            <a:ext cx="2952327" cy="369332"/>
          </a:xfrm>
          <a:prstGeom prst="rect">
            <a:avLst/>
          </a:prstGeom>
        </p:spPr>
        <p:txBody>
          <a:bodyPr wrap="square">
            <a:spAutoFit/>
          </a:bodyPr>
          <a:lstStyle/>
          <a:p>
            <a:r>
              <a:rPr lang="ru-RU" dirty="0" smtClean="0"/>
              <a:t>Царь Соломон</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595536"/>
          </a:xfrm>
          <a:solidFill>
            <a:srgbClr val="006600"/>
          </a:solidFill>
          <a:ln>
            <a:solidFill>
              <a:srgbClr val="00CC99"/>
            </a:solidFill>
          </a:ln>
        </p:spPr>
        <p:txBody>
          <a:bodyPr>
            <a:noAutofit/>
          </a:bodyPr>
          <a:lstStyle/>
          <a:p>
            <a:r>
              <a:rPr lang="ru-RU" sz="3200" dirty="0" smtClean="0">
                <a:latin typeface="Arial" pitchFamily="34" charset="0"/>
                <a:cs typeface="Arial" pitchFamily="34" charset="0"/>
              </a:rPr>
              <a:t>Мудрый и бесстрастный правитель</a:t>
            </a:r>
            <a:endParaRPr lang="ru-RU" sz="3200" dirty="0">
              <a:latin typeface="Arial" pitchFamily="34" charset="0"/>
              <a:cs typeface="Arial" pitchFamily="34" charset="0"/>
            </a:endParaRPr>
          </a:p>
        </p:txBody>
      </p:sp>
      <p:pic>
        <p:nvPicPr>
          <p:cNvPr id="5" name="Содержимое 4" descr="http://sokrnarmira.ru/_si/10/85921195.jpeg"/>
          <p:cNvPicPr>
            <a:picLocks noGrp="1"/>
          </p:cNvPicPr>
          <p:nvPr>
            <p:ph sz="half" idx="1"/>
          </p:nvPr>
        </p:nvPicPr>
        <p:blipFill>
          <a:blip r:embed="rId2" cstate="print"/>
          <a:stretch>
            <a:fillRect/>
          </a:stretch>
        </p:blipFill>
        <p:spPr bwMode="auto">
          <a:xfrm>
            <a:off x="467544" y="1628800"/>
            <a:ext cx="3528392" cy="4680520"/>
          </a:xfrm>
          <a:prstGeom prst="rect">
            <a:avLst/>
          </a:prstGeom>
          <a:noFill/>
          <a:ln w="9525">
            <a:noFill/>
            <a:miter lim="800000"/>
            <a:headEnd/>
            <a:tailEnd/>
          </a:ln>
        </p:spPr>
      </p:pic>
      <p:sp>
        <p:nvSpPr>
          <p:cNvPr id="4" name="Содержимое 3"/>
          <p:cNvSpPr>
            <a:spLocks noGrp="1"/>
          </p:cNvSpPr>
          <p:nvPr>
            <p:ph sz="half" idx="2"/>
          </p:nvPr>
        </p:nvSpPr>
        <p:spPr>
          <a:xfrm>
            <a:off x="4355976" y="1600200"/>
            <a:ext cx="4392488" cy="4724400"/>
          </a:xfrm>
          <a:solidFill>
            <a:schemeClr val="accent1">
              <a:lumMod val="75000"/>
            </a:schemeClr>
          </a:solidFill>
          <a:ln>
            <a:solidFill>
              <a:srgbClr val="C00000"/>
            </a:solidFill>
          </a:ln>
        </p:spPr>
        <p:txBody>
          <a:bodyPr>
            <a:noAutofit/>
          </a:bodyPr>
          <a:lstStyle/>
          <a:p>
            <a:pPr>
              <a:buNone/>
            </a:pPr>
            <a:r>
              <a:rPr lang="ru-RU" sz="2400" dirty="0" smtClean="0">
                <a:latin typeface="Calibri" pitchFamily="34" charset="0"/>
              </a:rPr>
              <a:t>     Пору правления Соломона с 965 по 928 до н.э. называют эпохой расцвета монархии и еврейского могущества. За время своего 40-летнего царствования Соломон прославился как самый мудрый и бесстрастный правитель во всем мире, о его таланте к предвидению и чуткости сложено множество легенд и сказок и притч.</a:t>
            </a:r>
            <a:endParaRPr lang="ru-RU" sz="2400" dirty="0">
              <a:latin typeface="Calibri"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980728"/>
            <a:ext cx="8064896" cy="5016758"/>
          </a:xfrm>
          <a:prstGeom prst="rect">
            <a:avLst/>
          </a:prstGeom>
        </p:spPr>
        <p:txBody>
          <a:bodyPr wrap="square">
            <a:spAutoFit/>
          </a:bodyPr>
          <a:lstStyle/>
          <a:p>
            <a:r>
              <a:rPr lang="ru-RU" sz="2000" dirty="0" smtClean="0">
                <a:latin typeface="Calibri" pitchFamily="34" charset="0"/>
              </a:rPr>
              <a:t>Вот одна из притч. Начало мудрости - страх Господень; доброе разумение у всех, водящихся им; а благоговение к Богу - начало разумения; глупцы только презирают мудрость и наставление. Слушай, сын мой, наставление отца твоего и не отвергай завета матери твоей, потому что это - прекрасный венок для головы твоей и украшение для шеи твоей. Сын мой, если будут склонять тебя грешники, не соглашайся; если будут говорить: «Иди с нами, сделаем засаду для убийства, подстережем непорочного без вины, живых проглотим их, как преисподняя, и - целых, как нисходящих в могилу; наберем всякого драгоценного имущества, наполним </a:t>
            </a:r>
            <a:r>
              <a:rPr lang="ru-RU" sz="2000" dirty="0" err="1" smtClean="0">
                <a:latin typeface="Calibri" pitchFamily="34" charset="0"/>
              </a:rPr>
              <a:t>домы</a:t>
            </a:r>
            <a:r>
              <a:rPr lang="ru-RU" sz="2000" dirty="0" smtClean="0">
                <a:latin typeface="Calibri" pitchFamily="34" charset="0"/>
              </a:rPr>
              <a:t> наши добычею; жребий твой ты будешь бросать вместе с нами, склад один будет у всех нас»,-  сын мой, не ходи в путь с ними, удержи ногу твою от стези их, потому что ноги их бегут ко злу и спешат на пролитие крови. В глазах всех птиц напрасно расставляется сеть, а делают засаду для их крови и подстерегают их души. Таковы пути всякого, кто алчет чужого добра: оно отнимает жизнь у завладевшего им.</a:t>
            </a:r>
            <a:endParaRPr lang="ru-RU" sz="2000" dirty="0">
              <a:latin typeface="Calibri" pitchFamily="34" charset="0"/>
            </a:endParaRPr>
          </a:p>
        </p:txBody>
      </p:sp>
      <p:sp>
        <p:nvSpPr>
          <p:cNvPr id="3" name="Заголовок 2"/>
          <p:cNvSpPr>
            <a:spLocks noGrp="1"/>
          </p:cNvSpPr>
          <p:nvPr>
            <p:ph type="title"/>
          </p:nvPr>
        </p:nvSpPr>
        <p:spPr>
          <a:xfrm>
            <a:off x="457200" y="274638"/>
            <a:ext cx="8229600" cy="778098"/>
          </a:xfrm>
          <a:solidFill>
            <a:srgbClr val="00B0F0"/>
          </a:solidFill>
          <a:ln>
            <a:solidFill>
              <a:srgbClr val="00B0F0"/>
            </a:solidFill>
          </a:ln>
        </p:spPr>
        <p:txBody>
          <a:bodyPr>
            <a:normAutofit/>
          </a:bodyPr>
          <a:lstStyle/>
          <a:p>
            <a:r>
              <a:rPr lang="ru-RU" sz="3200" dirty="0" smtClean="0"/>
              <a:t>Начало мудрости – страх Господень</a:t>
            </a:r>
            <a:endParaRPr lang="ru-RU" sz="3200" dirty="0"/>
          </a:p>
        </p:txBody>
      </p:sp>
      <p:sp>
        <p:nvSpPr>
          <p:cNvPr id="4" name="Содержимое 3"/>
          <p:cNvSpPr>
            <a:spLocks noGrp="1"/>
          </p:cNvSpPr>
          <p:nvPr>
            <p:ph idx="1"/>
          </p:nvPr>
        </p:nvSpPr>
        <p:spPr>
          <a:xfrm>
            <a:off x="457200" y="1052736"/>
            <a:ext cx="8229600" cy="5256624"/>
          </a:xfrm>
          <a:ln>
            <a:solidFill>
              <a:srgbClr val="7030A0"/>
            </a:solidFill>
          </a:ln>
        </p:spPr>
        <p:txBody>
          <a:bodyPr/>
          <a:lstStyle/>
          <a:p>
            <a:pPr>
              <a:buNone/>
            </a:pPr>
            <a:endParaRPr lang="ru-RU" dirty="0" smtClean="0"/>
          </a:p>
          <a:p>
            <a:pPr>
              <a:buNone/>
            </a:pPr>
            <a:endParaRPr lang="ru-RU" dirty="0" smtClean="0">
              <a:latin typeface="Calibri" pitchFamily="34" charset="0"/>
            </a:endParaRPr>
          </a:p>
          <a:p>
            <a:pPr>
              <a:buNone/>
            </a:pPr>
            <a:endParaRPr lang="ru-RU" dirty="0" smtClean="0"/>
          </a:p>
          <a:p>
            <a:pPr>
              <a:buNone/>
            </a:pP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608</TotalTime>
  <Words>2871</Words>
  <Application>Microsoft Office PowerPoint</Application>
  <PresentationFormat>Экран (4:3)</PresentationFormat>
  <Paragraphs>150</Paragraphs>
  <Slides>28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Трек</vt:lpstr>
      <vt:lpstr>ГБОУ « Адыгейская республиканская гимназия»   Презентация к уроку литературы « Народная мудрость бесценна и бесконечна»</vt:lpstr>
      <vt:lpstr>Мудрость, принадлежащая народам России, называется народной</vt:lpstr>
      <vt:lpstr>Россия - многонациональное государство</vt:lpstr>
      <vt:lpstr> Афоризмы – это неисчерпаемый кладезь мудрости</vt:lpstr>
      <vt:lpstr>         Притчи народов мира  </vt:lpstr>
      <vt:lpstr>         Притчи народов мира  </vt:lpstr>
      <vt:lpstr>       Притчи царя Соломона </vt:lpstr>
      <vt:lpstr>Мудрый и бесстрастный правитель</vt:lpstr>
      <vt:lpstr>Начало мудрости – страх Господень</vt:lpstr>
      <vt:lpstr>                          Басни</vt:lpstr>
      <vt:lpstr>                                Эзоп</vt:lpstr>
      <vt:lpstr>                         Жан де Лафонтен </vt:lpstr>
      <vt:lpstr>         Крылов Иван Андреевич</vt:lpstr>
      <vt:lpstr>                                  Мифы и легенды </vt:lpstr>
      <vt:lpstr> Мифы и легенды народов Кавказа </vt:lpstr>
      <vt:lpstr>Слайд 16</vt:lpstr>
      <vt:lpstr>         Мифы и легенды Народов России </vt:lpstr>
      <vt:lpstr>Мифы и легенды  адыгов </vt:lpstr>
      <vt:lpstr> Сказки народов мира </vt:lpstr>
      <vt:lpstr>Царевна лягушка   </vt:lpstr>
      <vt:lpstr>         Адыгейские народные сказки</vt:lpstr>
      <vt:lpstr>Бык – великан(адыгейская сказка)</vt:lpstr>
      <vt:lpstr>Слайд 23</vt:lpstr>
      <vt:lpstr>Былины - русские народные эпические песни о подвигах богатырей</vt:lpstr>
      <vt:lpstr>Былины </vt:lpstr>
      <vt:lpstr>Адыгейские притчи</vt:lpstr>
      <vt:lpstr> Мудрость, успех, процветание  </vt:lpstr>
      <vt:lpstr>                        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Народная мудрость бесценна и бесконечна</dc:title>
  <dc:creator>Асечка!</dc:creator>
  <cp:lastModifiedBy>Эля</cp:lastModifiedBy>
  <cp:revision>128</cp:revision>
  <dcterms:created xsi:type="dcterms:W3CDTF">2012-12-12T08:18:52Z</dcterms:created>
  <dcterms:modified xsi:type="dcterms:W3CDTF">2013-01-18T09:34:08Z</dcterms:modified>
</cp:coreProperties>
</file>