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154724D-7A25-4633-837C-6736C3F04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A9F33B2-7FCD-4041-9838-0FB851AA396F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7C5B0B7-87CD-47AF-A8A4-2FDB9A18C770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6631792-7C69-4D32-839B-A399D06CDD11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FE22BF7-D555-4A0D-98BD-CC251B0399A6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C5D2747-4CB0-421B-B639-BBB41667A6DD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3E5870A-8B84-4F07-BD19-C132980FD31F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D9CB269-E7BB-46EC-B5BC-2BCAC74B3D75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6867C33-7645-4412-AEA5-595259500088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448E6A4-1BE9-422B-BD93-41BE1A9677B3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A3DA811-9EF4-4DAB-833F-8B73B8D8DF1A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4C88580-90F5-411C-B1E7-5A60F591FA6B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49A5A8C-23DD-456D-97D6-65369D57FF4B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86 w 2780"/>
                <a:gd name="T1" fmla="*/ 18 h 953"/>
                <a:gd name="T2" fmla="*/ 2696 w 2780"/>
                <a:gd name="T3" fmla="*/ 24 h 953"/>
                <a:gd name="T4" fmla="*/ 2629 w 2780"/>
                <a:gd name="T5" fmla="*/ 102 h 953"/>
                <a:gd name="T6" fmla="*/ 2527 w 2780"/>
                <a:gd name="T7" fmla="*/ 156 h 953"/>
                <a:gd name="T8" fmla="*/ 2521 w 2780"/>
                <a:gd name="T9" fmla="*/ 222 h 953"/>
                <a:gd name="T10" fmla="*/ 2503 w 2780"/>
                <a:gd name="T11" fmla="*/ 246 h 953"/>
                <a:gd name="T12" fmla="*/ 2485 w 2780"/>
                <a:gd name="T13" fmla="*/ 252 h 953"/>
                <a:gd name="T14" fmla="*/ 2413 w 2780"/>
                <a:gd name="T15" fmla="*/ 210 h 953"/>
                <a:gd name="T16" fmla="*/ 2274 w 2780"/>
                <a:gd name="T17" fmla="*/ 192 h 953"/>
                <a:gd name="T18" fmla="*/ 2250 w 2780"/>
                <a:gd name="T19" fmla="*/ 186 h 953"/>
                <a:gd name="T20" fmla="*/ 2232 w 2780"/>
                <a:gd name="T21" fmla="*/ 192 h 953"/>
                <a:gd name="T22" fmla="*/ 2160 w 2780"/>
                <a:gd name="T23" fmla="*/ 228 h 953"/>
                <a:gd name="T24" fmla="*/ 2124 w 2780"/>
                <a:gd name="T25" fmla="*/ 240 h 953"/>
                <a:gd name="T26" fmla="*/ 2100 w 2780"/>
                <a:gd name="T27" fmla="*/ 246 h 953"/>
                <a:gd name="T28" fmla="*/ 2088 w 2780"/>
                <a:gd name="T29" fmla="*/ 258 h 953"/>
                <a:gd name="T30" fmla="*/ 2088 w 2780"/>
                <a:gd name="T31" fmla="*/ 276 h 953"/>
                <a:gd name="T32" fmla="*/ 2065 w 2780"/>
                <a:gd name="T33" fmla="*/ 300 h 953"/>
                <a:gd name="T34" fmla="*/ 2047 w 2780"/>
                <a:gd name="T35" fmla="*/ 312 h 953"/>
                <a:gd name="T36" fmla="*/ 2035 w 2780"/>
                <a:gd name="T37" fmla="*/ 324 h 953"/>
                <a:gd name="T38" fmla="*/ 2023 w 2780"/>
                <a:gd name="T39" fmla="*/ 336 h 953"/>
                <a:gd name="T40" fmla="*/ 1991 w 2780"/>
                <a:gd name="T41" fmla="*/ 342 h 953"/>
                <a:gd name="T42" fmla="*/ 1925 w 2780"/>
                <a:gd name="T43" fmla="*/ 336 h 953"/>
                <a:gd name="T44" fmla="*/ 1889 w 2780"/>
                <a:gd name="T45" fmla="*/ 330 h 953"/>
                <a:gd name="T46" fmla="*/ 1877 w 2780"/>
                <a:gd name="T47" fmla="*/ 342 h 953"/>
                <a:gd name="T48" fmla="*/ 1865 w 2780"/>
                <a:gd name="T49" fmla="*/ 354 h 953"/>
                <a:gd name="T50" fmla="*/ 1835 w 2780"/>
                <a:gd name="T51" fmla="*/ 360 h 953"/>
                <a:gd name="T52" fmla="*/ 1776 w 2780"/>
                <a:gd name="T53" fmla="*/ 342 h 953"/>
                <a:gd name="T54" fmla="*/ 1752 w 2780"/>
                <a:gd name="T55" fmla="*/ 342 h 953"/>
                <a:gd name="T56" fmla="*/ 1728 w 2780"/>
                <a:gd name="T57" fmla="*/ 354 h 953"/>
                <a:gd name="T58" fmla="*/ 1666 w 2780"/>
                <a:gd name="T59" fmla="*/ 425 h 953"/>
                <a:gd name="T60" fmla="*/ 1624 w 2780"/>
                <a:gd name="T61" fmla="*/ 569 h 953"/>
                <a:gd name="T62" fmla="*/ 1624 w 2780"/>
                <a:gd name="T63" fmla="*/ 593 h 953"/>
                <a:gd name="T64" fmla="*/ 1630 w 2780"/>
                <a:gd name="T65" fmla="*/ 641 h 953"/>
                <a:gd name="T66" fmla="*/ 1648 w 2780"/>
                <a:gd name="T67" fmla="*/ 659 h 953"/>
                <a:gd name="T68" fmla="*/ 1642 w 2780"/>
                <a:gd name="T69" fmla="*/ 671 h 953"/>
                <a:gd name="T70" fmla="*/ 1630 w 2780"/>
                <a:gd name="T71" fmla="*/ 683 h 953"/>
                <a:gd name="T72" fmla="*/ 1552 w 2780"/>
                <a:gd name="T73" fmla="*/ 689 h 953"/>
                <a:gd name="T74" fmla="*/ 1475 w 2780"/>
                <a:gd name="T75" fmla="*/ 629 h 953"/>
                <a:gd name="T76" fmla="*/ 1341 w 2780"/>
                <a:gd name="T77" fmla="*/ 587 h 953"/>
                <a:gd name="T78" fmla="*/ 1192 w 2780"/>
                <a:gd name="T79" fmla="*/ 671 h 953"/>
                <a:gd name="T80" fmla="*/ 1022 w 2780"/>
                <a:gd name="T81" fmla="*/ 731 h 953"/>
                <a:gd name="T82" fmla="*/ 819 w 2780"/>
                <a:gd name="T83" fmla="*/ 743 h 953"/>
                <a:gd name="T84" fmla="*/ 632 w 2780"/>
                <a:gd name="T85" fmla="*/ 701 h 953"/>
                <a:gd name="T86" fmla="*/ 572 w 2780"/>
                <a:gd name="T87" fmla="*/ 695 h 953"/>
                <a:gd name="T88" fmla="*/ 560 w 2780"/>
                <a:gd name="T89" fmla="*/ 701 h 953"/>
                <a:gd name="T90" fmla="*/ 524 w 2780"/>
                <a:gd name="T91" fmla="*/ 731 h 953"/>
                <a:gd name="T92" fmla="*/ 438 w 2780"/>
                <a:gd name="T93" fmla="*/ 809 h 953"/>
                <a:gd name="T94" fmla="*/ 408 w 2780"/>
                <a:gd name="T95" fmla="*/ 821 h 953"/>
                <a:gd name="T96" fmla="*/ 384 w 2780"/>
                <a:gd name="T97" fmla="*/ 821 h 953"/>
                <a:gd name="T98" fmla="*/ 337 w 2780"/>
                <a:gd name="T99" fmla="*/ 827 h 953"/>
                <a:gd name="T100" fmla="*/ 211 w 2780"/>
                <a:gd name="T101" fmla="*/ 851 h 953"/>
                <a:gd name="T102" fmla="*/ 175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98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766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766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C0C79-27FC-430B-9AA0-AF39ECED78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C2C69-A593-400E-A919-D02697AF34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C918D-FEFA-43C4-95C3-1AF75B86D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C5BC5-8374-4C04-90B1-47D21A9A8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9611E-8801-4F95-B4EC-4EE8490481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F3EC8-3B8C-489F-97BE-DDE04ABC1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93388-FD4B-46F3-8196-9CBF7CF6C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24579-C9A8-4D1B-B14F-1B678EA06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986E0-4637-4FFF-8708-E16E940AA0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4B853-0714-442D-A001-B112993E9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AF7A8-0960-43E1-99BA-0A4A3F9584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89C7E-47D1-4EB5-BBAE-551C6B1D3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2A664F-BEAD-4E86-8F65-75BB895EC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2583F-3D9D-497B-BE4C-EE638332D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CCFA6-CC30-47E2-8227-D0629DA74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86 w 2780"/>
                <a:gd name="T1" fmla="*/ 18 h 953"/>
                <a:gd name="T2" fmla="*/ 2696 w 2780"/>
                <a:gd name="T3" fmla="*/ 24 h 953"/>
                <a:gd name="T4" fmla="*/ 2629 w 2780"/>
                <a:gd name="T5" fmla="*/ 102 h 953"/>
                <a:gd name="T6" fmla="*/ 2527 w 2780"/>
                <a:gd name="T7" fmla="*/ 156 h 953"/>
                <a:gd name="T8" fmla="*/ 2521 w 2780"/>
                <a:gd name="T9" fmla="*/ 222 h 953"/>
                <a:gd name="T10" fmla="*/ 2503 w 2780"/>
                <a:gd name="T11" fmla="*/ 246 h 953"/>
                <a:gd name="T12" fmla="*/ 2485 w 2780"/>
                <a:gd name="T13" fmla="*/ 252 h 953"/>
                <a:gd name="T14" fmla="*/ 2413 w 2780"/>
                <a:gd name="T15" fmla="*/ 210 h 953"/>
                <a:gd name="T16" fmla="*/ 2274 w 2780"/>
                <a:gd name="T17" fmla="*/ 192 h 953"/>
                <a:gd name="T18" fmla="*/ 2250 w 2780"/>
                <a:gd name="T19" fmla="*/ 186 h 953"/>
                <a:gd name="T20" fmla="*/ 2232 w 2780"/>
                <a:gd name="T21" fmla="*/ 192 h 953"/>
                <a:gd name="T22" fmla="*/ 2160 w 2780"/>
                <a:gd name="T23" fmla="*/ 228 h 953"/>
                <a:gd name="T24" fmla="*/ 2124 w 2780"/>
                <a:gd name="T25" fmla="*/ 240 h 953"/>
                <a:gd name="T26" fmla="*/ 2100 w 2780"/>
                <a:gd name="T27" fmla="*/ 246 h 953"/>
                <a:gd name="T28" fmla="*/ 2088 w 2780"/>
                <a:gd name="T29" fmla="*/ 258 h 953"/>
                <a:gd name="T30" fmla="*/ 2088 w 2780"/>
                <a:gd name="T31" fmla="*/ 276 h 953"/>
                <a:gd name="T32" fmla="*/ 2065 w 2780"/>
                <a:gd name="T33" fmla="*/ 300 h 953"/>
                <a:gd name="T34" fmla="*/ 2047 w 2780"/>
                <a:gd name="T35" fmla="*/ 312 h 953"/>
                <a:gd name="T36" fmla="*/ 2035 w 2780"/>
                <a:gd name="T37" fmla="*/ 324 h 953"/>
                <a:gd name="T38" fmla="*/ 2023 w 2780"/>
                <a:gd name="T39" fmla="*/ 336 h 953"/>
                <a:gd name="T40" fmla="*/ 1991 w 2780"/>
                <a:gd name="T41" fmla="*/ 342 h 953"/>
                <a:gd name="T42" fmla="*/ 1925 w 2780"/>
                <a:gd name="T43" fmla="*/ 336 h 953"/>
                <a:gd name="T44" fmla="*/ 1889 w 2780"/>
                <a:gd name="T45" fmla="*/ 330 h 953"/>
                <a:gd name="T46" fmla="*/ 1877 w 2780"/>
                <a:gd name="T47" fmla="*/ 342 h 953"/>
                <a:gd name="T48" fmla="*/ 1865 w 2780"/>
                <a:gd name="T49" fmla="*/ 354 h 953"/>
                <a:gd name="T50" fmla="*/ 1835 w 2780"/>
                <a:gd name="T51" fmla="*/ 360 h 953"/>
                <a:gd name="T52" fmla="*/ 1776 w 2780"/>
                <a:gd name="T53" fmla="*/ 342 h 953"/>
                <a:gd name="T54" fmla="*/ 1752 w 2780"/>
                <a:gd name="T55" fmla="*/ 342 h 953"/>
                <a:gd name="T56" fmla="*/ 1728 w 2780"/>
                <a:gd name="T57" fmla="*/ 354 h 953"/>
                <a:gd name="T58" fmla="*/ 1666 w 2780"/>
                <a:gd name="T59" fmla="*/ 425 h 953"/>
                <a:gd name="T60" fmla="*/ 1624 w 2780"/>
                <a:gd name="T61" fmla="*/ 569 h 953"/>
                <a:gd name="T62" fmla="*/ 1624 w 2780"/>
                <a:gd name="T63" fmla="*/ 593 h 953"/>
                <a:gd name="T64" fmla="*/ 1630 w 2780"/>
                <a:gd name="T65" fmla="*/ 641 h 953"/>
                <a:gd name="T66" fmla="*/ 1648 w 2780"/>
                <a:gd name="T67" fmla="*/ 659 h 953"/>
                <a:gd name="T68" fmla="*/ 1642 w 2780"/>
                <a:gd name="T69" fmla="*/ 671 h 953"/>
                <a:gd name="T70" fmla="*/ 1630 w 2780"/>
                <a:gd name="T71" fmla="*/ 683 h 953"/>
                <a:gd name="T72" fmla="*/ 1552 w 2780"/>
                <a:gd name="T73" fmla="*/ 689 h 953"/>
                <a:gd name="T74" fmla="*/ 1475 w 2780"/>
                <a:gd name="T75" fmla="*/ 629 h 953"/>
                <a:gd name="T76" fmla="*/ 1341 w 2780"/>
                <a:gd name="T77" fmla="*/ 587 h 953"/>
                <a:gd name="T78" fmla="*/ 1192 w 2780"/>
                <a:gd name="T79" fmla="*/ 671 h 953"/>
                <a:gd name="T80" fmla="*/ 1022 w 2780"/>
                <a:gd name="T81" fmla="*/ 731 h 953"/>
                <a:gd name="T82" fmla="*/ 819 w 2780"/>
                <a:gd name="T83" fmla="*/ 743 h 953"/>
                <a:gd name="T84" fmla="*/ 632 w 2780"/>
                <a:gd name="T85" fmla="*/ 701 h 953"/>
                <a:gd name="T86" fmla="*/ 572 w 2780"/>
                <a:gd name="T87" fmla="*/ 695 h 953"/>
                <a:gd name="T88" fmla="*/ 560 w 2780"/>
                <a:gd name="T89" fmla="*/ 701 h 953"/>
                <a:gd name="T90" fmla="*/ 524 w 2780"/>
                <a:gd name="T91" fmla="*/ 731 h 953"/>
                <a:gd name="T92" fmla="*/ 438 w 2780"/>
                <a:gd name="T93" fmla="*/ 809 h 953"/>
                <a:gd name="T94" fmla="*/ 408 w 2780"/>
                <a:gd name="T95" fmla="*/ 821 h 953"/>
                <a:gd name="T96" fmla="*/ 384 w 2780"/>
                <a:gd name="T97" fmla="*/ 821 h 953"/>
                <a:gd name="T98" fmla="*/ 337 w 2780"/>
                <a:gd name="T99" fmla="*/ 827 h 953"/>
                <a:gd name="T100" fmla="*/ 211 w 2780"/>
                <a:gd name="T101" fmla="*/ 851 h 953"/>
                <a:gd name="T102" fmla="*/ 175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98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66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6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817DC72-28E5-4763-9C92-AC85A3AF82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6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2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75" y="1428750"/>
            <a:ext cx="7772400" cy="1871663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B0F0"/>
                </a:solidFill>
              </a:rPr>
              <a:t>ФИЗКУЛЬТУРНО-ОЗДОРОВИТЕЛЬНЫЙ ДОСУГ ДЛЯ ДЕТЕЙ СРЕДНЕЙ И СТАРШЕЙ ГРУППЫ </a:t>
            </a:r>
            <a:br>
              <a:rPr lang="ru-RU" sz="2400" b="1" dirty="0" smtClean="0">
                <a:solidFill>
                  <a:srgbClr val="00B0F0"/>
                </a:solidFill>
              </a:rPr>
            </a:br>
            <a:r>
              <a:rPr lang="ru-RU" sz="2400" b="1" dirty="0" smtClean="0">
                <a:solidFill>
                  <a:srgbClr val="00B0F0"/>
                </a:solidFill>
              </a:rPr>
              <a:t>«ПУТЕШЕСТВИЕ В СКАЗКУ»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57313" y="4643438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dirty="0" smtClean="0">
                <a:solidFill>
                  <a:srgbClr val="00B0F0"/>
                </a:solidFill>
              </a:rPr>
              <a:t>В РАМКАХ НЕДЕЛИ ИГРЫ И ИГРУШКИ</a:t>
            </a:r>
          </a:p>
          <a:p>
            <a:pPr eaLnBrk="1" hangingPunct="1">
              <a:defRPr/>
            </a:pPr>
            <a:endParaRPr lang="ru-RU" sz="1800" dirty="0" smtClean="0">
              <a:solidFill>
                <a:schemeClr val="tx2"/>
              </a:solidFill>
            </a:endParaRPr>
          </a:p>
          <a:p>
            <a:pPr eaLnBrk="1" hangingPunct="1">
              <a:defRPr/>
            </a:pPr>
            <a:endParaRPr lang="ru-RU" sz="18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9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1268413"/>
            <a:ext cx="4038600" cy="48625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tx2"/>
                </a:solidFill>
              </a:rPr>
              <a:t> 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- БАБА-ЯГА, ПОИГРАЙ С НАМИ В ИНТЕРЕСНУЮ ИГРУ – «ЖМУРКИ»!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chemeClr val="tx2"/>
              </a:solidFill>
            </a:endParaRPr>
          </a:p>
        </p:txBody>
      </p:sp>
      <p:pic>
        <p:nvPicPr>
          <p:cNvPr id="59402" name="Picture 10" descr="DSC0630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539750" y="1052513"/>
            <a:ext cx="3455988" cy="259080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pic>
        <p:nvPicPr>
          <p:cNvPr id="59403" name="Picture 11" descr="DSC063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427538" y="3933825"/>
            <a:ext cx="3384550" cy="2536825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9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10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Char char="-"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ХОРОШО, МАШЕНЬКА, ЗАБИРАЙ СВОЕГО БРАТЦА!, ДА ПОСКОРЕЕ, А ТО ПЕРЕДУМАЮ!</a:t>
            </a:r>
          </a:p>
          <a:p>
            <a:pPr eaLnBrk="1" hangingPunct="1">
              <a:buFontTx/>
              <a:buChar char="-"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Tx/>
              <a:buChar char="-"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Tx/>
              <a:buChar char="-"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Tx/>
              <a:buChar char="-"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Tx/>
              <a:buChar char="-"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Tx/>
              <a:buChar char="-"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- ХОТЕЛА Я ВМЕСТО ИВАШКИ КОГО –НИБУДЬ НА УЖИН СЕБЕ ПОЙМАТЬ, ДА НИЧЕГО НЕ ВЫШЛО. ОСТАВАТЬСЯ МНЕ ТЕПЕРЬ ГОЛОДНОЙ!</a:t>
            </a:r>
          </a:p>
          <a:p>
            <a:pPr eaLnBrk="1" hangingPunct="1">
              <a:buFontTx/>
              <a:buChar char="-"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- НЕ ОГОРЧАЙСЯ, БАБА-ЯГА! ВОТ ТЕБЕ УГОЩЕНИЕ!</a:t>
            </a:r>
          </a:p>
        </p:txBody>
      </p:sp>
      <p:pic>
        <p:nvPicPr>
          <p:cNvPr id="61447" name="Picture 7" descr="DSC0631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5292725" y="549275"/>
            <a:ext cx="2374900" cy="316865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pic>
        <p:nvPicPr>
          <p:cNvPr id="61450" name="Picture 10" descr="DSC0631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572000" y="4076700"/>
            <a:ext cx="3194050" cy="2395538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10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10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9" name="Picture 7" descr="DSC0632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539750" y="3933825"/>
            <a:ext cx="3495675" cy="2620963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sp>
        <p:nvSpPr>
          <p:cNvPr id="64518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787900" y="1600200"/>
            <a:ext cx="38989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tx2"/>
                </a:solidFill>
              </a:rPr>
              <a:t>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- ОЙ, КАК ВКУСНО! РЕБЯТА, Я И ВАМ СЕЙЧАС УГОЩЕНИЕ НАКОЛДУЮ!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ДО СВИДАНИЯ, БАБА-ЯГА! СОВСЕМ ТЫ НЕ ВРЕДНАЯ, А ОЧЕНЬ СИМПАТИЧНАЯ!</a:t>
            </a:r>
          </a:p>
        </p:txBody>
      </p:sp>
      <p:pic>
        <p:nvPicPr>
          <p:cNvPr id="64522" name="Picture 10" descr="DSC0631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1476375" y="908050"/>
            <a:ext cx="3455988" cy="259080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45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45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45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45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45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45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1000"/>
                                        <p:tgtEl>
                                          <p:spTgt spid="64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10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507413" cy="208915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rgbClr val="00B0F0"/>
                </a:solidFill>
              </a:rPr>
              <a:t>ВЕДУЩИЙ: </a:t>
            </a:r>
            <a:br>
              <a:rPr lang="ru-RU" sz="1600" dirty="0" smtClean="0">
                <a:solidFill>
                  <a:srgbClr val="00B0F0"/>
                </a:solidFill>
              </a:rPr>
            </a:br>
            <a:r>
              <a:rPr lang="ru-RU" sz="1600" dirty="0" smtClean="0">
                <a:solidFill>
                  <a:srgbClr val="00B0F0"/>
                </a:solidFill>
              </a:rPr>
              <a:t>- РЕБЯТА, СЕГОДНЯ К НАМ В ДЕТСКИЙ САД ПРИНЕСЛИ ПИСЬМО. ОТКРОЕМ ЕГО?</a:t>
            </a:r>
            <a:br>
              <a:rPr lang="ru-RU" sz="1600" dirty="0" smtClean="0">
                <a:solidFill>
                  <a:srgbClr val="00B0F0"/>
                </a:solidFill>
              </a:rPr>
            </a:br>
            <a:r>
              <a:rPr lang="ru-RU" sz="1600" dirty="0" smtClean="0">
                <a:solidFill>
                  <a:srgbClr val="00B0F0"/>
                </a:solidFill>
              </a:rPr>
              <a:t/>
            </a:r>
            <a:br>
              <a:rPr lang="ru-RU" sz="1600" dirty="0" smtClean="0">
                <a:solidFill>
                  <a:srgbClr val="00B0F0"/>
                </a:solidFill>
              </a:rPr>
            </a:br>
            <a:r>
              <a:rPr lang="ru-RU" sz="1400" dirty="0" smtClean="0">
                <a:solidFill>
                  <a:srgbClr val="00B0F0"/>
                </a:solidFill>
              </a:rPr>
              <a:t>«ОЧЕНЬ СКУЧНО МНЕ, РЕБЯТКИ.</a:t>
            </a:r>
            <a:br>
              <a:rPr lang="ru-RU" sz="1400" dirty="0" smtClean="0">
                <a:solidFill>
                  <a:srgbClr val="00B0F0"/>
                </a:solidFill>
              </a:rPr>
            </a:br>
            <a:r>
              <a:rPr lang="ru-RU" sz="1400" dirty="0" smtClean="0">
                <a:solidFill>
                  <a:srgbClr val="00B0F0"/>
                </a:solidFill>
              </a:rPr>
              <a:t>ПРИХОДИТЕ ПОИГРАТЬ.</a:t>
            </a:r>
            <a:br>
              <a:rPr lang="ru-RU" sz="1400" dirty="0" smtClean="0">
                <a:solidFill>
                  <a:srgbClr val="00B0F0"/>
                </a:solidFill>
              </a:rPr>
            </a:br>
            <a:r>
              <a:rPr lang="ru-RU" sz="1400" dirty="0" smtClean="0">
                <a:solidFill>
                  <a:srgbClr val="00B0F0"/>
                </a:solidFill>
              </a:rPr>
              <a:t>МОЖЕТ В ЖМУРКИ, МОЖЕТ В ПРЯТКИ.</a:t>
            </a:r>
            <a:br>
              <a:rPr lang="ru-RU" sz="1400" dirty="0" smtClean="0">
                <a:solidFill>
                  <a:srgbClr val="00B0F0"/>
                </a:solidFill>
              </a:rPr>
            </a:br>
            <a:r>
              <a:rPr lang="ru-RU" sz="1400" dirty="0" smtClean="0">
                <a:solidFill>
                  <a:srgbClr val="00B0F0"/>
                </a:solidFill>
              </a:rPr>
              <a:t>НА ЛУГУ ВАС БУДУ ЖДАТЬ».</a:t>
            </a:r>
            <a:br>
              <a:rPr lang="ru-RU" sz="1400" dirty="0" smtClean="0">
                <a:solidFill>
                  <a:srgbClr val="00B0F0"/>
                </a:solidFill>
              </a:rPr>
            </a:br>
            <a:r>
              <a:rPr lang="ru-RU" sz="1400" dirty="0" smtClean="0">
                <a:solidFill>
                  <a:srgbClr val="00B0F0"/>
                </a:solidFill>
              </a:rPr>
              <a:t/>
            </a:r>
            <a:br>
              <a:rPr lang="ru-RU" sz="1400" dirty="0" smtClean="0">
                <a:solidFill>
                  <a:srgbClr val="00B0F0"/>
                </a:solidFill>
              </a:rPr>
            </a:br>
            <a:r>
              <a:rPr lang="ru-RU" sz="1600" dirty="0" smtClean="0">
                <a:solidFill>
                  <a:srgbClr val="00B0F0"/>
                </a:solidFill>
              </a:rPr>
              <a:t>ОБРАТНЫЙ АДРЕС: ДЕРЕВНЯ СКАЗКИНО, ОТ МАШЕНЬКИ.</a:t>
            </a:r>
            <a:br>
              <a:rPr lang="ru-RU" sz="1600" dirty="0" smtClean="0">
                <a:solidFill>
                  <a:srgbClr val="00B0F0"/>
                </a:solidFill>
              </a:rPr>
            </a:br>
            <a:r>
              <a:rPr lang="ru-RU" sz="1600" dirty="0" smtClean="0">
                <a:solidFill>
                  <a:srgbClr val="00B0F0"/>
                </a:solidFill>
              </a:rPr>
              <a:t>НУ ЧТО, РЕБЯТА, ОТПРАВЛЯЕМСЯ В ПУТЕШЕСТВИЕ?</a:t>
            </a:r>
          </a:p>
        </p:txBody>
      </p:sp>
      <p:pic>
        <p:nvPicPr>
          <p:cNvPr id="3077" name="Picture 5" descr="DSC0624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2195513" y="2924175"/>
            <a:ext cx="4779962" cy="3584575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0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tx2"/>
                </a:solidFill>
              </a:rPr>
              <a:t>     </a:t>
            </a:r>
            <a:r>
              <a:rPr lang="ru-RU" sz="1600" dirty="0" smtClean="0">
                <a:solidFill>
                  <a:srgbClr val="00B0F0"/>
                </a:solidFill>
              </a:rPr>
              <a:t>ОТПРАВЛЯЕМСЯ В ПОХОД, </a:t>
            </a:r>
            <a:br>
              <a:rPr lang="ru-RU" sz="1600" dirty="0" smtClean="0">
                <a:solidFill>
                  <a:srgbClr val="00B0F0"/>
                </a:solidFill>
              </a:rPr>
            </a:br>
            <a:r>
              <a:rPr lang="ru-RU" sz="1600" dirty="0" smtClean="0">
                <a:solidFill>
                  <a:srgbClr val="00B0F0"/>
                </a:solidFill>
              </a:rPr>
              <a:t>СКОЛЬКО НАС ОТКРЫТИЙ ЖДЁТ!</a:t>
            </a:r>
            <a:br>
              <a:rPr lang="ru-RU" sz="1600" dirty="0" smtClean="0">
                <a:solidFill>
                  <a:srgbClr val="00B0F0"/>
                </a:solidFill>
              </a:rPr>
            </a:br>
            <a:r>
              <a:rPr lang="ru-RU" sz="1600" dirty="0" smtClean="0">
                <a:solidFill>
                  <a:srgbClr val="00B0F0"/>
                </a:solidFill>
              </a:rPr>
              <a:t>МЫ ПО ЛЕСУ ШЛИ, ШЛИ, </a:t>
            </a:r>
            <a:br>
              <a:rPr lang="ru-RU" sz="1600" dirty="0" smtClean="0">
                <a:solidFill>
                  <a:srgbClr val="00B0F0"/>
                </a:solidFill>
              </a:rPr>
            </a:br>
            <a:r>
              <a:rPr lang="ru-RU" sz="1600" dirty="0" smtClean="0">
                <a:solidFill>
                  <a:srgbClr val="00B0F0"/>
                </a:solidFill>
              </a:rPr>
              <a:t>НА ОПУШКУ ЗАБРЕЛИ.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ПАСТУШОК, ПАСТУШОК!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ЗАИГРАЙ В СВОЙ РОЖОК!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ТРАВКА МАГКАЯ, РОСА СЛАДКАЯ!</a:t>
            </a:r>
          </a:p>
        </p:txBody>
      </p:sp>
      <p:pic>
        <p:nvPicPr>
          <p:cNvPr id="28683" name="Picture 11" descr="DSC0625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427538" y="765175"/>
            <a:ext cx="3600450" cy="269875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pic>
        <p:nvPicPr>
          <p:cNvPr id="28684" name="Picture 12" descr="DSC0625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5076825" y="4005263"/>
            <a:ext cx="3422650" cy="256540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6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6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6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1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3" name="Picture 11" descr="DSC0626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68313" y="3789363"/>
            <a:ext cx="3527425" cy="2644775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pic>
        <p:nvPicPr>
          <p:cNvPr id="33798" name="Picture 6" descr="DSC0625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1403350" y="404813"/>
            <a:ext cx="3527425" cy="2643187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sp>
        <p:nvSpPr>
          <p:cNvPr id="33800" name="Rectangle 8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tx2"/>
                </a:solidFill>
              </a:rPr>
              <a:t>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tx2"/>
                </a:solidFill>
              </a:rPr>
              <a:t>     </a:t>
            </a:r>
            <a:r>
              <a:rPr lang="ru-RU" sz="1600" dirty="0" smtClean="0">
                <a:solidFill>
                  <a:srgbClr val="00B0F0"/>
                </a:solidFill>
              </a:rPr>
              <a:t>- КАК ХОРОШО, ЧТО ВЫ ПРИНЯЛИ МОЁ ПРИГЛАШЕНИЕ! БАТЮШКА С МАТУШКОЙ УЕХАЛИ НА БАЗАР, И МЫ С БРАТИКОМ ВАНЮШЕЙ ОСТАЛИСЬ ОДНИ…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ДАВАЙТЕ ПОИГРАЕМ В МОЮ САМУЮ ЛЮБИМУЮ ИГРУ «ГОРЕЛКИ»!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8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8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8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8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8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8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1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- ОЙ, А КУДА ЖЕ МОЙ БРАТИК ПОДЕВАЛСЯ?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АУ, АУ, ВАНЯ!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НЕ ДО ИГР БОЛЬШЕ МНЕ, НЕТУ БРАТИКА НИГДЕ!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- ДАВАЙТЕ ПОМОЖЕМ МАШЕНЬКЕ ОТЫСКАТЬ БРАТИКА! ДОРОГА ДАЛЬНЯЯ ЧЕРЕЗ ЛЕС. ОТПРАВЛЯЕМСЯ В ПУТЬ!</a:t>
            </a:r>
          </a:p>
        </p:txBody>
      </p:sp>
      <p:pic>
        <p:nvPicPr>
          <p:cNvPr id="37895" name="Picture 7" descr="DSC0626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572000" y="1844675"/>
            <a:ext cx="4038600" cy="302895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8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8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8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8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8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8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6" name="Picture 10" descr="DSC0626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395288" y="476250"/>
            <a:ext cx="3598862" cy="269875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pic>
        <p:nvPicPr>
          <p:cNvPr id="39943" name="Picture 7" descr="DSC0626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1042988" y="3789363"/>
            <a:ext cx="3455987" cy="259080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sp>
        <p:nvSpPr>
          <p:cNvPr id="39941" name="Rectangle 5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tx2"/>
                </a:solidFill>
              </a:rPr>
              <a:t>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- ЧТО ЭТО ВПЕРЕДИ? ПЕЧКА! НЕ ВИДАЛА ЛИ ТЫ, КУДА ГУСИ-ЛЕБЕДИ ПОЛЕТЕЛИ? МОЛЧИТ.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НАДО ОГОНЁК РАЗДУТЬ И МЫ ВСЁ РАЗУЗНАЕМ!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</a:t>
            </a:r>
            <a:r>
              <a:rPr lang="ru-RU" sz="1400" dirty="0" smtClean="0">
                <a:solidFill>
                  <a:srgbClr val="00B0F0"/>
                </a:solidFill>
              </a:rPr>
              <a:t>МЫ ПОДУЕМ ВЫСОКО,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dirty="0" smtClean="0">
                <a:solidFill>
                  <a:srgbClr val="00B0F0"/>
                </a:solidFill>
              </a:rPr>
              <a:t>  МЫ ПОДУЕМ НИЗКО.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dirty="0" smtClean="0">
                <a:solidFill>
                  <a:srgbClr val="00B0F0"/>
                </a:solidFill>
              </a:rPr>
              <a:t>  МЫ ПОДУЕМ ДАЛЕКО,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dirty="0" smtClean="0">
                <a:solidFill>
                  <a:srgbClr val="00B0F0"/>
                </a:solidFill>
              </a:rPr>
              <a:t>  МЫ ПОДУЕМ БЛИЗКО!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400" dirty="0" smtClean="0">
              <a:solidFill>
                <a:srgbClr val="00B0F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СМОТРИТЕ, ОГОНЁК РАЗГОРЕЛСЯ!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ПЕЧКА СКАЗАЛА, ЧТО НУЖНО ИДТИ ВПЕРЁД И НИКУДА НЕ СВОРАЧИВАТЬ!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9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9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9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9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99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9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9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99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9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9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99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9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9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99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94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994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994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1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5" dur="1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08050"/>
            <a:ext cx="4038600" cy="52228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- РЕБЯТА, А ЭТО ЧТО ЗА ДЕРЕВО?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ЯБЛОНЬКА, ЯБЛОНЬКА, СКАЖИ, КУДА ГУСИ-ЛЕБЕДИ ПОЛЕТЕЛИ?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СМОТРИТЕ, НУЖНО ЯБЛОКИ С ЗЕМЛИ СОБРАТЬ И ЯБЛОНЬКА НАМ ОТВЕТИТ.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ЯБЛОНЬКА СКАЗАЛА, ЧТО НАДО ИДТИ ПРЯМО К РЕЧКЕ.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НУЖНО ПРЕВРАТИТЬСЯ В РУЧЕЁК И ОН НАС К РЕЧКЕ ПРИВЕДЁТ!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chemeClr val="tx2"/>
              </a:solidFill>
            </a:endParaRPr>
          </a:p>
        </p:txBody>
      </p:sp>
      <p:pic>
        <p:nvPicPr>
          <p:cNvPr id="45063" name="Picture 7" descr="DSC0627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5724525" y="260350"/>
            <a:ext cx="2919413" cy="2189163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pic>
        <p:nvPicPr>
          <p:cNvPr id="45066" name="Picture 10" descr="DSC0627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5076825" y="2276475"/>
            <a:ext cx="2919413" cy="2189163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pic>
        <p:nvPicPr>
          <p:cNvPr id="45068" name="Picture 12" descr="DSC0628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356100" y="4365625"/>
            <a:ext cx="3013075" cy="22574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0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0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0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0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0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50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1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1" dur="10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10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8" name="Picture 10" descr="DSC06288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57200" y="2351088"/>
            <a:ext cx="4038600" cy="302895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sp>
        <p:nvSpPr>
          <p:cNvPr id="4813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tx2"/>
                </a:solidFill>
              </a:rPr>
              <a:t>     </a:t>
            </a:r>
            <a:r>
              <a:rPr lang="ru-RU" sz="1600" dirty="0" smtClean="0">
                <a:solidFill>
                  <a:srgbClr val="00B0F0"/>
                </a:solidFill>
              </a:rPr>
              <a:t>- ОЙ, РЕБЯТА! ТИШЕ, ТИШЕ! ЧТО-ТО СТРАННОЕ Я СЛЫШУ!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- Я – БАБА-ЯГА – КОСТЯНАЯ НОГА!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ГДЕ ИЗ МЁДА РЕКА, КИСЕЛЬ-БЕРЕГА?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ТАМ ЖИВУ Я ВЕКА!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ЕСТЬ ВСЕГДА ХОЧУ!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ВСЁ, ЧТО ХОЧЕШЬ, ПРОГЛОЧУ!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1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1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1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1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81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1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1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1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1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1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81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1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1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81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1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- БАБА-ЯГА, А НЕ У ТЕБЯ ЛИ БРАТЕЦ ИВАНУШКА?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- НЕ ВИДАТЬ ВАМ ИВАШКИ! ГДЕ ВАМ СО МНОЙ, БАБОЙ-ЯГОЙ СПРАВИТЬСЯ!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solidFill>
                <a:srgbClr val="00B0F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ОШИБАЕШЬСЯ, НАШИ РЕБЯТА БЫСТРЫЕ, ЛОВКИЕ, СМЕЛЫЕ!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00B0F0"/>
                </a:solidFill>
              </a:rPr>
              <a:t>     СЕЙЧАС МЫ ПОИГРАЕМ В ИГРУ «ЗАРЯ-ЗАРЯНИЦА»</a:t>
            </a:r>
          </a:p>
        </p:txBody>
      </p:sp>
      <p:pic>
        <p:nvPicPr>
          <p:cNvPr id="51207" name="Picture 7" descr="DSC0629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5076825" y="549275"/>
            <a:ext cx="3600450" cy="2700338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pic>
        <p:nvPicPr>
          <p:cNvPr id="51210" name="Picture 10" descr="DSC0629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356100" y="3789363"/>
            <a:ext cx="3529013" cy="2646362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2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1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build="p"/>
    </p:bldLst>
  </p:timing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215</TotalTime>
  <Words>434</Words>
  <Application>Microsoft Office PowerPoint</Application>
  <PresentationFormat>Экран (4:3)</PresentationFormat>
  <Paragraphs>101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Verdana</vt:lpstr>
      <vt:lpstr>Arial</vt:lpstr>
      <vt:lpstr>Wingdings</vt:lpstr>
      <vt:lpstr>Склон</vt:lpstr>
      <vt:lpstr>ФИЗКУЛЬТУРНО-ОЗДОРОВИТЕЛЬНЫЙ ДОСУГ ДЛЯ ДЕТЕЙ СРЕДНЕЙ И СТАРШЕЙ ГРУППЫ  «ПУТЕШЕСТВИЕ В СКАЗКУ»</vt:lpstr>
      <vt:lpstr>    ВЕДУЩИЙ:  - РЕБЯТА, СЕГОДНЯ К НАМ В ДЕТСКИЙ САД ПРИНЕСЛИ ПИСЬМО. ОТКРОЕМ ЕГО?  «ОЧЕНЬ СКУЧНО МНЕ, РЕБЯТКИ. ПРИХОДИТЕ ПОИГРАТЬ. МОЖЕТ В ЖМУРКИ, МОЖЕТ В ПРЯТКИ. НА ЛУГУ ВАС БУДУ ЖДАТЬ».  ОБРАТНЫЙ АДРЕС: ДЕРЕВНЯ СКАЗКИНО, ОТ МАШЕНЬКИ. НУ ЧТО, РЕБЯТА, ОТПРАВЛЯЕМСЯ В ПУТЕШЕСТВИЕ?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ГОУ ЦРР ДС № 2667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ФИЗКУЛЬТУРНО-ОЗДОРОВИТЕЛЬНЫЙ ДОСУГ ДЛЯ ДЕТЕЙ СРЕДНЕЙ И СТАРШЕЙ ГРУППЫ  «ПУТЕШЕСТВИЕ В СКАЗКУ»</dc:title>
  <dc:creator>Юлия</dc:creator>
  <cp:lastModifiedBy>MacBook</cp:lastModifiedBy>
  <cp:revision>18</cp:revision>
  <dcterms:created xsi:type="dcterms:W3CDTF">2010-11-19T08:43:20Z</dcterms:created>
  <dcterms:modified xsi:type="dcterms:W3CDTF">2013-02-24T12:52:23Z</dcterms:modified>
</cp:coreProperties>
</file>