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96" y="-3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12/2/2012</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12/2/2012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12/2/2012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12/2/2012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12/2/2012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12/2/2012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12/2/2012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12/2/2012</a:t>
            </a:fld>
            <a:endParaRPr lang="en-US"/>
          </a:p>
        </p:txBody>
      </p:sp>
      <p:sp>
        <p:nvSpPr>
          <p:cNvPr id="8" name="Номер слайда 7"/>
          <p:cNvSpPr>
            <a:spLocks noGrp="1"/>
          </p:cNvSpPr>
          <p:nvPr>
            <p:ph type="sldNum" sz="quarter" idx="11"/>
          </p:nvPr>
        </p:nvSpPr>
        <p:spPr/>
        <p:txBody>
          <a:bodyPr/>
          <a:lstStyle/>
          <a:p>
            <a:fld id="{A483448D-3A78-4528-A469-B745A65DA480}" type="slidenum">
              <a:rPr lang="en-US" smtClean="0"/>
              <a:pPr/>
              <a:t>‹#›</a:t>
            </a:fld>
            <a:endParaRPr lang="en-US"/>
          </a:p>
        </p:txBody>
      </p:sp>
      <p:sp>
        <p:nvSpPr>
          <p:cNvPr id="9" name="Нижний колонтитул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12/2/2012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12/2/2012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156448" y="6422064"/>
            <a:ext cx="762000" cy="365125"/>
          </a:xfrm>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7EAF463A-BC7C-46EE-9F1E-7F377CCA4891}" type="datetimeFigureOut">
              <a:rPr lang="en-US" smtClean="0"/>
              <a:pPr/>
              <a:t>12/2/2012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EAF463A-BC7C-46EE-9F1E-7F377CCA4891}" type="datetimeFigureOut">
              <a:rPr lang="en-US" smtClean="0"/>
              <a:pPr/>
              <a:t>12/2/2012</a:t>
            </a:fld>
            <a:endParaRPr lang="en-US"/>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ChudinR\Desktop\85927877_shakespearecollage.jpg"/>
          <p:cNvPicPr>
            <a:picLocks noChangeAspect="1" noChangeArrowheads="1"/>
          </p:cNvPicPr>
          <p:nvPr/>
        </p:nvPicPr>
        <p:blipFill>
          <a:blip r:embed="rId2"/>
          <a:srcRect/>
          <a:stretch>
            <a:fillRect/>
          </a:stretch>
        </p:blipFill>
        <p:spPr bwMode="auto">
          <a:xfrm>
            <a:off x="762000" y="990600"/>
            <a:ext cx="7950557" cy="5534212"/>
          </a:xfrm>
          <a:prstGeom prst="rect">
            <a:avLst/>
          </a:prstGeom>
          <a:noFill/>
        </p:spPr>
      </p:pic>
      <p:sp>
        <p:nvSpPr>
          <p:cNvPr id="5" name="Прямоугольник 4"/>
          <p:cNvSpPr/>
          <p:nvPr/>
        </p:nvSpPr>
        <p:spPr>
          <a:xfrm>
            <a:off x="0" y="0"/>
            <a:ext cx="7065076" cy="923330"/>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William </a:t>
            </a:r>
            <a:r>
              <a:rPr lang="en-US" sz="5400" b="1" cap="none" spc="0" dirty="0" smtClean="0">
                <a:ln w="18000">
                  <a:solidFill>
                    <a:schemeClr val="accent2">
                      <a:satMod val="140000"/>
                    </a:schemeClr>
                  </a:solidFill>
                  <a:prstDash val="solid"/>
                  <a:miter lim="800000"/>
                </a:ln>
                <a:noFill/>
                <a:effectLst>
                  <a:outerShdw blurRad="279400" dist="876300" dir="14220000" sx="1000" sy="1000" algn="tl">
                    <a:srgbClr val="000000">
                      <a:alpha val="63000"/>
                    </a:srgbClr>
                  </a:outerShdw>
                </a:effectLst>
              </a:rPr>
              <a:t>Shakespeare</a:t>
            </a:r>
            <a:endParaRPr lang="ru-RU" sz="5400" b="1" cap="none" spc="0" dirty="0">
              <a:ln w="18000">
                <a:solidFill>
                  <a:schemeClr val="accent2">
                    <a:satMod val="140000"/>
                  </a:schemeClr>
                </a:solidFill>
                <a:prstDash val="solid"/>
                <a:miter lim="800000"/>
              </a:ln>
              <a:noFill/>
              <a:effectLst>
                <a:outerShdw blurRad="279400" dist="876300" dir="14220000" sx="1000" sy="1000" algn="tl">
                  <a:srgbClr val="000000">
                    <a:alpha val="63000"/>
                  </a:srgbClr>
                </a:outerShdw>
              </a:effectLst>
            </a:endParaRP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 y="152400"/>
            <a:ext cx="4572000" cy="2954655"/>
          </a:xfrm>
          <a:prstGeom prst="rect">
            <a:avLst/>
          </a:prstGeom>
        </p:spPr>
        <p:txBody>
          <a:bodyPr>
            <a:spAutoFit/>
          </a:bodyPr>
          <a:lstStyle/>
          <a:p>
            <a:r>
              <a:rPr lang="en-US" sz="2400" dirty="0" smtClean="0"/>
              <a:t>William Shakespeare (1564-1616) was one of the greatest and famous writers in human history</a:t>
            </a:r>
            <a:r>
              <a:rPr lang="en-US" sz="2400" dirty="0" smtClean="0"/>
              <a:t>.</a:t>
            </a:r>
            <a:br>
              <a:rPr lang="en-US" sz="2400" dirty="0" smtClean="0"/>
            </a:br>
            <a:r>
              <a:rPr lang="en-US" sz="2400" dirty="0" smtClean="0"/>
              <a:t> </a:t>
            </a:r>
            <a:r>
              <a:rPr lang="en-US" sz="2400" dirty="0" smtClean="0"/>
              <a:t>He was born in Stratford-on-Avon, a small town in the middle of England</a:t>
            </a:r>
            <a:r>
              <a:rPr lang="en-US" sz="2400" dirty="0" smtClean="0"/>
              <a:t>.</a:t>
            </a:r>
            <a:r>
              <a:rPr lang="en-US" dirty="0" smtClean="0"/>
              <a:t/>
            </a:r>
            <a:br>
              <a:rPr lang="en-US" dirty="0" smtClean="0"/>
            </a:br>
            <a:endParaRPr lang="ru-RU" dirty="0"/>
          </a:p>
        </p:txBody>
      </p:sp>
      <p:sp>
        <p:nvSpPr>
          <p:cNvPr id="3" name="Прямоугольник 2"/>
          <p:cNvSpPr/>
          <p:nvPr/>
        </p:nvSpPr>
        <p:spPr>
          <a:xfrm>
            <a:off x="457200" y="2971800"/>
            <a:ext cx="4572000" cy="3046988"/>
          </a:xfrm>
          <a:prstGeom prst="rect">
            <a:avLst/>
          </a:prstGeom>
        </p:spPr>
        <p:txBody>
          <a:bodyPr>
            <a:spAutoFit/>
          </a:bodyPr>
          <a:lstStyle/>
          <a:p>
            <a:r>
              <a:rPr lang="en-US" sz="2400" dirty="0" smtClean="0"/>
              <a:t>William attended the local "grammar" school, where he had studied Latin and Greek, and became acquainted with ancient literature. After high school, William remained in her teacher's aide. At age 18, married</a:t>
            </a:r>
            <a:endParaRPr lang="ru-RU" sz="2400" dirty="0"/>
          </a:p>
        </p:txBody>
      </p:sp>
      <p:pic>
        <p:nvPicPr>
          <p:cNvPr id="4" name="Picture 3" descr="C:\Users\ChudinR\Desktop\edition1994.jpg"/>
          <p:cNvPicPr>
            <a:picLocks noChangeAspect="1" noChangeArrowheads="1"/>
          </p:cNvPicPr>
          <p:nvPr/>
        </p:nvPicPr>
        <p:blipFill>
          <a:blip r:embed="rId2"/>
          <a:srcRect/>
          <a:stretch>
            <a:fillRect/>
          </a:stretch>
        </p:blipFill>
        <p:spPr bwMode="auto">
          <a:xfrm rot="568921">
            <a:off x="6231306" y="176173"/>
            <a:ext cx="2445322" cy="3695700"/>
          </a:xfrm>
          <a:prstGeom prst="rect">
            <a:avLst/>
          </a:prstGeom>
          <a:noFill/>
        </p:spPr>
      </p:pic>
      <p:pic>
        <p:nvPicPr>
          <p:cNvPr id="4098" name="Picture 2" descr="C:\Users\ChudinR\Desktop\Amleto48-01.jpg"/>
          <p:cNvPicPr>
            <a:picLocks noChangeAspect="1" noChangeArrowheads="1"/>
          </p:cNvPicPr>
          <p:nvPr/>
        </p:nvPicPr>
        <p:blipFill>
          <a:blip r:embed="rId3"/>
          <a:srcRect/>
          <a:stretch>
            <a:fillRect/>
          </a:stretch>
        </p:blipFill>
        <p:spPr bwMode="auto">
          <a:xfrm rot="20682124">
            <a:off x="5407324" y="2733474"/>
            <a:ext cx="2721943" cy="3703909"/>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381000"/>
            <a:ext cx="4572000" cy="2554545"/>
          </a:xfrm>
          <a:prstGeom prst="rect">
            <a:avLst/>
          </a:prstGeom>
        </p:spPr>
        <p:txBody>
          <a:bodyPr>
            <a:spAutoFit/>
          </a:bodyPr>
          <a:lstStyle/>
          <a:p>
            <a:r>
              <a:rPr lang="en-US" sz="2000" dirty="0" smtClean="0"/>
              <a:t>Most famous of his plays are Othello, King Lear, Hamlet, and Romeo and Juliet. They are still popular and you can watch his .plays in almost any country of the world. </a:t>
            </a:r>
            <a:r>
              <a:rPr lang="en-US" sz="2000" dirty="0" err="1" smtClean="0"/>
              <a:t>Heproduced</a:t>
            </a:r>
            <a:r>
              <a:rPr lang="en-US" sz="2000" dirty="0" smtClean="0"/>
              <a:t> </a:t>
            </a:r>
            <a:r>
              <a:rPr lang="en-US" sz="2000" dirty="0" smtClean="0"/>
              <a:t>thirty seven plays at all. He had connections with the best English theatres for about 25 years.</a:t>
            </a:r>
            <a:endParaRPr lang="ru-RU" sz="2000" dirty="0"/>
          </a:p>
        </p:txBody>
      </p:sp>
      <p:sp>
        <p:nvSpPr>
          <p:cNvPr id="3" name="Прямоугольник 2"/>
          <p:cNvSpPr/>
          <p:nvPr/>
        </p:nvSpPr>
        <p:spPr>
          <a:xfrm>
            <a:off x="0" y="3276600"/>
            <a:ext cx="4572000" cy="2246769"/>
          </a:xfrm>
          <a:prstGeom prst="rect">
            <a:avLst/>
          </a:prstGeom>
        </p:spPr>
        <p:txBody>
          <a:bodyPr>
            <a:spAutoFit/>
          </a:bodyPr>
          <a:lstStyle/>
          <a:p>
            <a:r>
              <a:rPr lang="en-US" sz="2000" dirty="0" smtClean="0"/>
              <a:t>William Shakespeare wrote also a lot of poetry including his unbeaten sonnets. There are numerous songs written with his poems. He is still most often published author of the </a:t>
            </a:r>
            <a:r>
              <a:rPr lang="en-US" sz="2000" dirty="0" smtClean="0"/>
              <a:t>world</a:t>
            </a:r>
            <a:br>
              <a:rPr lang="en-US" sz="2000" dirty="0" smtClean="0"/>
            </a:br>
            <a:r>
              <a:rPr lang="en-US" sz="2000" dirty="0" smtClean="0"/>
              <a:t> </a:t>
            </a:r>
            <a:r>
              <a:rPr lang="en-US" sz="2000" dirty="0" smtClean="0"/>
              <a:t>and well known among people. </a:t>
            </a:r>
            <a:r>
              <a:rPr lang="en-US" sz="2000" dirty="0" smtClean="0"/>
              <a:t/>
            </a:r>
            <a:br>
              <a:rPr lang="en-US" sz="2000" dirty="0" smtClean="0"/>
            </a:br>
            <a:r>
              <a:rPr lang="en-US" sz="2000" dirty="0" smtClean="0"/>
              <a:t>We </a:t>
            </a:r>
            <a:r>
              <a:rPr lang="en-US" sz="2000" dirty="0" smtClean="0"/>
              <a:t>do not know much about his life. </a:t>
            </a:r>
            <a:endParaRPr lang="ru-RU" sz="2000" dirty="0"/>
          </a:p>
        </p:txBody>
      </p:sp>
      <p:pic>
        <p:nvPicPr>
          <p:cNvPr id="3074" name="Picture 2" descr="C:\Users\ChudinR\Desktop\romeo_and_juliet.jpg"/>
          <p:cNvPicPr>
            <a:picLocks noChangeAspect="1" noChangeArrowheads="1"/>
          </p:cNvPicPr>
          <p:nvPr/>
        </p:nvPicPr>
        <p:blipFill>
          <a:blip r:embed="rId2"/>
          <a:srcRect/>
          <a:stretch>
            <a:fillRect/>
          </a:stretch>
        </p:blipFill>
        <p:spPr bwMode="auto">
          <a:xfrm>
            <a:off x="5486400" y="152400"/>
            <a:ext cx="3467100" cy="4333875"/>
          </a:xfrm>
          <a:prstGeom prst="rect">
            <a:avLst/>
          </a:prstGeom>
          <a:noFill/>
        </p:spPr>
      </p:pic>
      <p:pic>
        <p:nvPicPr>
          <p:cNvPr id="6" name="Picture 3" descr="C:\Users\ChudinR\Desktop\home.jpg"/>
          <p:cNvPicPr>
            <a:picLocks noChangeAspect="1" noChangeArrowheads="1"/>
          </p:cNvPicPr>
          <p:nvPr/>
        </p:nvPicPr>
        <p:blipFill>
          <a:blip r:embed="rId3"/>
          <a:srcRect/>
          <a:stretch>
            <a:fillRect/>
          </a:stretch>
        </p:blipFill>
        <p:spPr bwMode="auto">
          <a:xfrm>
            <a:off x="4233041" y="4572000"/>
            <a:ext cx="4910959"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strips(downLeft)">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91000" y="228600"/>
            <a:ext cx="4572000" cy="2630745"/>
          </a:xfrm>
          <a:prstGeom prst="rect">
            <a:avLst/>
          </a:prstGeom>
        </p:spPr>
        <p:txBody>
          <a:bodyPr wrap="square">
            <a:spAutoFit/>
          </a:bodyPr>
          <a:lstStyle/>
          <a:p>
            <a:r>
              <a:rPr lang="en-US" sz="2000" dirty="0" smtClean="0"/>
              <a:t>Those days there were not a lot of theatres in towns and actors </a:t>
            </a:r>
            <a:r>
              <a:rPr lang="en-US" sz="2000" dirty="0" smtClean="0"/>
              <a:t>had </a:t>
            </a:r>
            <a:r>
              <a:rPr lang="en-US" sz="2000" dirty="0" smtClean="0"/>
              <a:t>to travel moving from one place to another with their shows. Sometimes they visited Stratford-on-Avon. William liked to watch them playing. He got fond of their profession and he decided to become an actor.</a:t>
            </a:r>
            <a:endParaRPr lang="ru-RU" sz="2000" dirty="0"/>
          </a:p>
        </p:txBody>
      </p:sp>
      <p:sp>
        <p:nvSpPr>
          <p:cNvPr id="3" name="Прямоугольник 2"/>
          <p:cNvSpPr/>
          <p:nvPr/>
        </p:nvSpPr>
        <p:spPr>
          <a:xfrm>
            <a:off x="228600" y="3352800"/>
            <a:ext cx="4572000" cy="2554545"/>
          </a:xfrm>
          <a:prstGeom prst="rect">
            <a:avLst/>
          </a:prstGeom>
        </p:spPr>
        <p:txBody>
          <a:bodyPr>
            <a:spAutoFit/>
          </a:bodyPr>
          <a:lstStyle/>
          <a:p>
            <a:r>
              <a:rPr lang="en-US" sz="2000" dirty="0" smtClean="0"/>
              <a:t>He went to London and there he became an actor. At that time he began to write plays too. Shakespeare was at the same time an actor and a playwright. </a:t>
            </a:r>
            <a:r>
              <a:rPr lang="en-US" sz="2000" dirty="0" smtClean="0"/>
              <a:t>His </a:t>
            </a:r>
            <a:r>
              <a:rPr lang="en-US" sz="2000" dirty="0" smtClean="0"/>
              <a:t>plays were staged in many theatres, translated into many foreign languages. That made Shakespeare a very popular man</a:t>
            </a:r>
            <a:endParaRPr lang="ru-RU" sz="2000" dirty="0"/>
          </a:p>
        </p:txBody>
      </p:sp>
      <p:pic>
        <p:nvPicPr>
          <p:cNvPr id="2050" name="Picture 2" descr="C:\Users\ChudinR\Desktop\0_56387_9bc692c7_XL.jpg"/>
          <p:cNvPicPr>
            <a:picLocks noChangeAspect="1" noChangeArrowheads="1"/>
          </p:cNvPicPr>
          <p:nvPr/>
        </p:nvPicPr>
        <p:blipFill>
          <a:blip r:embed="rId2"/>
          <a:srcRect/>
          <a:stretch>
            <a:fillRect/>
          </a:stretch>
        </p:blipFill>
        <p:spPr bwMode="auto">
          <a:xfrm>
            <a:off x="0" y="0"/>
            <a:ext cx="3988037" cy="3048000"/>
          </a:xfrm>
          <a:prstGeom prst="rect">
            <a:avLst/>
          </a:prstGeom>
          <a:noFill/>
        </p:spPr>
      </p:pic>
      <p:pic>
        <p:nvPicPr>
          <p:cNvPr id="2051" name="Picture 3" descr="C:\Users\ChudinR\Desktop\HamletSkullHCSealous.jpg"/>
          <p:cNvPicPr>
            <a:picLocks noChangeAspect="1" noChangeArrowheads="1"/>
          </p:cNvPicPr>
          <p:nvPr/>
        </p:nvPicPr>
        <p:blipFill>
          <a:blip r:embed="rId3"/>
          <a:srcRect/>
          <a:stretch>
            <a:fillRect/>
          </a:stretch>
        </p:blipFill>
        <p:spPr bwMode="auto">
          <a:xfrm>
            <a:off x="5257800" y="3054430"/>
            <a:ext cx="3733800" cy="36287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strips(downLeft)">
                                      <p:cBhvr>
                                        <p:cTn id="17" dur="5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diamond(in)">
                                      <p:cBhvr>
                                        <p:cTn id="22"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0" y="5562600"/>
            <a:ext cx="4572000" cy="707886"/>
          </a:xfrm>
          <a:prstGeom prst="rect">
            <a:avLst/>
          </a:prstGeom>
        </p:spPr>
        <p:txBody>
          <a:bodyPr>
            <a:spAutoFit/>
          </a:bodyPr>
          <a:lstStyle/>
          <a:p>
            <a:r>
              <a:rPr lang="en-US" sz="2000" dirty="0" smtClean="0"/>
              <a:t>Shakespeare died in 1616, but millions people today still admire his plays.</a:t>
            </a:r>
            <a:endParaRPr lang="ru-RU" sz="2000" dirty="0"/>
          </a:p>
        </p:txBody>
      </p:sp>
      <p:pic>
        <p:nvPicPr>
          <p:cNvPr id="5122" name="Picture 2" descr="C:\Users\ChudinR\Desktop\6a00d8341c86cc53ef01543402d22d970c-500wi.jpg"/>
          <p:cNvPicPr>
            <a:picLocks noChangeAspect="1" noChangeArrowheads="1"/>
          </p:cNvPicPr>
          <p:nvPr/>
        </p:nvPicPr>
        <p:blipFill>
          <a:blip r:embed="rId2"/>
          <a:srcRect/>
          <a:stretch>
            <a:fillRect/>
          </a:stretch>
        </p:blipFill>
        <p:spPr bwMode="auto">
          <a:xfrm>
            <a:off x="2794000" y="304800"/>
            <a:ext cx="6350000" cy="4851400"/>
          </a:xfrm>
          <a:prstGeom prst="rect">
            <a:avLst/>
          </a:prstGeom>
          <a:noFill/>
        </p:spPr>
      </p:pic>
      <p:pic>
        <p:nvPicPr>
          <p:cNvPr id="5124" name="Picture 4" descr="C:\Users\ChudinR\Desktop\first_folio.jpg"/>
          <p:cNvPicPr>
            <a:picLocks noChangeAspect="1" noChangeArrowheads="1"/>
          </p:cNvPicPr>
          <p:nvPr/>
        </p:nvPicPr>
        <p:blipFill>
          <a:blip r:embed="rId3"/>
          <a:srcRect/>
          <a:stretch>
            <a:fillRect/>
          </a:stretch>
        </p:blipFill>
        <p:spPr bwMode="auto">
          <a:xfrm>
            <a:off x="228600" y="152400"/>
            <a:ext cx="2400383" cy="411366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132</TotalTime>
  <Words>268</Words>
  <PresentationFormat>Экран (4:3)</PresentationFormat>
  <Paragraphs>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Техническая</vt:lpstr>
      <vt:lpstr>Слайд 1</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ChudinR</dc:creator>
  <cp:lastModifiedBy>ChudinR</cp:lastModifiedBy>
  <cp:revision>15</cp:revision>
  <dcterms:created xsi:type="dcterms:W3CDTF">2012-12-02T07:47:54Z</dcterms:created>
  <dcterms:modified xsi:type="dcterms:W3CDTF">2012-12-02T10:10:27Z</dcterms:modified>
</cp:coreProperties>
</file>