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3" r:id="rId2"/>
  </p:sldMasterIdLst>
  <p:notesMasterIdLst>
    <p:notesMasterId r:id="rId19"/>
  </p:notesMasterIdLst>
  <p:sldIdLst>
    <p:sldId id="287" r:id="rId3"/>
    <p:sldId id="268" r:id="rId4"/>
    <p:sldId id="269" r:id="rId5"/>
    <p:sldId id="270" r:id="rId6"/>
    <p:sldId id="258" r:id="rId7"/>
    <p:sldId id="259" r:id="rId8"/>
    <p:sldId id="261" r:id="rId9"/>
    <p:sldId id="260" r:id="rId10"/>
    <p:sldId id="284" r:id="rId11"/>
    <p:sldId id="285" r:id="rId12"/>
    <p:sldId id="283" r:id="rId13"/>
    <p:sldId id="257" r:id="rId14"/>
    <p:sldId id="279" r:id="rId15"/>
    <p:sldId id="273" r:id="rId16"/>
    <p:sldId id="281" r:id="rId17"/>
    <p:sldId id="278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66FF"/>
    <a:srgbClr val="FF66CC"/>
    <a:srgbClr val="D60093"/>
    <a:srgbClr val="0099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168" autoAdjust="0"/>
    <p:restoredTop sz="94660"/>
  </p:normalViewPr>
  <p:slideViewPr>
    <p:cSldViewPr>
      <p:cViewPr varScale="1">
        <p:scale>
          <a:sx n="81" d="100"/>
          <a:sy n="81" d="100"/>
        </p:scale>
        <p:origin x="-99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FBA7F6-EB63-43F0-A7ED-C67DD4F5D1DD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D54770-E52E-4355-9B80-5E12712B58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00516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ECB78-09D0-4BEF-BBCC-7C71EAC5E3AD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26BA-FE90-4795-AAAA-69635F0B8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ECB78-09D0-4BEF-BBCC-7C71EAC5E3AD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26BA-FE90-4795-AAAA-69635F0B8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ECB78-09D0-4BEF-BBCC-7C71EAC5E3AD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26BA-FE90-4795-AAAA-69635F0B8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ECB78-09D0-4BEF-BBCC-7C71EAC5E3AD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26BA-FE90-4795-AAAA-69635F0B8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ECB78-09D0-4BEF-BBCC-7C71EAC5E3AD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26BA-FE90-4795-AAAA-69635F0B8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ECB78-09D0-4BEF-BBCC-7C71EAC5E3AD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26BA-FE90-4795-AAAA-69635F0B8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ECB78-09D0-4BEF-BBCC-7C71EAC5E3AD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26BA-FE90-4795-AAAA-69635F0B8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ECB78-09D0-4BEF-BBCC-7C71EAC5E3AD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26BA-FE90-4795-AAAA-69635F0B8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ECB78-09D0-4BEF-BBCC-7C71EAC5E3AD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26BA-FE90-4795-AAAA-69635F0B8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ECB78-09D0-4BEF-BBCC-7C71EAC5E3AD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26BA-FE90-4795-AAAA-69635F0B8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ECB78-09D0-4BEF-BBCC-7C71EAC5E3AD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26BA-FE90-4795-AAAA-69635F0B8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EECB78-09D0-4BEF-BBCC-7C71EAC5E3AD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9826BA-FE90-4795-AAAA-69635F0B8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4" r:id="rId1"/>
    <p:sldLayoutId id="2147483895" r:id="rId2"/>
    <p:sldLayoutId id="2147483896" r:id="rId3"/>
    <p:sldLayoutId id="2147483897" r:id="rId4"/>
    <p:sldLayoutId id="2147483898" r:id="rId5"/>
    <p:sldLayoutId id="2147483899" r:id="rId6"/>
    <p:sldLayoutId id="2147483900" r:id="rId7"/>
    <p:sldLayoutId id="2147483901" r:id="rId8"/>
    <p:sldLayoutId id="2147483902" r:id="rId9"/>
    <p:sldLayoutId id="2147483903" r:id="rId10"/>
    <p:sldLayoutId id="214748390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3000" b="-4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blipFill>
            <a:blip r:embed="rId3"/>
            <a:tile tx="0" ty="0" sx="100000" sy="100000" flip="none" algn="tl"/>
          </a:blip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C00000"/>
                </a:solidFill>
              </a:rPr>
              <a:t>Химия-основа </a:t>
            </a:r>
            <a:r>
              <a:rPr lang="ru-RU" b="1" dirty="0">
                <a:solidFill>
                  <a:srgbClr val="C00000"/>
                </a:solidFill>
              </a:rPr>
              <a:t>моей будущей профессии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Цель</a:t>
            </a:r>
            <a:r>
              <a:rPr lang="ru-RU" sz="2800" b="1" dirty="0">
                <a:solidFill>
                  <a:schemeClr val="tx2">
                    <a:lumMod val="50000"/>
                  </a:schemeClr>
                </a:solidFill>
              </a:rPr>
              <a:t>: </a:t>
            </a:r>
            <a:r>
              <a:rPr lang="ru-RU" sz="2800" dirty="0">
                <a:solidFill>
                  <a:schemeClr val="tx2">
                    <a:lumMod val="50000"/>
                  </a:schemeClr>
                </a:solidFill>
              </a:rPr>
              <a:t>Определить значение химии в профессиональной деятельности.</a:t>
            </a:r>
            <a:br>
              <a:rPr lang="ru-RU" sz="2800" dirty="0">
                <a:solidFill>
                  <a:schemeClr val="tx2">
                    <a:lumMod val="50000"/>
                  </a:schemeClr>
                </a:solidFill>
              </a:rPr>
            </a:br>
            <a:endParaRPr lang="ru-RU" sz="28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Задачи : 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Изучить </a:t>
            </a:r>
            <a:r>
              <a:rPr lang="ru-RU" sz="2800" dirty="0">
                <a:solidFill>
                  <a:schemeClr val="tx2">
                    <a:lumMod val="50000"/>
                  </a:schemeClr>
                </a:solidFill>
              </a:rPr>
              <a:t>этапы химического развития.</a:t>
            </a:r>
            <a:br>
              <a:rPr lang="ru-RU" sz="2800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800" dirty="0">
                <a:solidFill>
                  <a:schemeClr val="tx2">
                    <a:lumMod val="50000"/>
                  </a:schemeClr>
                </a:solidFill>
              </a:rPr>
              <a:t>Выявить значение химии для профессии повар-кондитер.</a:t>
            </a:r>
            <a:br>
              <a:rPr lang="ru-RU" sz="2800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Дать </a:t>
            </a:r>
            <a:r>
              <a:rPr lang="ru-RU" sz="2800" dirty="0">
                <a:solidFill>
                  <a:schemeClr val="tx2">
                    <a:lumMod val="50000"/>
                  </a:schemeClr>
                </a:solidFill>
              </a:rPr>
              <a:t>понятие пищевым добавкам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Заголовок 4"/>
          <p:cNvSpPr txBox="1">
            <a:spLocks noGrp="1"/>
          </p:cNvSpPr>
          <p:nvPr>
            <p:ph type="title"/>
          </p:nvPr>
        </p:nvSpPr>
        <p:spPr>
          <a:xfrm>
            <a:off x="457200" y="-61803"/>
            <a:ext cx="8229600" cy="1815882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ГБОУ СПО ЭТК №</a:t>
            </a:r>
            <a: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22</a:t>
            </a:r>
            <a:b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8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Выполнила </a:t>
            </a:r>
            <a:r>
              <a:rPr lang="ru-RU" sz="28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обучающаяся 1 курса 1 группы Саркисян </a:t>
            </a:r>
            <a:r>
              <a:rPr lang="ru-RU" sz="28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Марина</a:t>
            </a: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8872511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master19_image0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4286248" y="357166"/>
            <a:ext cx="4572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spc="-150" dirty="0" smtClean="0">
                <a:latin typeface="Times New Roman" pitchFamily="18" charset="0"/>
                <a:cs typeface="Times New Roman" pitchFamily="18" charset="0"/>
              </a:rPr>
              <a:t>Жиры широко используются для приготовления пищи. Когда какой-нибудь продукт жарят на масле, его поверхность спекается, и все соки остаются внутри. Кроме того,  жир придает пище своеобразный вкус и обогащает его калориями. Растворяя красящие  и ароматические вещества овощей при жарении, жир придает блюдам золотистый цвет.</a:t>
            </a:r>
            <a:endParaRPr lang="ru-RU" sz="2400" spc="-15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85720" y="4500570"/>
            <a:ext cx="4572000" cy="1569660"/>
          </a:xfrm>
          <a:prstGeom prst="rect">
            <a:avLst/>
          </a:prstGeom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lvl="0" algn="ctr"/>
            <a:r>
              <a:rPr lang="ru-RU" sz="2400" spc="-150" dirty="0" smtClean="0">
                <a:solidFill>
                  <a:prstClr val="black"/>
                </a:solidFill>
                <a:latin typeface="Cambria Math" pitchFamily="18" charset="0"/>
                <a:ea typeface="Cambria Math" pitchFamily="18" charset="0"/>
                <a:cs typeface="Arial" pitchFamily="34" charset="0"/>
              </a:rPr>
              <a:t>Жиры относятся к числу скоропортящихся продуктов, поэтому лучше их хранить в темноте.</a:t>
            </a:r>
            <a:endParaRPr lang="ru-RU" sz="2400" spc="-150" dirty="0">
              <a:solidFill>
                <a:prstClr val="black"/>
              </a:solidFill>
              <a:latin typeface="Cambria Math" pitchFamily="18" charset="0"/>
              <a:ea typeface="Cambria Math" pitchFamily="18" charset="0"/>
              <a:cs typeface="Arial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214290"/>
            <a:ext cx="3970171" cy="387197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801" name="Picture 9" descr="http://cs316224.userapi.com/v316224255/1800/5FOjE4jEOGU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2066" y="4286256"/>
            <a:ext cx="2286016" cy="228601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4" name="Прямоугольник 13"/>
          <p:cNvSpPr/>
          <p:nvPr/>
        </p:nvSpPr>
        <p:spPr>
          <a:xfrm>
            <a:off x="4000496" y="642918"/>
            <a:ext cx="4929222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spc="-150" dirty="0" smtClean="0">
                <a:latin typeface="Times New Roman" pitchFamily="18" charset="0"/>
                <a:cs typeface="Times New Roman" pitchFamily="18" charset="0"/>
              </a:rPr>
              <a:t>При</a:t>
            </a:r>
            <a:r>
              <a:rPr lang="ru-RU" sz="2400" spc="-150" dirty="0" smtClean="0">
                <a:latin typeface="Times New Roman" pitchFamily="18" charset="0"/>
                <a:cs typeface="Times New Roman" pitchFamily="18" charset="0"/>
              </a:rPr>
              <a:t> длительном кипячении мясных бульонов происходит гидролиз жиров и образование жирных кислот, которые придают бульону мутность и неприятный запах.</a:t>
            </a:r>
            <a:endParaRPr lang="ru-RU" sz="2400" spc="-15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48" y="3500438"/>
            <a:ext cx="4551460" cy="27146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7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38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decel="100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" decel="100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decel="10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1000"/>
                                        <p:tgtEl>
                                          <p:spTgt spid="338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" decel="100000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9" grpId="0" animBg="1"/>
      <p:bldP spid="9" grpId="1" animBg="1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0"/>
          <a:ext cx="9144000" cy="6819937"/>
        </p:xfrm>
        <a:graphic>
          <a:graphicData uri="http://schemas.openxmlformats.org/drawingml/2006/table">
            <a:tbl>
              <a:tblPr firstRow="1" firstCol="1" lastCol="1" bandRow="1" bandCol="1">
                <a:tableStyleId>{775DCB02-9BB8-47FD-8907-85C794F793BA}</a:tableStyleId>
              </a:tblPr>
              <a:tblGrid>
                <a:gridCol w="4357686"/>
                <a:gridCol w="4786314"/>
              </a:tblGrid>
              <a:tr h="72348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effectLst>
                            <a:glow rad="63500">
                              <a:schemeClr val="accent1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Название опыта</a:t>
                      </a:r>
                      <a:endParaRPr lang="ru-RU" sz="2000" dirty="0" smtClean="0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  <a:effectLst>
                          <a:glow rad="63500">
                            <a:schemeClr val="accent1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effectLst>
                            <a:glow rad="63500">
                              <a:schemeClr val="accent1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Проявления в технологии приготовления пищи. </a:t>
                      </a:r>
                      <a:endParaRPr lang="ru-RU" sz="2000" dirty="0" smtClean="0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  <a:effectLst>
                          <a:glow rad="63500">
                            <a:schemeClr val="accent1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988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/>
                        </a:rPr>
                        <a:t>Ферментативный гидролиз. (Пищеварительные ферменты)</a:t>
                      </a:r>
                      <a:endParaRPr lang="ru-RU" sz="1800" b="0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/>
                        </a:rPr>
                        <a:t>Ферменты используют для созревания мяса, улучшения его консистенции, для приготовления мясных паштетов, в хлебопекарном и кондитерском производстве. </a:t>
                      </a:r>
                      <a:endParaRPr lang="ru-RU" sz="1800" b="0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368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/>
                        </a:rPr>
                        <a:t>Денатурация белка кислотами</a:t>
                      </a:r>
                      <a:endParaRPr lang="ru-RU" sz="1800" b="0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/>
                        </a:rPr>
                        <a:t>Скисание молока</a:t>
                      </a:r>
                      <a:r>
                        <a:rPr lang="en-US" sz="1800" baseline="0" dirty="0" smtClean="0">
                          <a:effectLst/>
                        </a:rPr>
                        <a:t> </a:t>
                      </a:r>
                      <a:r>
                        <a:rPr lang="ru-RU" sz="1800" dirty="0" smtClean="0">
                          <a:effectLst/>
                        </a:rPr>
                        <a:t>и других кисломолочных продуктов. происходит разрыхление структуры белка.</a:t>
                      </a:r>
                      <a:endParaRPr lang="ru-RU" b="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681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/>
                        </a:rPr>
                        <a:t>Пенообразование</a:t>
                      </a:r>
                      <a:endParaRPr lang="ru-RU" sz="1800" b="0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/>
                        </a:rPr>
                        <a:t>образование пенки при кипячении молока, в производстве пастилы, зефира, суфле.</a:t>
                      </a:r>
                      <a:endParaRPr lang="ru-RU" b="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368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/>
                        </a:rPr>
                        <a:t>Набухание (гидратация)</a:t>
                      </a:r>
                      <a:endParaRPr lang="ru-RU" sz="1800" b="0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/>
                        </a:rPr>
                        <a:t>Хлебопекарное, макаронное тесто. Тесто, используемое для мучных кондитерских изделий.</a:t>
                      </a:r>
                      <a:endParaRPr lang="ru-RU" b="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177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/>
                        </a:rPr>
                        <a:t>Деструкция (действие тепловой обработки)</a:t>
                      </a:r>
                      <a:endParaRPr lang="ru-RU" sz="1800" b="0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/>
                        </a:rPr>
                        <a:t>Для ослабления клейковины теста,</a:t>
                      </a:r>
                      <a:r>
                        <a:rPr lang="ru-RU" sz="1800" baseline="0" dirty="0" smtClean="0">
                          <a:effectLst/>
                        </a:rPr>
                        <a:t> </a:t>
                      </a:r>
                      <a:r>
                        <a:rPr lang="ru-RU" sz="1800" dirty="0" smtClean="0">
                          <a:effectLst/>
                        </a:rPr>
                        <a:t>происходит образование летучих соединений, которые придают особый вкус и аромат.</a:t>
                      </a:r>
                      <a:endParaRPr lang="ru-RU" b="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366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/>
                        </a:rPr>
                        <a:t>Дегидратация</a:t>
                      </a:r>
                      <a:endParaRPr lang="ru-RU" sz="1800" b="0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/>
                        </a:rPr>
                        <a:t>Замораживание, сушка, размораживание. Тепловая переработка полуфабрикатов.</a:t>
                      </a:r>
                      <a:endParaRPr lang="ru-RU" b="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magical-sky-back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500166" y="214290"/>
            <a:ext cx="6215106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blipFill>
                  <a:blip r:embed="rId3"/>
                  <a:tile tx="0" ty="0" sx="100000" sy="100000" flip="none" algn="tl"/>
                </a:blipFill>
                <a:latin typeface="Times New Roman" pitchFamily="18" charset="0"/>
                <a:cs typeface="Times New Roman" pitchFamily="18" charset="0"/>
              </a:rPr>
              <a:t>ПИЩЕВЫЕ ДОБАВКИ</a:t>
            </a:r>
            <a:endParaRPr lang="ru-RU" sz="3600" dirty="0">
              <a:blipFill>
                <a:blip r:embed="rId3"/>
                <a:tile tx="0" ty="0" sx="100000" sy="100000" flip="none" algn="tl"/>
              </a:blip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928670"/>
            <a:ext cx="478634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blipFill>
                  <a:blip r:embed="rId4"/>
                  <a:tile tx="0" ty="0" sx="100000" sy="100000" flip="none" algn="tl"/>
                </a:blip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Mangal" pitchFamily="2"/>
              </a:rPr>
              <a:t>Пищевые добавки — вещества, которые в технологических целях добавляются в пищевые продукты для придания им желаемых свойств, например, определённого аромата (</a:t>
            </a:r>
            <a:r>
              <a:rPr lang="ru-RU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blipFill>
                  <a:blip r:embed="rId4"/>
                  <a:tile tx="0" ty="0" sx="100000" sy="100000" flip="none" algn="tl"/>
                </a:blip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Mangal" pitchFamily="2"/>
              </a:rPr>
              <a:t>ароматизаторы</a:t>
            </a: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blipFill>
                  <a:blip r:embed="rId4"/>
                  <a:tile tx="0" ty="0" sx="100000" sy="100000" flip="none" algn="tl"/>
                </a:blip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Mangal" pitchFamily="2"/>
              </a:rPr>
              <a:t>), цвета (красители), длительности хранения (консерванты), вкуса, консистенции и т. п</a:t>
            </a:r>
            <a:r>
              <a:rPr lang="ru-RU" dirty="0" smtClean="0">
                <a:blipFill>
                  <a:blip r:embed="rId4"/>
                  <a:tile tx="0" ty="0" sx="100000" sy="100000" flip="none" algn="tl"/>
                </a:blip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Mangal" pitchFamily="2"/>
              </a:rPr>
              <a:t>.</a:t>
            </a:r>
            <a:endParaRPr lang="ru-RU" dirty="0">
              <a:blipFill>
                <a:blip r:embed="rId4"/>
                <a:tile tx="0" ty="0" sx="100000" sy="100000" flip="none" algn="tl"/>
              </a:blip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Mangal" pitchFamily="2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3143248"/>
            <a:ext cx="542928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Microsoft Sans Serif" pitchFamily="34" charset="0"/>
                <a:cs typeface="Microsoft Sans Serif" pitchFamily="34" charset="0"/>
              </a:rPr>
              <a:t>В мире насчитывается более тысячи наименований пищевых добавок, и ежегодно это число растет. Многие добавки считаются безвредными, другие - неизвестными, негативное влияние которых на организм не установлено, третьи - чрезвычайно опасными. </a:t>
            </a:r>
          </a:p>
          <a:p>
            <a:r>
              <a:rPr lang="ru-RU" dirty="0" smtClean="0">
                <a:latin typeface="Microsoft Sans Serif" pitchFamily="34" charset="0"/>
                <a:cs typeface="Microsoft Sans Serif" pitchFamily="34" charset="0"/>
              </a:rPr>
              <a:t>К примеру, такие вредные пищевые добавки при определенных условиях (под воздействием желудочного сока или при температуре тела) распадаются на токсичные компоненты, другие приносят вред организму, когда вступают в химические реакции с некоторыми веществами.</a:t>
            </a:r>
            <a:endParaRPr lang="ru-RU" dirty="0">
              <a:latin typeface="Microsoft Sans Serif" pitchFamily="34" charset="0"/>
              <a:cs typeface="Microsoft Sans Serif" pitchFamily="34" charset="0"/>
            </a:endParaRPr>
          </a:p>
        </p:txBody>
      </p:sp>
      <p:pic>
        <p:nvPicPr>
          <p:cNvPr id="9222" name="Picture 6" descr="http://foodmarkets.ru/upload/news/5882/UrrRTz3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86380" y="1500174"/>
            <a:ext cx="3571900" cy="435104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master19_image0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358346" cy="6858000"/>
          </a:xfrm>
          <a:prstGeom prst="rect">
            <a:avLst/>
          </a:prstGeom>
        </p:spPr>
      </p:pic>
      <p:pic>
        <p:nvPicPr>
          <p:cNvPr id="8194" name="Picture 2" descr="http://schkola2009.ucoz.ru/2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1928802"/>
            <a:ext cx="6276628" cy="4714908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571868" y="2285992"/>
            <a:ext cx="485778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  <a:cs typeface="Mangal" pitchFamily="2"/>
              </a:rPr>
              <a:t>E 100 – 199 красители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  <a:cs typeface="Mangal" pitchFamily="2"/>
              </a:rPr>
              <a:t>E 200 – 299 консерванты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  <a:cs typeface="Mangal" pitchFamily="2"/>
              </a:rPr>
              <a:t>E 300 – 399 антиокислители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  <a:cs typeface="Mangal" pitchFamily="2"/>
              </a:rPr>
              <a:t>E 400 – 499 загустители и эмульгаторы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  <a:cs typeface="Mangal" pitchFamily="2"/>
              </a:rPr>
              <a:t>E 500 – 599 регуляторы кислотности и разрыхлители, препятствующие слеживанию и </a:t>
            </a:r>
            <a:r>
              <a:rPr lang="ru-RU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  <a:cs typeface="Mangal" pitchFamily="2"/>
              </a:rPr>
              <a:t>комкованию</a:t>
            </a:r>
            <a:endParaRPr lang="ru-RU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Monotype Corsiva" pitchFamily="66" charset="0"/>
              <a:cs typeface="Mangal" pitchFamily="2"/>
            </a:endParaRP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  <a:cs typeface="Mangal" pitchFamily="2"/>
              </a:rPr>
              <a:t>E 600 – 699 усилители вкуса и аромата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  <a:cs typeface="Mangal" pitchFamily="2"/>
              </a:rPr>
              <a:t>E900 — E967 противопенные, </a:t>
            </a:r>
            <a:r>
              <a:rPr lang="ru-RU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  <a:cs typeface="Mangal" pitchFamily="2"/>
              </a:rPr>
              <a:t>глазирователи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  <a:cs typeface="Mangal" pitchFamily="2"/>
              </a:rPr>
              <a:t>, улучшители муки, </a:t>
            </a:r>
            <a:r>
              <a:rPr lang="ru-RU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  <a:cs typeface="Mangal" pitchFamily="2"/>
              </a:rPr>
              <a:t>подсластители</a:t>
            </a:r>
            <a:endParaRPr lang="ru-RU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Monotype Corsiva" pitchFamily="66" charset="0"/>
              <a:cs typeface="Mangal" pitchFamily="2"/>
            </a:endParaRP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  <a:cs typeface="Mangal" pitchFamily="2"/>
              </a:rPr>
              <a:t>E1100 — E1105 ферментные препараты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Monotype Corsiva" pitchFamily="66" charset="0"/>
              <a:cs typeface="Mangal" pitchFamily="2"/>
            </a:endParaRPr>
          </a:p>
        </p:txBody>
      </p:sp>
      <p:pic>
        <p:nvPicPr>
          <p:cNvPr id="6" name="Рисунок 5" descr="43z_konditer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571744"/>
            <a:ext cx="3000396" cy="381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10" name="Прямоугольник 9"/>
          <p:cNvSpPr/>
          <p:nvPr/>
        </p:nvSpPr>
        <p:spPr>
          <a:xfrm>
            <a:off x="785786" y="285728"/>
            <a:ext cx="773641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ПРИМЕРЫ ПИЩЕВЫХ ДОБАВОК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 Antiqua" pitchFamily="18" charset="0"/>
              </a:rPr>
              <a:t>: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Book Antiqua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magical-sky-back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71604" y="214290"/>
            <a:ext cx="6215106" cy="646331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Ароматы и улучшители вкуса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6248" y="1000108"/>
            <a:ext cx="4643470" cy="5632311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Вкусоароматические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добавки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dirty="0" smtClean="0"/>
              <a:t>химические вещества, отдельные части биологических продуктов растительного происхождения и их смеси, предназначенные для улучшения вкусовых и ароматических качеств приготавливаемых продуктов питания и готовых блюд.</a:t>
            </a:r>
          </a:p>
          <a:p>
            <a:r>
              <a:rPr lang="ru-RU" dirty="0" smtClean="0"/>
              <a:t>Вкусовые добавки могут способствовать улучшению переваривания и усвоения пищи, а также возможности её длительного хранения. К приправам относятся пряности, соль, сахар, некоторые </a:t>
            </a:r>
            <a:r>
              <a:rPr lang="ru-RU" dirty="0" err="1" smtClean="0"/>
              <a:t>ароматизаторы</a:t>
            </a:r>
            <a:r>
              <a:rPr lang="ru-RU" dirty="0" smtClean="0"/>
              <a:t>, а также соусы, готовые к употреблению продукты (кетчуп, горчица, хрен) и масляные смеси (масло с горчицей, зелёное, анчоусное, раковое и т. п.), а также химические вещества, например </a:t>
            </a:r>
            <a:r>
              <a:rPr lang="ru-RU" dirty="0" err="1" smtClean="0"/>
              <a:t>глутамат</a:t>
            </a:r>
            <a:r>
              <a:rPr lang="ru-RU" dirty="0" smtClean="0"/>
              <a:t> натрия, разбавленная водой уксусная эссенция, лимонная кислота.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http://www.rheinmarkt.kz/cms/img.php?url=/cms/uploads/file_1342594569_26518141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214422"/>
            <a:ext cx="3214710" cy="483330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master19_image0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358346" cy="6858000"/>
          </a:xfrm>
          <a:prstGeom prst="rect">
            <a:avLst/>
          </a:prstGeom>
        </p:spPr>
      </p:pic>
      <p:pic>
        <p:nvPicPr>
          <p:cNvPr id="8194" name="Picture 2" descr="http://schkola2009.ucoz.ru/2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1928802"/>
            <a:ext cx="6276628" cy="4714908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428596" y="214290"/>
            <a:ext cx="8637301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Monotype Corsiva" pitchFamily="66" charset="0"/>
              </a:rPr>
              <a:t>Синтетические душистые вещества </a:t>
            </a:r>
          </a:p>
          <a:p>
            <a:pPr algn="ctr"/>
            <a:r>
              <a:rPr lang="ru-RU" sz="480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Monotype Corsiva" pitchFamily="66" charset="0"/>
              </a:rPr>
              <a:t>и их запах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000496" y="278605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3357554" y="2285993"/>
          <a:ext cx="5786446" cy="3792756"/>
        </p:xfrm>
        <a:graphic>
          <a:graphicData uri="http://schemas.openxmlformats.org/drawingml/2006/table">
            <a:tbl>
              <a:tblPr/>
              <a:tblGrid>
                <a:gridCol w="2855649"/>
                <a:gridCol w="2930797"/>
              </a:tblGrid>
              <a:tr h="380666">
                <a:tc>
                  <a:txBody>
                    <a:bodyPr/>
                    <a:lstStyle/>
                    <a:p>
                      <a:pPr algn="l"/>
                      <a:r>
                        <a:rPr lang="ru-RU" sz="2400" b="1" dirty="0" smtClean="0">
                          <a:solidFill>
                            <a:schemeClr val="bg1"/>
                          </a:solidFill>
                          <a:latin typeface="Monotype Corsiva" pitchFamily="66" charset="0"/>
                        </a:rPr>
                        <a:t>     Вещество</a:t>
                      </a:r>
                      <a:endParaRPr lang="ru-RU" sz="2400" b="1" dirty="0">
                        <a:solidFill>
                          <a:schemeClr val="bg1"/>
                        </a:solidFill>
                        <a:latin typeface="Monotype Corsiva" pitchFamily="66" charset="0"/>
                      </a:endParaRP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b="1" dirty="0" smtClean="0">
                          <a:solidFill>
                            <a:schemeClr val="bg1"/>
                          </a:solidFill>
                          <a:latin typeface="Monotype Corsiva" pitchFamily="66" charset="0"/>
                        </a:rPr>
                        <a:t>       Запах</a:t>
                      </a:r>
                      <a:endParaRPr lang="ru-RU" sz="2400" b="1" dirty="0">
                        <a:solidFill>
                          <a:schemeClr val="bg1"/>
                        </a:solidFill>
                        <a:latin typeface="Monotype Corsiva" pitchFamily="66" charset="0"/>
                      </a:endParaRP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0666">
                <a:tc>
                  <a:txBody>
                    <a:bodyPr/>
                    <a:lstStyle/>
                    <a:p>
                      <a:r>
                        <a:rPr lang="ru-RU" sz="2000" b="0" dirty="0">
                          <a:solidFill>
                            <a:schemeClr val="bg1"/>
                          </a:solidFill>
                          <a:latin typeface="Monotype Corsiva" pitchFamily="66" charset="0"/>
                        </a:rPr>
                        <a:t>Изоамилацетат</a:t>
                      </a: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0" dirty="0">
                          <a:solidFill>
                            <a:schemeClr val="bg1"/>
                          </a:solidFill>
                          <a:latin typeface="Monotype Corsiva" pitchFamily="66" charset="0"/>
                        </a:rPr>
                        <a:t>Груша</a:t>
                      </a: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0666">
                <a:tc>
                  <a:txBody>
                    <a:bodyPr/>
                    <a:lstStyle/>
                    <a:p>
                      <a:r>
                        <a:rPr lang="ru-RU" sz="2000" b="0" dirty="0">
                          <a:solidFill>
                            <a:schemeClr val="bg1"/>
                          </a:solidFill>
                          <a:latin typeface="Monotype Corsiva" pitchFamily="66" charset="0"/>
                        </a:rPr>
                        <a:t>Коричный альдегид</a:t>
                      </a: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0" dirty="0">
                          <a:solidFill>
                            <a:schemeClr val="bg1"/>
                          </a:solidFill>
                          <a:latin typeface="Monotype Corsiva" pitchFamily="66" charset="0"/>
                        </a:rPr>
                        <a:t>Корица</a:t>
                      </a: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0666">
                <a:tc>
                  <a:txBody>
                    <a:bodyPr/>
                    <a:lstStyle/>
                    <a:p>
                      <a:r>
                        <a:rPr lang="ru-RU" sz="2000" b="0" dirty="0">
                          <a:solidFill>
                            <a:schemeClr val="bg1"/>
                          </a:solidFill>
                          <a:latin typeface="Monotype Corsiva" pitchFamily="66" charset="0"/>
                        </a:rPr>
                        <a:t>Земляничный альдегид</a:t>
                      </a: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0" dirty="0">
                          <a:solidFill>
                            <a:schemeClr val="bg1"/>
                          </a:solidFill>
                          <a:latin typeface="Monotype Corsiva" pitchFamily="66" charset="0"/>
                        </a:rPr>
                        <a:t>Земляника</a:t>
                      </a: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0666">
                <a:tc>
                  <a:txBody>
                    <a:bodyPr/>
                    <a:lstStyle/>
                    <a:p>
                      <a:r>
                        <a:rPr lang="ru-RU" sz="2000" b="0">
                          <a:solidFill>
                            <a:schemeClr val="bg1"/>
                          </a:solidFill>
                          <a:latin typeface="Monotype Corsiva" pitchFamily="66" charset="0"/>
                        </a:rPr>
                        <a:t>Этилпропионат</a:t>
                      </a: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0" dirty="0">
                          <a:solidFill>
                            <a:schemeClr val="bg1"/>
                          </a:solidFill>
                          <a:latin typeface="Monotype Corsiva" pitchFamily="66" charset="0"/>
                        </a:rPr>
                        <a:t>фруктовый</a:t>
                      </a: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124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000" b="0" dirty="0">
                          <a:solidFill>
                            <a:schemeClr val="bg1"/>
                          </a:solidFill>
                          <a:latin typeface="Monotype Corsiva" pitchFamily="66" charset="0"/>
                        </a:rPr>
                        <a:t>Лимонен</a:t>
                      </a: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0" dirty="0">
                          <a:solidFill>
                            <a:schemeClr val="bg1"/>
                          </a:solidFill>
                          <a:latin typeface="Monotype Corsiva" pitchFamily="66" charset="0"/>
                        </a:rPr>
                        <a:t>Апельсин</a:t>
                      </a: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504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000" b="0" dirty="0">
                          <a:solidFill>
                            <a:schemeClr val="bg1"/>
                          </a:solidFill>
                          <a:latin typeface="Monotype Corsiva" pitchFamily="66" charset="0"/>
                        </a:rPr>
                        <a:t>Этил-(</a:t>
                      </a:r>
                      <a:r>
                        <a:rPr lang="en-US" sz="2000" b="0" dirty="0">
                          <a:solidFill>
                            <a:schemeClr val="bg1"/>
                          </a:solidFill>
                          <a:latin typeface="Monotype Corsiva" pitchFamily="66" charset="0"/>
                        </a:rPr>
                        <a:t>E,Z)-2,4-</a:t>
                      </a:r>
                      <a:r>
                        <a:rPr lang="ru-RU" sz="2000" b="0" dirty="0">
                          <a:solidFill>
                            <a:schemeClr val="bg1"/>
                          </a:solidFill>
                          <a:latin typeface="Monotype Corsiva" pitchFamily="66" charset="0"/>
                        </a:rPr>
                        <a:t>декадиеноат</a:t>
                      </a: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0" dirty="0">
                          <a:solidFill>
                            <a:schemeClr val="bg1"/>
                          </a:solidFill>
                          <a:latin typeface="Monotype Corsiva" pitchFamily="66" charset="0"/>
                        </a:rPr>
                        <a:t>Груша</a:t>
                      </a: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000" b="0" dirty="0">
                          <a:solidFill>
                            <a:schemeClr val="bg1"/>
                          </a:solidFill>
                          <a:latin typeface="Monotype Corsiva" pitchFamily="66" charset="0"/>
                        </a:rPr>
                        <a:t>Аллилгексаноат</a:t>
                      </a: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0" dirty="0">
                          <a:solidFill>
                            <a:schemeClr val="bg1"/>
                          </a:solidFill>
                          <a:latin typeface="Monotype Corsiva" pitchFamily="66" charset="0"/>
                        </a:rPr>
                        <a:t>Ананас</a:t>
                      </a: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0666">
                <a:tc>
                  <a:txBody>
                    <a:bodyPr/>
                    <a:lstStyle/>
                    <a:p>
                      <a:r>
                        <a:rPr lang="ru-RU" sz="2000" b="0" dirty="0">
                          <a:solidFill>
                            <a:schemeClr val="bg1"/>
                          </a:solidFill>
                          <a:latin typeface="Monotype Corsiva" pitchFamily="66" charset="0"/>
                        </a:rPr>
                        <a:t>Этилмальтол</a:t>
                      </a: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0" dirty="0">
                          <a:solidFill>
                            <a:schemeClr val="bg1"/>
                          </a:solidFill>
                          <a:latin typeface="Monotype Corsiva" pitchFamily="66" charset="0"/>
                        </a:rPr>
                        <a:t>Сахар, Леденцы</a:t>
                      </a: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0666">
                <a:tc>
                  <a:txBody>
                    <a:bodyPr/>
                    <a:lstStyle/>
                    <a:p>
                      <a:r>
                        <a:rPr lang="ru-RU" sz="2000" b="0" dirty="0">
                          <a:solidFill>
                            <a:schemeClr val="bg1"/>
                          </a:solidFill>
                          <a:latin typeface="Monotype Corsiva" pitchFamily="66" charset="0"/>
                        </a:rPr>
                        <a:t>Метилсалицилат</a:t>
                      </a: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0" dirty="0">
                          <a:solidFill>
                            <a:schemeClr val="bg1"/>
                          </a:solidFill>
                          <a:latin typeface="Monotype Corsiva" pitchFamily="66" charset="0"/>
                        </a:rPr>
                        <a:t>Винтегреневое масло</a:t>
                      </a: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32770" name="Picture 2" descr="http://www.info-islam.ru/_pu/152/7104379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428868"/>
            <a:ext cx="3113496" cy="364508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master19_image0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836712"/>
          </a:xfrm>
        </p:spPr>
        <p:txBody>
          <a:bodyPr>
            <a:normAutofit fontScale="90000"/>
          </a:bodyPr>
          <a:lstStyle/>
          <a:p>
            <a:r>
              <a:rPr lang="ru-RU" sz="6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Заключение</a:t>
            </a:r>
            <a:endParaRPr lang="ru-RU" sz="6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  <a:softEdge rad="635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Достижения химической науки и технологический прогресс определили пути развития пищевых производств. Неуклонно растет вклад химии в индустрию питания. Сегодня ей уже не обойтись без специальных добавок, стабилизаторов, красителей, ферментов, вспомогательных реактивов и др…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Современные технологии улучшают качество продуктов питания, защищают их от вредных воздействий, но все равно требуется огромное количество знаний и времени на исследования, чтобы сказать: «Да, это вещество может применяться в пищевой промышленности». Поэтому особенно для поваров необходимо изучение химии, т.к. на ней и базируется их профессия и от их знаний зависит здоровье людей.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57290" y="500042"/>
            <a:ext cx="72866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СПИСОК ИСПОЛЬЗОВАННЫХ ИСТОЧНИКОВ ИНФОРМАЦИИ: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14348" y="2143116"/>
            <a:ext cx="7500990" cy="3785652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www.himhelp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wikipedia.org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www.home-edu.ru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www.cookingfood.ru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chemistry-chemists.com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www.vkyysno.ru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Химическая энциклопедия: в 5 т. – М.: БРЭ, 1988 – 1998.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Габриелян О.С., Остроумов И.Г. химия: Учебник для профессий и специальностей технического профиля.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7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" decel="100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 animBg="1"/>
      <p:bldP spid="3" grpId="1" build="p" animBg="1"/>
      <p:bldP spid="8" grpId="0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 descr="master19_image0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714480" y="357166"/>
            <a:ext cx="6500858" cy="1015663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6000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СОДЕРЖАНИЕ</a:t>
            </a:r>
            <a:endParaRPr lang="ru-RU" sz="6000" b="1" u="sng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2" name="Рисунок 11" descr="magical-sky-backgroun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48" y="1571612"/>
            <a:ext cx="3009900" cy="24765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11" name="TextBox 10"/>
          <p:cNvSpPr txBox="1"/>
          <p:nvPr/>
        </p:nvSpPr>
        <p:spPr>
          <a:xfrm>
            <a:off x="857224" y="1643050"/>
            <a:ext cx="2571768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ВСТУПИТЕЛЬНОЕ СЛОВО О ХИМИИ</a:t>
            </a:r>
            <a:endParaRPr lang="ru-RU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Рисунок 14" descr="ad_10414_imag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43372" y="1500174"/>
            <a:ext cx="3786214" cy="240982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13" name="TextBox 12"/>
          <p:cNvSpPr txBox="1"/>
          <p:nvPr/>
        </p:nvSpPr>
        <p:spPr>
          <a:xfrm>
            <a:off x="5929322" y="1571612"/>
            <a:ext cx="1928826" cy="92333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ЭТАПЫ ХИМИЧЕСКОГО РАЗВИТИЯ</a:t>
            </a:r>
            <a:endParaRPr lang="ru-RU" b="1" cap="all" dirty="0">
              <a:ln w="9000" cmpd="sng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4" name="Picture 4" descr="http://www.bergoiata.org/fe/collection1/WW31_Sourc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286256"/>
            <a:ext cx="3214678" cy="214057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18" name="Прямоугольник 17"/>
          <p:cNvSpPr/>
          <p:nvPr/>
        </p:nvSpPr>
        <p:spPr>
          <a:xfrm>
            <a:off x="0" y="5357826"/>
            <a:ext cx="31432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КУЛИНАРИЯ С ХИМИЧЕСКОЙ ТОЧКИ ЗРЕНИЯ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6" name="Picture 6" descr="http://cs10511.userapi.com/u49842465/-14/x_ea03a592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86414" y="2714620"/>
            <a:ext cx="3357586" cy="223573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6386" name="Picture 2" descr="http://doublex.ru/upload/c8/1e/72/2/4960d055_big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00430" y="4071942"/>
            <a:ext cx="3052843" cy="228601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16" name="TextBox 15"/>
          <p:cNvSpPr txBox="1"/>
          <p:nvPr/>
        </p:nvSpPr>
        <p:spPr>
          <a:xfrm>
            <a:off x="3571868" y="4214818"/>
            <a:ext cx="1785950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ПИЩЕВЫЕ ДОБАВКИ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715140" y="2857496"/>
            <a:ext cx="2214578" cy="4001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Заключение</a:t>
            </a:r>
            <a:endParaRPr lang="ru-RU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5">
                  <a:lumMod val="50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 animBg="1"/>
      <p:bldP spid="13" grpId="0" animBg="1"/>
      <p:bldP spid="18" grpId="0"/>
      <p:bldP spid="16" grpId="0" animBg="1"/>
      <p:bldP spid="1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143768" y="1785926"/>
            <a:ext cx="13652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(М.Горький)</a:t>
            </a:r>
            <a:endParaRPr lang="ru-RU" dirty="0"/>
          </a:p>
        </p:txBody>
      </p:sp>
      <p:pic>
        <p:nvPicPr>
          <p:cNvPr id="7" name="Рисунок 6" descr="magical-sky-back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5500726" cy="304698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ru-RU" sz="2400" b="1" i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entury Gothic" pitchFamily="34" charset="0"/>
              </a:rPr>
              <a:t>Химия – это область чудес, в ней скрыто счастье человечества, величайшие завоевания разума будут сделаны именно в этой области. </a:t>
            </a:r>
          </a:p>
          <a:p>
            <a:endParaRPr lang="ru-RU" sz="2400" b="1" spc="150" dirty="0" smtClean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endParaRPr lang="ru-RU" sz="2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786182" y="3643314"/>
            <a:ext cx="5143536" cy="2677656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  <a:reflection blurRad="6350" stA="50000" endA="300" endPos="90000" dir="5400000" sy="-100000" algn="bl" rotWithShape="0"/>
            <a:softEdge rad="12700"/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spc="-15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Химия – одна из наук о природе, об изменениях, происходящих в ней.  Предметом изучения химии являются вещества, их свойства, превращения и процессы, сопровождающие эти превращения.</a:t>
            </a:r>
          </a:p>
        </p:txBody>
      </p:sp>
      <p:pic>
        <p:nvPicPr>
          <p:cNvPr id="9" name="Рисунок 8" descr="image.php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224" y="4000504"/>
            <a:ext cx="2392839" cy="250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master19_image0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714596" y="1428736"/>
            <a:ext cx="642940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pc="-150" dirty="0" smtClean="0">
                <a:latin typeface="Candara" pitchFamily="34" charset="0"/>
              </a:rPr>
              <a:t>Слово «</a:t>
            </a:r>
            <a:r>
              <a:rPr lang="ru-RU" b="1" spc="-150" dirty="0" smtClean="0">
                <a:latin typeface="Candara" pitchFamily="34" charset="0"/>
              </a:rPr>
              <a:t>химия</a:t>
            </a:r>
            <a:r>
              <a:rPr lang="ru-RU" spc="-150" dirty="0" smtClean="0">
                <a:latin typeface="Candara" pitchFamily="34" charset="0"/>
              </a:rPr>
              <a:t>» получило широкое распространение с начала XVIII века. Однако до сих пор не удалось установить, когда возникло слово «химия» и какой смысл в него первоначально вкладывался. Многие исследователи склоняются к тому, что это слово происходит от «Кеми» - «Черная страна». Так в древней Греции называли Египет, где зародилось «священное искусство химии». Это же слово относилось к цвету почвы в долине Нила. Смысл такого названия - «египетская наука». Однако в древнегреческом языке были другие близкие по звучанию слова. «</a:t>
            </a:r>
            <a:r>
              <a:rPr lang="ru-RU" spc="-150" dirty="0" err="1" smtClean="0">
                <a:latin typeface="Candara" pitchFamily="34" charset="0"/>
              </a:rPr>
              <a:t>Химос</a:t>
            </a:r>
            <a:r>
              <a:rPr lang="ru-RU" spc="-150" dirty="0" smtClean="0">
                <a:latin typeface="Candara" pitchFamily="34" charset="0"/>
              </a:rPr>
              <a:t>» или «</a:t>
            </a:r>
            <a:r>
              <a:rPr lang="ru-RU" spc="-150" dirty="0" err="1" smtClean="0">
                <a:latin typeface="Candara" pitchFamily="34" charset="0"/>
              </a:rPr>
              <a:t>хюмос</a:t>
            </a:r>
            <a:r>
              <a:rPr lang="ru-RU" spc="-150" dirty="0" smtClean="0">
                <a:latin typeface="Candara" pitchFamily="34" charset="0"/>
              </a:rPr>
              <a:t>» означало «сок»; это понятие встречается в рукописях, содержащих сведения по медицине и способам приготовления лекарств. «</a:t>
            </a:r>
            <a:r>
              <a:rPr lang="ru-RU" spc="-150" dirty="0" err="1" smtClean="0">
                <a:latin typeface="Candara" pitchFamily="34" charset="0"/>
              </a:rPr>
              <a:t>Хемевсис</a:t>
            </a:r>
            <a:r>
              <a:rPr lang="ru-RU" spc="-150" dirty="0" smtClean="0">
                <a:latin typeface="Candara" pitchFamily="34" charset="0"/>
              </a:rPr>
              <a:t>» означает «смешивание», являющееся важнейшей операцией большинства химических процессов. Термин «химия» в смысле «настаивание», «наливание» первым употребил греческий философ и естествоиспытатель Зосима </a:t>
            </a:r>
            <a:r>
              <a:rPr lang="ru-RU" spc="-150" dirty="0" err="1" smtClean="0">
                <a:latin typeface="Candara" pitchFamily="34" charset="0"/>
              </a:rPr>
              <a:t>Панополитанский</a:t>
            </a:r>
            <a:r>
              <a:rPr lang="ru-RU" spc="-150" dirty="0" smtClean="0">
                <a:latin typeface="Candara" pitchFamily="34" charset="0"/>
              </a:rPr>
              <a:t> на рубеже IV и V веков.</a:t>
            </a:r>
            <a:endParaRPr lang="ru-RU" spc="-150" dirty="0">
              <a:latin typeface="Candara" pitchFamily="34" charset="0"/>
            </a:endParaRPr>
          </a:p>
        </p:txBody>
      </p:sp>
      <p:pic>
        <p:nvPicPr>
          <p:cNvPr id="14338" name="Picture 2" descr="http://www.rep24.ru/repuimages/7088/ad_39122_imag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643314"/>
            <a:ext cx="1785950" cy="278245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magical-sky-back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928670"/>
            <a:ext cx="8001056" cy="1500198"/>
          </a:xfrm>
          <a:effectLst>
            <a:outerShdw blurRad="50800" dist="38100" dir="5400000" rotWithShape="0">
              <a:srgbClr val="000000">
                <a:alpha val="43137"/>
              </a:srgbClr>
            </a:outerShdw>
            <a:softEdge rad="63500"/>
          </a:effectLst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200" spc="-150" dirty="0" smtClean="0">
                <a:latin typeface="Times New Roman" pitchFamily="18" charset="0"/>
                <a:cs typeface="Times New Roman" pitchFamily="18" charset="0"/>
              </a:rPr>
              <a:t>Современное химическое производство активно и успешно развивается. Можно выделить три основных этапа развития:</a:t>
            </a:r>
            <a:endParaRPr lang="ru-RU" sz="3200" spc="-15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3071810"/>
            <a:ext cx="2071702" cy="7143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ХИМИЧЕСКАЯ ТЕХНОЛОГИЯ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868" y="3071810"/>
            <a:ext cx="2214578" cy="7143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БИОТЕХНОЛОГИЯ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429388" y="3071810"/>
            <a:ext cx="2286016" cy="7143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НАНОТЕХНОЛОГИЯ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Стрелка вправо 7"/>
          <p:cNvSpPr/>
          <p:nvPr/>
        </p:nvSpPr>
        <p:spPr>
          <a:xfrm>
            <a:off x="3000364" y="3286124"/>
            <a:ext cx="428628" cy="285752"/>
          </a:xfrm>
          <a:prstGeom prst="rightArrow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>
            <a:off x="5929322" y="3286124"/>
            <a:ext cx="428628" cy="285752"/>
          </a:xfrm>
          <a:prstGeom prst="rightArrow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 descr="wpid-1f9d8e732d92170404d54066026d2ba9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6050" y="4071942"/>
            <a:ext cx="4071966" cy="234816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build="allAtOnce" animBg="1"/>
      <p:bldP spid="5" grpId="0" build="allAtOnce" animBg="1"/>
      <p:bldP spid="6" grpId="0" build="allAtOnce" animBg="1"/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master19_image0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429124" y="142852"/>
            <a:ext cx="4500594" cy="5786478"/>
          </a:xfrm>
        </p:spPr>
        <p:txBody>
          <a:bodyPr>
            <a:normAutofit fontScale="92500" lnSpcReduction="10000"/>
          </a:bodyPr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Химическая технология –</a:t>
            </a:r>
            <a:endParaRPr lang="en-US" sz="28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это процесс массовой химической переработки природных материалов или исходного сырья в продукты потребления  или  промежуточные продукты,  используемые в различных отраслях  производства. Химическая  технология и в настоящее время является основой  химического производства, однако  возросшие требования к экологичности, эффективности химических процессов привели в середине ХХ в. К появлению  биотехнологических производств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http://www.stanford.edu/group/biotech/png/researcherpi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214290"/>
            <a:ext cx="4019550" cy="26765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34" name="Picture 10" descr="http://greatneck.k12.ny.us/GNPS/SHS/dept/science/ScienceResearch_sm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4143380"/>
            <a:ext cx="2862039" cy="214313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900" decel="100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master19_image0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286216" y="0"/>
            <a:ext cx="4857784" cy="4000504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Нанотехнология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Нано- (греч.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nannos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– карлик) – составная часть сложных слов, обозначающая уменьшение в миллиард ( </a:t>
            </a:r>
            <a:r>
              <a:rPr lang="ru-RU" sz="2000" dirty="0" smtClean="0"/>
              <a:t>10</a:t>
            </a:r>
            <a:r>
              <a:rPr lang="ru-RU" sz="2000" baseline="30000" dirty="0" smtClean="0"/>
              <a:t>−9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 раз, например нанометр (нм): 1нм = </a:t>
            </a:r>
            <a:r>
              <a:rPr lang="ru-RU" sz="2000" dirty="0" smtClean="0"/>
              <a:t>10</a:t>
            </a:r>
            <a:r>
              <a:rPr lang="ru-RU" sz="2000" baseline="30000" dirty="0" smtClean="0"/>
              <a:t>−9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 помощью нанотехнологии поучают уникальные материалы (токопроводящие углеродные волокна, лекарственные препараты направленного действия, не дающие побочных эффектов, составные компоненты средств гигиены, бытовой химии и др.)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6" name="Picture 4" descr="http://www.ntnu.no/gemini/2007-02/bilder/rep_nanokapse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8" y="3786190"/>
            <a:ext cx="2786082" cy="238995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blue-sky-nature-1440x90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10300">
            <a:off x="221023" y="2443164"/>
            <a:ext cx="3705225" cy="26860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master19_image0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75856" y="357166"/>
            <a:ext cx="5616624" cy="5411807"/>
          </a:xfrm>
        </p:spPr>
        <p:txBody>
          <a:bodyPr>
            <a:normAutofit/>
          </a:bodyPr>
          <a:lstStyle/>
          <a:p>
            <a:r>
              <a:rPr lang="ru-RU" sz="39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Биотехнология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– это процесс получения различных веществ и материалов с применением клеток микроорганизмов или ферментов. В последние годы ученые научились встраивать гены высших организмов, в том числе и человека, в клетки бактерий или дрожжей. Эти клетки можно использовать затем для синтеза соответствующих белков. Пищевые гидроколлоиды, поверхностно-активные вещества, эмульгаторы и стабилизаторы, модифицированные крахмалы, пищевые волокна – всё это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использует биотехнология в  производстве и применении пищевых добавок. </a:t>
            </a:r>
          </a:p>
          <a:p>
            <a:endParaRPr lang="ru-RU" dirty="0"/>
          </a:p>
        </p:txBody>
      </p:sp>
      <p:sp>
        <p:nvSpPr>
          <p:cNvPr id="10242" name="AutoShape 2" descr="http://www.tohumlar.net/img/p/25-64-thickbox.jpg"/>
          <p:cNvSpPr>
            <a:spLocks noChangeAspect="1" noChangeArrowheads="1"/>
          </p:cNvSpPr>
          <p:nvPr/>
        </p:nvSpPr>
        <p:spPr bwMode="auto">
          <a:xfrm>
            <a:off x="155575" y="-1927225"/>
            <a:ext cx="4019550" cy="40195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44" name="Picture 4" descr="http://www.tohumlar.net/img/p/25-64-thickbox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4612" y="3419670"/>
            <a:ext cx="2714644" cy="27146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master19_image0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1746" name="Picture 2" descr="http://i2.imgbb.ru/img7/0/7/9/07960b2994a8a3f6ab73542758ce616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857232"/>
            <a:ext cx="3714776" cy="45005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4071934" y="214290"/>
            <a:ext cx="4572000" cy="470898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Химик объясняет приготовление пищи с помощью химии и зная некоторые факты может помочь понять, почему повара готовят не всегда вкусно. При приготовлении пищи необходимо знать ряд химических реакций. Например, погружение спаржу в кипящую воду приводит клетки к яркому зеленому цвету. Это превращает спаржу в неаппетитный серый оттенок.</a:t>
            </a:r>
          </a:p>
          <a:p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Даже самые лучшие рецепты могут иногда быть приготовлены ужасно неправильно. Знание химии может помочь поварам в приготовлении их шедевров. </a:t>
            </a:r>
            <a:endParaRPr lang="ru-RU" sz="20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50" name="Picture 6" descr="http://fitingi.com.ua/upload/image004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6249532">
            <a:off x="6534023" y="4538778"/>
            <a:ext cx="2357454" cy="235745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C8F42B2D-C424-48C3-8C8D-02AD688B826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2436</TotalTime>
  <Words>1159</Words>
  <Application>Microsoft Office PowerPoint</Application>
  <PresentationFormat>Экран (4:3)</PresentationFormat>
  <Paragraphs>94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ГБОУ СПО ЭТК №22 Выполнила обучающаяся 1 курса 1 группы Саркисян Марина </vt:lpstr>
      <vt:lpstr>Презентация PowerPoint</vt:lpstr>
      <vt:lpstr>Презентация PowerPoint</vt:lpstr>
      <vt:lpstr>Презентация PowerPoint</vt:lpstr>
      <vt:lpstr>Современное химическое производство активно и успешно развивается. Можно выделить три основных этапа развития: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Заключение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 слайда</dc:title>
  <dc:subject>Шаблон оформления</dc:subject>
  <dc:creator>Admin</dc:creator>
  <cp:keywords/>
  <dc:description>Корпорация Майкрософт
Шаблон оформления</dc:description>
  <cp:lastModifiedBy>USER</cp:lastModifiedBy>
  <cp:revision>253</cp:revision>
  <dcterms:created xsi:type="dcterms:W3CDTF">2013-01-17T16:56:40Z</dcterms:created>
  <dcterms:modified xsi:type="dcterms:W3CDTF">2013-02-24T17:16:31Z</dcterms:modified>
  <cp:category>Шаблон оформления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TC103899649990</vt:lpwstr>
  </property>
</Properties>
</file>