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Default Extension="doc" ContentType="application/msword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  <p:sldMasterId id="2147483744" r:id="rId4"/>
    <p:sldMasterId id="2147483759" r:id="rId5"/>
    <p:sldMasterId id="2147483774" r:id="rId6"/>
  </p:sldMasterIdLst>
  <p:notesMasterIdLst>
    <p:notesMasterId r:id="rId56"/>
  </p:notesMasterIdLst>
  <p:sldIdLst>
    <p:sldId id="276" r:id="rId7"/>
    <p:sldId id="258" r:id="rId8"/>
    <p:sldId id="259" r:id="rId9"/>
    <p:sldId id="260" r:id="rId10"/>
    <p:sldId id="261" r:id="rId11"/>
    <p:sldId id="313" r:id="rId12"/>
    <p:sldId id="262" r:id="rId13"/>
    <p:sldId id="263" r:id="rId14"/>
    <p:sldId id="264" r:id="rId15"/>
    <p:sldId id="265" r:id="rId16"/>
    <p:sldId id="316" r:id="rId17"/>
    <p:sldId id="266" r:id="rId18"/>
    <p:sldId id="267" r:id="rId19"/>
    <p:sldId id="270" r:id="rId20"/>
    <p:sldId id="312" r:id="rId21"/>
    <p:sldId id="310" r:id="rId22"/>
    <p:sldId id="271" r:id="rId23"/>
    <p:sldId id="274" r:id="rId24"/>
    <p:sldId id="277" r:id="rId25"/>
    <p:sldId id="278" r:id="rId26"/>
    <p:sldId id="281" r:id="rId27"/>
    <p:sldId id="282" r:id="rId28"/>
    <p:sldId id="283" r:id="rId29"/>
    <p:sldId id="284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285" r:id="rId39"/>
    <p:sldId id="298" r:id="rId40"/>
    <p:sldId id="314" r:id="rId41"/>
    <p:sldId id="315" r:id="rId42"/>
    <p:sldId id="287" r:id="rId43"/>
    <p:sldId id="288" r:id="rId44"/>
    <p:sldId id="289" r:id="rId45"/>
    <p:sldId id="290" r:id="rId46"/>
    <p:sldId id="291" r:id="rId47"/>
    <p:sldId id="292" r:id="rId48"/>
    <p:sldId id="299" r:id="rId49"/>
    <p:sldId id="293" r:id="rId50"/>
    <p:sldId id="294" r:id="rId51"/>
    <p:sldId id="295" r:id="rId52"/>
    <p:sldId id="296" r:id="rId53"/>
    <p:sldId id="297" r:id="rId54"/>
    <p:sldId id="300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766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3EA71-BB88-4167-B819-5803E483B9A6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D3410-AC64-4895-B32B-FC9055EAF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B66C47-53C2-4EF2-BA02-F2E5CB7ED611}" type="slidenum">
              <a:rPr lang="ru-RU"/>
              <a:pPr/>
              <a:t>33</a:t>
            </a:fld>
            <a:endParaRPr lang="ru-RU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C422E7-2605-4C61-BDED-F57329641730}" type="slidenum">
              <a:rPr lang="ru-RU"/>
              <a:pPr/>
              <a:t>37</a:t>
            </a:fld>
            <a:endParaRPr lang="ru-RU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ru-RU" sz="24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4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69E2641-AA18-43BF-8824-296D3A3896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405670-4BD5-4326-890C-EA0E67968D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2833B9B-DBEA-40E9-8F66-BD74EF4299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69E2641-AA18-43BF-8824-296D3A3896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405670-4BD5-4326-890C-EA0E67968D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2833B9B-DBEA-40E9-8F66-BD74EF4299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7F2AA9B-0AF4-4D68-AE19-E638A221E2D7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A9DAEB-4078-4A61-852B-318B3A3E2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g1.liveinternet.ru/images/attach/c/3/76/165/76165467_large_b094f28706e3e40c7e5fae35ef344ab4.jpg" TargetMode="External"/><Relationship Id="rId1" Type="http://schemas.openxmlformats.org/officeDocument/2006/relationships/slideLayout" Target="../slideLayouts/slideLayout6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g0.liveinternet.ru/images/attach/c/3/76/165/76165468_large_4454494_A00091C9_resize.jpg" TargetMode="External"/><Relationship Id="rId1" Type="http://schemas.openxmlformats.org/officeDocument/2006/relationships/slideLayout" Target="../slideLayouts/slideLayout6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file:///I:\&#1050;&#1072;&#1087;&#1090;&#1077;&#1088;&#1077;&#1074;&#1089;&#1082;&#1080;&#1077;%20&#1095;&#1090;&#1077;&#1085;&#1080;&#1103;\vozvrashchaysya__mishka__for_filmxi.ru.flv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59.xml"/><Relationship Id="rId1" Type="http://schemas.openxmlformats.org/officeDocument/2006/relationships/vmlDrawing" Target="../drawings/vmlDrawing1.v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34803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История олимпийских игр в </a:t>
            </a:r>
            <a:br>
              <a:rPr lang="ru-RU" sz="4800" dirty="0" smtClean="0"/>
            </a:br>
            <a:r>
              <a:rPr lang="ru-RU" sz="4800" dirty="0" smtClean="0"/>
              <a:t>   древности и современности.</a:t>
            </a:r>
            <a:endParaRPr lang="ru-RU" sz="4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614346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Лавровый  </a:t>
            </a:r>
            <a:br>
              <a:rPr lang="ru-RU" sz="2000" dirty="0" smtClean="0"/>
            </a:br>
            <a:r>
              <a:rPr lang="ru-RU" sz="2000" dirty="0" smtClean="0"/>
              <a:t>         венок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285860"/>
            <a:ext cx="2057400" cy="473394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Оливковое дерево, по преданию, было посажено самим Гераклом. Эта простая награда ценилась греками дороже золота и драгоценностей, она дает ее обладателям вечную славу и почет. </a:t>
            </a:r>
          </a:p>
          <a:p>
            <a:endParaRPr lang="ru-RU" dirty="0"/>
          </a:p>
        </p:txBody>
      </p:sp>
      <p:pic>
        <p:nvPicPr>
          <p:cNvPr id="5" name="Рисунок 4" descr="http://www.home-edu.ru/user/uatml/00001838/Gotovie/olimpia/og7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5696" b="569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48104"/>
          </a:xfrm>
        </p:spPr>
        <p:txBody>
          <a:bodyPr/>
          <a:lstStyle/>
          <a:p>
            <a:r>
              <a:rPr lang="ru-RU" dirty="0" smtClean="0"/>
              <a:t>В 394 г. н.э. Феодосий 1 издал эдикт о запрещении проведения Олимпийских игр.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357298"/>
            <a:ext cx="8183880" cy="285752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2.Возрождение Олимпийского Движения</a:t>
            </a:r>
            <a:endParaRPr lang="ru-RU" sz="4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      План Олимпии.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 В 1824 году английский археолог лорд </a:t>
            </a:r>
            <a:r>
              <a:rPr lang="ru-RU" sz="1800" dirty="0" err="1" smtClean="0"/>
              <a:t>Станхоф</a:t>
            </a:r>
            <a:r>
              <a:rPr lang="ru-RU" sz="1800" dirty="0" smtClean="0"/>
              <a:t> приступил к первым серьезным раскопкам на берегах </a:t>
            </a:r>
            <a:r>
              <a:rPr lang="ru-RU" sz="1800" dirty="0" err="1" smtClean="0"/>
              <a:t>Алфея</a:t>
            </a:r>
            <a:r>
              <a:rPr lang="ru-RU" sz="1800" dirty="0" smtClean="0"/>
              <a:t> и нарисовал план Олимпии, какой она была в античные времена.</a:t>
            </a:r>
            <a:endParaRPr lang="ru-RU" sz="1800" dirty="0"/>
          </a:p>
        </p:txBody>
      </p:sp>
      <p:pic>
        <p:nvPicPr>
          <p:cNvPr id="5" name="Рисунок 4" descr="http://www.olympic.kz/pictures/history009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20049" b="2004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olympic.kz/pictures/history0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592935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Пьер де Кубертен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Возрождение Олимпийского движения связано с именем Пьера де Кубертена – французского историка, литератора, педагога и общественного деятеля.</a:t>
            </a:r>
            <a:endParaRPr lang="ru-RU" sz="2000" dirty="0"/>
          </a:p>
        </p:txBody>
      </p:sp>
      <p:pic>
        <p:nvPicPr>
          <p:cNvPr id="5" name="Рисунок 4" descr="http://www.olympic.kz/pictures/history008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22515" b="22515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olympic.kz/pictures/history0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5929353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2928958"/>
          </a:xfrm>
        </p:spPr>
        <p:txBody>
          <a:bodyPr/>
          <a:lstStyle/>
          <a:p>
            <a:r>
              <a:rPr lang="ru-RU" dirty="0" smtClean="0"/>
              <a:t>МОК( Международный Олимпийский Комитет) – </a:t>
            </a:r>
            <a:br>
              <a:rPr lang="ru-RU" dirty="0" smtClean="0"/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высший руководящий орган олимпийского движения.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214686"/>
            <a:ext cx="8183880" cy="1285884"/>
          </a:xfrm>
        </p:spPr>
        <p:txBody>
          <a:bodyPr>
            <a:noAutofit/>
          </a:bodyPr>
          <a:lstStyle/>
          <a:p>
            <a:r>
              <a:rPr lang="ru-RU" sz="4400" dirty="0" smtClean="0"/>
              <a:t>1896 год, город Афины, Греция.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96995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Первая Олимпиада современности</a:t>
            </a:r>
            <a:endParaRPr lang="ru-RU" sz="4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Олимпийский огонь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714488"/>
            <a:ext cx="2971800" cy="393942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Олимпийский огонь символизирует чистоту, мир и дружбу.</a:t>
            </a:r>
            <a:endParaRPr lang="ru-RU" sz="2400" dirty="0"/>
          </a:p>
        </p:txBody>
      </p:sp>
      <p:pic>
        <p:nvPicPr>
          <p:cNvPr id="5" name="Содержимое 4" descr="С 1928 года Олимпийский огонь - неизменный атрибут Игр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514353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571744"/>
            <a:ext cx="8183880" cy="34290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состоит из трех латинских</a:t>
            </a:r>
            <a:br>
              <a:rPr lang="ru-RU" dirty="0" smtClean="0"/>
            </a:br>
            <a:r>
              <a:rPr lang="ru-RU" dirty="0" smtClean="0"/>
              <a:t>       букв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 err="1" smtClean="0">
                <a:solidFill>
                  <a:srgbClr val="FF0000"/>
                </a:solidFill>
              </a:rPr>
              <a:t>Citius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Altius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Fortius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                         </a:t>
            </a:r>
            <a:r>
              <a:rPr lang="ru-RU" sz="3100" dirty="0" smtClean="0">
                <a:solidFill>
                  <a:srgbClr val="00B0F0"/>
                </a:solidFill>
              </a:rPr>
              <a:t>«Быстрее, выше, сильнее»</a:t>
            </a:r>
            <a:br>
              <a:rPr lang="ru-RU" sz="3100" dirty="0" smtClean="0">
                <a:solidFill>
                  <a:srgbClr val="00B0F0"/>
                </a:solidFill>
              </a:rPr>
            </a:br>
            <a:endParaRPr lang="ru-RU" sz="31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1129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endParaRPr lang="ru-RU" sz="18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sz="4400" dirty="0" smtClean="0"/>
              <a:t>    Олимпийский</a:t>
            </a:r>
            <a:r>
              <a:rPr lang="ru-RU" sz="4400" dirty="0" smtClean="0">
                <a:solidFill>
                  <a:srgbClr val="92D050"/>
                </a:solidFill>
              </a:rPr>
              <a:t> </a:t>
            </a:r>
            <a:r>
              <a:rPr lang="ru-RU" sz="4400" dirty="0" smtClean="0"/>
              <a:t>девиз</a:t>
            </a: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endParaRPr lang="ru-RU" sz="44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14752"/>
            <a:ext cx="8183880" cy="1643074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sz="4000" dirty="0" smtClean="0">
                <a:solidFill>
                  <a:srgbClr val="0070C0"/>
                </a:solidFill>
              </a:rPr>
              <a:t>Олимпийский принцип.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541590"/>
          </a:xfrm>
        </p:spPr>
        <p:txBody>
          <a:bodyPr/>
          <a:lstStyle/>
          <a:p>
            <a:r>
              <a:rPr lang="ru-RU" dirty="0" smtClean="0"/>
              <a:t> Был определен в 1896 году Пьером де Кубертеном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en-US" dirty="0" smtClean="0"/>
              <a:t>“</a:t>
            </a:r>
            <a:r>
              <a:rPr lang="ru-RU" dirty="0" smtClean="0"/>
              <a:t>Самое важное в Олимпийских играх – не победа, а участие, также как в жизни самое главное – не триумф, а борьба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узнать историю возникновения первых олимпийских игр.</a:t>
            </a:r>
          </a:p>
          <a:p>
            <a:r>
              <a:rPr lang="ru-RU" dirty="0" smtClean="0"/>
              <a:t>2. познакомиться с возрождением олимпийского движения, символикой и ритуалом начала Олимпийских игр.</a:t>
            </a:r>
          </a:p>
          <a:p>
            <a:r>
              <a:rPr lang="ru-RU" dirty="0" smtClean="0"/>
              <a:t>3. рассказать о современных и будущих олимпийских играх: 22 летняя олимпиада 1980 года в г. Москве, 22 зимняя олимпиады в г. Сочи в 2014 году.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План проекта</a:t>
            </a:r>
            <a:r>
              <a:rPr lang="en-US" sz="5400" dirty="0" smtClean="0"/>
              <a:t>:</a:t>
            </a:r>
            <a:endParaRPr lang="ru-RU" sz="54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14752"/>
            <a:ext cx="8183880" cy="23202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Эмблема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Пять колец – символ пяти континентов</a:t>
            </a:r>
            <a:r>
              <a:rPr lang="en-US" sz="2700" dirty="0" smtClean="0">
                <a:solidFill>
                  <a:srgbClr val="C00000"/>
                </a:solidFill>
              </a:rPr>
              <a:t>:</a:t>
            </a:r>
            <a:r>
              <a:rPr lang="ru-RU" sz="2700" dirty="0" smtClean="0">
                <a:solidFill>
                  <a:srgbClr val="C00000"/>
                </a:solidFill>
              </a:rPr>
              <a:t/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>Европа – синий</a:t>
            </a:r>
            <a:r>
              <a:rPr lang="ru-RU" sz="2700" dirty="0" smtClean="0">
                <a:solidFill>
                  <a:srgbClr val="C00000"/>
                </a:solidFill>
              </a:rPr>
              <a:t>, </a:t>
            </a:r>
            <a:r>
              <a:rPr lang="ru-RU" sz="2700" dirty="0" smtClean="0">
                <a:solidFill>
                  <a:schemeClr val="tx1"/>
                </a:solidFill>
              </a:rPr>
              <a:t>Африка – черный</a:t>
            </a:r>
            <a:r>
              <a:rPr lang="ru-RU" sz="2700" dirty="0" smtClean="0">
                <a:solidFill>
                  <a:srgbClr val="C00000"/>
                </a:solidFill>
              </a:rPr>
              <a:t>, </a:t>
            </a:r>
            <a:r>
              <a:rPr lang="ru-RU" sz="2700" dirty="0" smtClean="0">
                <a:solidFill>
                  <a:srgbClr val="FF0000"/>
                </a:solidFill>
              </a:rPr>
              <a:t>Америка – красный</a:t>
            </a:r>
            <a:r>
              <a:rPr lang="ru-RU" sz="2700" dirty="0" smtClean="0">
                <a:solidFill>
                  <a:srgbClr val="C00000"/>
                </a:solidFill>
              </a:rPr>
              <a:t>, </a:t>
            </a:r>
            <a:r>
              <a:rPr lang="ru-RU" sz="2700" dirty="0" smtClean="0">
                <a:solidFill>
                  <a:srgbClr val="FFFF00"/>
                </a:solidFill>
              </a:rPr>
              <a:t>Азия – желтый</a:t>
            </a:r>
            <a:r>
              <a:rPr lang="ru-RU" sz="2700" dirty="0" smtClean="0">
                <a:solidFill>
                  <a:srgbClr val="C00000"/>
                </a:solidFill>
              </a:rPr>
              <a:t>, </a:t>
            </a:r>
            <a:r>
              <a:rPr lang="ru-RU" sz="2700" dirty="0" smtClean="0">
                <a:solidFill>
                  <a:srgbClr val="00B050"/>
                </a:solidFill>
              </a:rPr>
              <a:t>Австралия – зеленый</a:t>
            </a:r>
            <a:r>
              <a:rPr lang="ru-RU" sz="2700" dirty="0" smtClean="0">
                <a:solidFill>
                  <a:srgbClr val="C00000"/>
                </a:solidFill>
              </a:rPr>
              <a:t>.</a:t>
            </a:r>
            <a:br>
              <a:rPr lang="ru-RU" sz="2700" dirty="0" smtClean="0">
                <a:solidFill>
                  <a:srgbClr val="C00000"/>
                </a:solidFill>
              </a:rPr>
            </a:br>
            <a:endParaRPr lang="ru-RU" sz="27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all-olimpic.narod.ru/img/ring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28604"/>
            <a:ext cx="678661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Флаг</a:t>
            </a:r>
            <a:r>
              <a:rPr lang="ru-RU" sz="2800" dirty="0" smtClean="0"/>
              <a:t> 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Олимпийских игр представляет собой изображение олимпийских колец на белом фоне. Белый цвет символизирует мир во время Игр.</a:t>
            </a:r>
            <a:b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://all-olimpic.narod.ru/img/ring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71481"/>
            <a:ext cx="6643734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305342"/>
            <a:ext cx="750099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Олимпийская клятва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«От имени всех участников соревнований, я обещаю, что мы будем участвовать в этих Олимпийских Играх, уважая и соблюдая правила, по которым они проводятся, в истинно спортивном духе, во славу спорта и чести наших команд».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Олимпийские медали</a:t>
            </a: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462712" y="428604"/>
            <a:ext cx="2240280" cy="4357718"/>
          </a:xfrm>
        </p:spPr>
        <p:txBody>
          <a:bodyPr>
            <a:normAutofit/>
          </a:bodyPr>
          <a:lstStyle/>
          <a:p>
            <a:r>
              <a:rPr lang="ru-RU" dirty="0" smtClean="0"/>
              <a:t>Победитель получает золотую медаль. За второе место - серебряную медаль, за третье – бронзовую. Вручение медалей происходит на специальной церемонии после соревнований.</a:t>
            </a:r>
            <a:endParaRPr lang="ru-RU" dirty="0"/>
          </a:p>
        </p:txBody>
      </p:sp>
      <p:pic>
        <p:nvPicPr>
          <p:cNvPr id="5" name="Рисунок 4" descr="http://all-olimpic.narod.ru/img/medal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21966" b="2196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all-olimpic.narod.ru/img/med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592935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Церемония открытия игр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5100" i="1" dirty="0">
                <a:solidFill>
                  <a:srgbClr val="FF0000"/>
                </a:solidFill>
              </a:rPr>
              <a:t>В параде стран </a:t>
            </a:r>
            <a:r>
              <a:rPr lang="ru-RU" sz="5100" i="1" dirty="0" smtClean="0">
                <a:solidFill>
                  <a:srgbClr val="FF0000"/>
                </a:solidFill>
              </a:rPr>
              <a:t>первой </a:t>
            </a:r>
            <a:r>
              <a:rPr lang="ru-RU" sz="5100" i="1" dirty="0">
                <a:solidFill>
                  <a:srgbClr val="FF0000"/>
                </a:solidFill>
              </a:rPr>
              <a:t>выходит команда Греции. Далее команды стран идут в алфавитном порядке. Замыкает парад команда страны-хозяйки Игр. На церемонии выступают Президент Оргкомитета и Президент МОК. Олимпийский флаг поднимают во время исполнения олимпийского гимна. Олимпийский факел, доставленный из Греции, используется для зажжения олимпийского огня. Выпускаются </a:t>
            </a:r>
            <a:r>
              <a:rPr lang="ru-RU" sz="5100" i="1" dirty="0" smtClean="0">
                <a:solidFill>
                  <a:srgbClr val="FF0000"/>
                </a:solidFill>
              </a:rPr>
              <a:t>голуби. </a:t>
            </a:r>
            <a:r>
              <a:rPr lang="ru-RU" sz="5100" i="1" dirty="0">
                <a:solidFill>
                  <a:srgbClr val="FF0000"/>
                </a:solidFill>
              </a:rPr>
              <a:t>Все атлеты и официальные лица команд принимают олимпийскую клятву.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609600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66FF33"/>
                </a:solidFill>
              </a:rPr>
              <a:t> 22 Летние олимпийские игры в Москве.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1910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rgbClr val="FF3300"/>
                </a:solidFill>
              </a:rPr>
              <a:t>Быстрее!</a:t>
            </a:r>
          </a:p>
          <a:p>
            <a:pPr eaLnBrk="1" hangingPunct="1">
              <a:defRPr/>
            </a:pPr>
            <a:r>
              <a:rPr lang="ru-RU" i="1" smtClean="0">
                <a:solidFill>
                  <a:srgbClr val="FF99FF"/>
                </a:solidFill>
              </a:rPr>
              <a:t>Выше! </a:t>
            </a:r>
          </a:p>
          <a:p>
            <a:pPr eaLnBrk="1" hangingPunct="1">
              <a:defRPr/>
            </a:pPr>
            <a:r>
              <a:rPr lang="ru-RU" i="1" smtClean="0">
                <a:solidFill>
                  <a:srgbClr val="FF6600"/>
                </a:solidFill>
              </a:rPr>
              <a:t>Сильнее!</a:t>
            </a:r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3076" name="Рисунок 2" descr="Александр Дитят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590800"/>
            <a:ext cx="3429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3300"/>
                </a:solidFill>
              </a:rPr>
              <a:t>План: Узнать всё о 22 летних олимпийских играх 1980 года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66FF33"/>
                </a:solidFill>
              </a:rPr>
              <a:t>Страны не</a:t>
            </a:r>
            <a:r>
              <a:rPr lang="ru-RU" dirty="0" smtClean="0">
                <a:solidFill>
                  <a:srgbClr val="66FF33"/>
                </a:solidFill>
                <a:latin typeface="Arial" charset="0"/>
              </a:rPr>
              <a:t> </a:t>
            </a:r>
            <a:r>
              <a:rPr lang="ru-RU" dirty="0" smtClean="0">
                <a:solidFill>
                  <a:srgbClr val="66FF33"/>
                </a:solidFill>
              </a:rPr>
              <a:t>принимавшие участие в олимпийских играх 1980 года?</a:t>
            </a:r>
          </a:p>
          <a:p>
            <a:pPr eaLnBrk="1" hangingPunct="1">
              <a:defRPr/>
            </a:pPr>
            <a:endParaRPr lang="ru-RU" dirty="0" smtClean="0">
              <a:solidFill>
                <a:srgbClr val="66FF33"/>
              </a:solidFill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rgbClr val="66FF33"/>
                </a:solidFill>
              </a:rPr>
              <a:t>Страны победительницы.</a:t>
            </a:r>
          </a:p>
          <a:p>
            <a:pPr eaLnBrk="1" hangingPunct="1">
              <a:defRPr/>
            </a:pPr>
            <a:endParaRPr lang="ru-RU" dirty="0" smtClean="0">
              <a:solidFill>
                <a:srgbClr val="66FF33"/>
              </a:solidFill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rgbClr val="66FF33"/>
                </a:solidFill>
              </a:rPr>
              <a:t>Талисман олимпиады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4100" name="Рисунок 11" descr="b094f28706e3e40c7e5fae35ef344ab4 (400x300, 44Kb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495800"/>
            <a:ext cx="3276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i="1" smtClean="0">
                <a:solidFill>
                  <a:srgbClr val="00CCFF"/>
                </a:solidFill>
              </a:rPr>
              <a:t>*Страны не принимавшие участие*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США </a:t>
            </a:r>
          </a:p>
          <a:p>
            <a:pPr eaLnBrk="1" hangingPunct="1">
              <a:defRPr/>
            </a:pPr>
            <a:r>
              <a:rPr lang="ru-RU" dirty="0" smtClean="0"/>
              <a:t>ФРГ</a:t>
            </a:r>
          </a:p>
          <a:p>
            <a:pPr eaLnBrk="1" hangingPunct="1">
              <a:defRPr/>
            </a:pPr>
            <a:r>
              <a:rPr lang="ru-RU" dirty="0" smtClean="0"/>
              <a:t> Японии</a:t>
            </a:r>
          </a:p>
          <a:p>
            <a:pPr eaLnBrk="1" hangingPunct="1">
              <a:defRPr/>
            </a:pPr>
            <a:r>
              <a:rPr lang="ru-RU" dirty="0" smtClean="0"/>
              <a:t> Канада</a:t>
            </a:r>
          </a:p>
          <a:p>
            <a:pPr eaLnBrk="1" hangingPunct="1">
              <a:defRPr/>
            </a:pPr>
            <a:r>
              <a:rPr lang="ru-RU" dirty="0" smtClean="0"/>
              <a:t>Норвегия</a:t>
            </a:r>
          </a:p>
          <a:p>
            <a:pPr eaLnBrk="1" hangingPunct="1">
              <a:defRPr/>
            </a:pPr>
            <a:r>
              <a:rPr lang="ru-RU" dirty="0" smtClean="0"/>
              <a:t> Аргентина</a:t>
            </a:r>
          </a:p>
          <a:p>
            <a:pPr eaLnBrk="1" hangingPunct="1">
              <a:defRPr/>
            </a:pPr>
            <a:r>
              <a:rPr lang="ru-RU" dirty="0" smtClean="0"/>
              <a:t> Чили и др.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Страны победительницы!</a:t>
            </a:r>
          </a:p>
        </p:txBody>
      </p:sp>
      <p:graphicFrame>
        <p:nvGraphicFramePr>
          <p:cNvPr id="11382" name="Group 11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6"/>
        </p:xfrm>
        <a:graphic>
          <a:graphicData uri="http://schemas.openxmlformats.org/drawingml/2006/table">
            <a:tbl>
              <a:tblPr/>
              <a:tblGrid>
                <a:gridCol w="2133600"/>
                <a:gridCol w="1981200"/>
                <a:gridCol w="2057400"/>
                <a:gridCol w="2057400"/>
              </a:tblGrid>
              <a:tr h="1133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Число наград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Золото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Серебро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Бронза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1.СССР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3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2.ГДР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3.Болга-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рия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Талисман 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</p:txBody>
      </p:sp>
      <p:sp>
        <p:nvSpPr>
          <p:cNvPr id="1434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3200" dirty="0" smtClean="0">
                <a:solidFill>
                  <a:srgbClr val="0000FF"/>
                </a:solidFill>
              </a:rPr>
              <a:t>Олимпийский Мишка – творение Виктора Чижова, приснившееся ему во сне.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</p:txBody>
      </p:sp>
      <p:pic>
        <p:nvPicPr>
          <p:cNvPr id="7173" name="Рисунок 4" descr="Картинка 13 из 5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785926"/>
            <a:ext cx="5072098" cy="3852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67132"/>
          </a:xfrm>
        </p:spPr>
        <p:txBody>
          <a:bodyPr>
            <a:normAutofit/>
          </a:bodyPr>
          <a:lstStyle/>
          <a:p>
            <a:r>
              <a:rPr lang="ru-RU" dirty="0" smtClean="0"/>
              <a:t>1.когда возникли первые олимпийские игры</a:t>
            </a:r>
          </a:p>
          <a:p>
            <a:r>
              <a:rPr lang="ru-RU" dirty="0" smtClean="0"/>
              <a:t>2. программа состязаний.</a:t>
            </a:r>
          </a:p>
          <a:p>
            <a:r>
              <a:rPr lang="ru-RU" dirty="0" smtClean="0"/>
              <a:t>3. одежда спортсменов.</a:t>
            </a:r>
          </a:p>
          <a:p>
            <a:r>
              <a:rPr lang="ru-RU" dirty="0" smtClean="0"/>
              <a:t>4. награждение победителей.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6215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 1.История возникновения</a:t>
            </a:r>
            <a:br>
              <a:rPr lang="ru-RU" sz="4400" dirty="0" smtClean="0"/>
            </a:br>
            <a:r>
              <a:rPr lang="ru-RU" sz="4400" dirty="0" smtClean="0"/>
              <a:t>     первых Олимпийских игр.</a:t>
            </a:r>
            <a:endParaRPr lang="ru-RU" sz="4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Шарики!!!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</p:txBody>
      </p:sp>
      <p:sp>
        <p:nvSpPr>
          <p:cNvPr id="13318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7C80"/>
                </a:solidFill>
              </a:rPr>
              <a:t>Шарики надувались около 2-х дней до окончания Олимпиады. А медвежонок надувался всего лишь 20 минут! А причина кроется в  аппарате , который надувал шары! К мелким и не очень большим предметам аппарат можно сказать относится более заботливо, а к большим предметам наоборот. Причина- бракованный насос, привезённый из Германии.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  <p:pic>
        <p:nvPicPr>
          <p:cNvPr id="9221" name="Рисунок 10" descr="4454494_A00091C9_resize (450x671, 93Kb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4038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dirty="0" smtClean="0"/>
              <a:t>Интересные факты!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Олимпийские игры проходили не только в Москве, но и в Минске, Киеве и Таллинне.</a:t>
            </a:r>
          </a:p>
          <a:p>
            <a:pPr eaLnBrk="1" hangingPunct="1">
              <a:buNone/>
              <a:defRPr/>
            </a:pPr>
            <a:endParaRPr lang="ru-RU" sz="3600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5029200"/>
            <a:ext cx="2895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Полетели!</a:t>
            </a:r>
          </a:p>
        </p:txBody>
      </p:sp>
      <p:pic>
        <p:nvPicPr>
          <p:cNvPr id="8195" name="Рисунок 13" descr="1289036371_002 (700x525, 174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6675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фильм 3">
            <a:hlinkClick r:id="rId3" action="ppaction://hlinkfile" highlightClick="1"/>
          </p:cNvPr>
          <p:cNvSpPr/>
          <p:nvPr/>
        </p:nvSpPr>
        <p:spPr>
          <a:xfrm>
            <a:off x="8001000" y="5867400"/>
            <a:ext cx="1143000" cy="990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914400"/>
          </a:xfrm>
        </p:spPr>
        <p:txBody>
          <a:bodyPr/>
          <a:lstStyle/>
          <a:p>
            <a:r>
              <a:rPr lang="ru-RU"/>
              <a:t>                 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228600" y="2209800"/>
            <a:ext cx="8686800" cy="2112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gradFill rotWithShape="0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path path="rect">
                    <a:fillToRect l="100000" b="100000"/>
                  </a:path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22 Зимняя Олимпиада Сочи-2014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Эмблема Сочи-2014</a:t>
            </a:r>
          </a:p>
        </p:txBody>
      </p:sp>
      <p:pic>
        <p:nvPicPr>
          <p:cNvPr id="17413" name="Picture 5" descr="C:\Documents and Settings\Юлия\Рабочий стол\600px-RR5015-0001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600200"/>
            <a:ext cx="4573588" cy="4565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Первая зимняя Олимпиада – 1924 год, г. </a:t>
            </a:r>
            <a:r>
              <a:rPr lang="ru-RU" dirty="0" err="1" smtClean="0">
                <a:solidFill>
                  <a:schemeClr val="tx1">
                    <a:lumMod val="95000"/>
                  </a:schemeClr>
                </a:solidFill>
              </a:rPr>
              <a:t>Шамони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, Франция.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В 1956 году ( 7 зимняя Олимпиада) – впервые выступили советские спортсмены.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До 1994 года летние и зимние олимпийские игры проходили в один год.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В 1994 году МОК принял решение о проведении этих олимпиад с разницей в 2 года.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Выбор столицы Олимпиады-2014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ru-RU"/>
              <a:t>22 июня 2006 года определились финалисты на звание «Столицы Олимпиады-2014»:Сочи(Россия), Зальцбург(Австрия), Пхенчхан(Республика Корея).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4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Результаты выбора столицы</a:t>
            </a: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685800" y="2308225"/>
          <a:ext cx="7770813" cy="3460750"/>
        </p:xfrm>
        <a:graphic>
          <a:graphicData uri="http://schemas.openxmlformats.org/presentationml/2006/ole">
            <p:oleObj spid="_x0000_s1026" name="Документ" r:id="rId3" imgW="8827200" imgH="393012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/>
              <a:t>Торжественное представление              </a:t>
            </a:r>
            <a:br>
              <a:rPr lang="ru-RU"/>
            </a:br>
            <a:r>
              <a:rPr lang="ru-RU"/>
              <a:t>                Сочи-2014</a:t>
            </a:r>
            <a:br>
              <a:rPr lang="ru-RU"/>
            </a:br>
            <a:endParaRPr lang="ru-RU"/>
          </a:p>
        </p:txBody>
      </p:sp>
      <p:pic>
        <p:nvPicPr>
          <p:cNvPr id="18436" name="Picture 4" descr="C:\Documents and Settings\Юлия\Рабочий стол\250px-Van2010Clos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828800"/>
            <a:ext cx="5943600" cy="4468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542908"/>
          </a:xfrm>
        </p:spPr>
        <p:txBody>
          <a:bodyPr>
            <a:noAutofit/>
          </a:bodyPr>
          <a:lstStyle/>
          <a:p>
            <a:r>
              <a:rPr lang="ru-RU" sz="2800" dirty="0" smtClean="0"/>
              <a:t> Олимпия.</a:t>
            </a:r>
            <a:endParaRPr lang="ru-RU" sz="2800" dirty="0"/>
          </a:p>
        </p:txBody>
      </p:sp>
      <p:pic>
        <p:nvPicPr>
          <p:cNvPr id="8" name="Рисунок 7" descr="http://www.home-edu.ru/user/uatml/00001838/Gotovie/olimpia/og2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25975" r="25975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214422"/>
            <a:ext cx="2057400" cy="4805378"/>
          </a:xfrm>
        </p:spPr>
        <p:txBody>
          <a:bodyPr>
            <a:noAutofit/>
          </a:bodyPr>
          <a:lstStyle/>
          <a:p>
            <a:r>
              <a:rPr lang="ru-RU" sz="1400" dirty="0" smtClean="0"/>
              <a:t>В старину в античном мире, 26 веков назад, города не жили в мире, шел войной на брата брат. </a:t>
            </a:r>
          </a:p>
          <a:p>
            <a:r>
              <a:rPr lang="ru-RU" sz="1400" dirty="0" smtClean="0"/>
              <a:t>И мудрейшие решили</a:t>
            </a:r>
            <a:r>
              <a:rPr lang="en-US" sz="1400" dirty="0" smtClean="0"/>
              <a:t>:</a:t>
            </a:r>
            <a:r>
              <a:rPr lang="ru-RU" sz="1400" dirty="0" smtClean="0"/>
              <a:t> ссоры вечные страшны, можно в смелости и силе состязаться без войны.</a:t>
            </a:r>
          </a:p>
          <a:p>
            <a:r>
              <a:rPr lang="ru-RU" sz="1400" dirty="0" smtClean="0"/>
              <a:t>Пусть в Олимпию прибудет, кто отважен и силен</a:t>
            </a:r>
            <a:r>
              <a:rPr lang="en-US" sz="1400" dirty="0" smtClean="0"/>
              <a:t>:</a:t>
            </a:r>
            <a:endParaRPr lang="ru-RU" sz="1400" dirty="0" smtClean="0"/>
          </a:p>
          <a:p>
            <a:r>
              <a:rPr lang="ru-RU" sz="1400" dirty="0" smtClean="0"/>
              <a:t>Для сражений мирных будет</a:t>
            </a:r>
          </a:p>
          <a:p>
            <a:r>
              <a:rPr lang="ru-RU" sz="1400" dirty="0" smtClean="0"/>
              <a:t>Полем боя </a:t>
            </a:r>
            <a:r>
              <a:rPr lang="ru-RU" sz="1400" b="1" i="1" dirty="0" smtClean="0"/>
              <a:t>– стадион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9" name="Рисунок 8" descr="http://www.home-edu.ru/user/uatml/00001838/Gotovie/olimpia/o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592935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Программа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Тунгусский метеорит</a:t>
            </a:r>
          </a:p>
        </p:txBody>
      </p:sp>
      <p:pic>
        <p:nvPicPr>
          <p:cNvPr id="24581" name="Picture 5" descr="C:\Documents and Settings\Юлия\Рабочий стол\article65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8075" y="2743200"/>
            <a:ext cx="5318125" cy="305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80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Символический забег.</a:t>
            </a:r>
          </a:p>
          <a:p>
            <a:r>
              <a:rPr lang="ru-RU"/>
              <a:t>Космонавт запустил спутник.</a:t>
            </a:r>
          </a:p>
          <a:p>
            <a:r>
              <a:rPr lang="ru-RU"/>
              <a:t>По стадиону промчалась тройка.</a:t>
            </a:r>
          </a:p>
          <a:p>
            <a:r>
              <a:rPr lang="ru-RU"/>
              <a:t>Появился монумент «Рабочий и колхозница».</a:t>
            </a:r>
          </a:p>
          <a:p>
            <a:r>
              <a:rPr lang="ru-RU"/>
              <a:t>Парящая балерина</a:t>
            </a:r>
          </a:p>
          <a:p>
            <a:r>
              <a:rPr lang="ru-RU"/>
              <a:t>Белоснежка и 7 гномов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Перенос в Москву.</a:t>
            </a:r>
          </a:p>
          <a:p>
            <a:r>
              <a:rPr lang="ru-RU"/>
              <a:t>Выступление фигуристов.</a:t>
            </a:r>
          </a:p>
          <a:p>
            <a:r>
              <a:rPr lang="ru-RU"/>
              <a:t>Люди будущего, настоящего и прошлого российского спорта.</a:t>
            </a:r>
          </a:p>
          <a:p>
            <a:r>
              <a:rPr lang="ru-RU"/>
              <a:t>Гигантский логотип Олимпиады Сочи-2014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Флаг Сочи-2014</a:t>
            </a:r>
          </a:p>
        </p:txBody>
      </p:sp>
      <p:pic>
        <p:nvPicPr>
          <p:cNvPr id="22531" name="Picture 3" descr="C:\Documents and Settings\Юлия\Рабочий стол\608px-Sochi_2014_-_Logo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7696200" cy="3430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 Талисмания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1 сентября 2010 года был объявлен конкурс «Талисман Сочи-2014».</a:t>
            </a:r>
          </a:p>
          <a:p>
            <a:r>
              <a:rPr lang="ru-RU"/>
              <a:t>Со 2 февраля 2011 года работал альтернативный сайт талисманов.</a:t>
            </a:r>
          </a:p>
          <a:p>
            <a:r>
              <a:rPr lang="ru-RU"/>
              <a:t>К 26 февраля определились 3 наибольше популярных символов: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build="p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/>
              <a:t>                 Финалисты</a:t>
            </a:r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1066800" y="5867400"/>
            <a:ext cx="2590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Белый мишка</a:t>
            </a:r>
          </a:p>
        </p:txBody>
      </p:sp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6019800" y="5791200"/>
            <a:ext cx="1847850" cy="757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Леопард</a:t>
            </a:r>
          </a:p>
        </p:txBody>
      </p:sp>
      <p:pic>
        <p:nvPicPr>
          <p:cNvPr id="14347" name="Picture 11" descr="C:\Documents and Settings\Юлия\Рабочий стол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76400"/>
            <a:ext cx="2921000" cy="3657600"/>
          </a:xfrm>
          <a:prstGeom prst="rect">
            <a:avLst/>
          </a:prstGeom>
          <a:noFill/>
        </p:spPr>
      </p:pic>
      <p:pic>
        <p:nvPicPr>
          <p:cNvPr id="14350" name="Picture 14" descr="C:\Documents and Settings\Юлия\Рабочий стол\291f48833d13b094cd61e4695ebce94c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76400"/>
            <a:ext cx="3251200" cy="362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43" grpId="0" animBg="1"/>
      <p:bldP spid="1434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 Конец списка...</a:t>
            </a: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1447800" y="5562600"/>
            <a:ext cx="21463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Зайка</a:t>
            </a:r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5029200" y="5486400"/>
            <a:ext cx="3848100" cy="117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Лучик и Снежинка</a:t>
            </a:r>
          </a:p>
        </p:txBody>
      </p:sp>
      <p:pic>
        <p:nvPicPr>
          <p:cNvPr id="15368" name="Picture 8" descr="C:\Documents and Settings\Юлия\Рабочий стол\zaika-300x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3505200" cy="3429000"/>
          </a:xfrm>
          <a:prstGeom prst="rect">
            <a:avLst/>
          </a:prstGeom>
          <a:noFill/>
        </p:spPr>
      </p:pic>
      <p:pic>
        <p:nvPicPr>
          <p:cNvPr id="15369" name="Picture 9" descr="C:\Documents and Settings\Юлия\Рабочий стол\LuchikSnezhinka_m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752600"/>
            <a:ext cx="2286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6" grpId="0" animBg="1"/>
      <p:bldP spid="1536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/>
              <a:t>       Талисманы-победители</a:t>
            </a:r>
          </a:p>
        </p:txBody>
      </p:sp>
      <p:sp>
        <p:nvSpPr>
          <p:cNvPr id="16391" name="WordArt 7"/>
          <p:cNvSpPr>
            <a:spLocks noChangeArrowheads="1" noChangeShapeType="1" noTextEdit="1"/>
          </p:cNvSpPr>
          <p:nvPr/>
        </p:nvSpPr>
        <p:spPr bwMode="auto">
          <a:xfrm>
            <a:off x="1752600" y="5410200"/>
            <a:ext cx="184785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Леопард</a:t>
            </a:r>
          </a:p>
        </p:txBody>
      </p:sp>
      <p:sp>
        <p:nvSpPr>
          <p:cNvPr id="16392" name="WordArt 8"/>
          <p:cNvSpPr>
            <a:spLocks noChangeArrowheads="1" noChangeShapeType="1" noTextEdit="1"/>
          </p:cNvSpPr>
          <p:nvPr/>
        </p:nvSpPr>
        <p:spPr bwMode="auto">
          <a:xfrm>
            <a:off x="5562600" y="5486400"/>
            <a:ext cx="1981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Белый Мишка</a:t>
            </a:r>
          </a:p>
        </p:txBody>
      </p:sp>
      <p:sp>
        <p:nvSpPr>
          <p:cNvPr id="16393" name="WordArt 9"/>
          <p:cNvSpPr>
            <a:spLocks noChangeArrowheads="1" noChangeShapeType="1" noTextEdit="1"/>
          </p:cNvSpPr>
          <p:nvPr/>
        </p:nvSpPr>
        <p:spPr bwMode="auto">
          <a:xfrm>
            <a:off x="3962400" y="5486400"/>
            <a:ext cx="1247775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Зайка</a:t>
            </a:r>
          </a:p>
        </p:txBody>
      </p:sp>
      <p:pic>
        <p:nvPicPr>
          <p:cNvPr id="16395" name="Picture 11" descr="C:\Documents and Settings\Юлия\Рабочий стол\Stamps_of_Russia_2012_No_1559-61_Mascots_2014_Winter_Olympic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5715000" cy="3681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91" grpId="0" animBg="1"/>
      <p:bldP spid="16392" grpId="0" animBg="1"/>
      <p:bldP spid="1639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r>
              <a:rPr lang="ru-RU"/>
              <a:t>          Талисман-победитель</a:t>
            </a:r>
          </a:p>
        </p:txBody>
      </p:sp>
      <p:pic>
        <p:nvPicPr>
          <p:cNvPr id="23555" name="Picture 3" descr="C:\Documents and Settings\Юлия\Рабочий стол\TalismanzimnihOlimpiIski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447800"/>
            <a:ext cx="5486400" cy="3840163"/>
          </a:xfrm>
          <a:prstGeom prst="rect">
            <a:avLst/>
          </a:prstGeom>
          <a:noFill/>
        </p:spPr>
      </p:pic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2743200" y="5486400"/>
            <a:ext cx="3848100" cy="117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Лучик и Снежинка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b="1" i="1" dirty="0" smtClean="0">
                <a:solidFill>
                  <a:schemeClr val="tx1"/>
                </a:solidFill>
              </a:rPr>
              <a:t>Всем</a:t>
            </a:r>
            <a:r>
              <a:rPr lang="ru-RU" b="1" i="1" dirty="0" smtClean="0"/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спортсменам</a:t>
            </a:r>
            <a:r>
              <a:rPr lang="ru-RU" b="1" i="1" dirty="0" smtClean="0"/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мы</a:t>
            </a:r>
            <a:r>
              <a:rPr lang="ru-RU" b="1" i="1" dirty="0" smtClean="0"/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желаем</a:t>
            </a:r>
            <a:r>
              <a:rPr lang="ru-RU" b="1" i="1" dirty="0" smtClean="0"/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удачи!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P10208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785926"/>
            <a:ext cx="6929486" cy="5072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61434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Бог Зевс.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285860"/>
            <a:ext cx="2057400" cy="47339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Олимпийские игры проводились в честь верховного греческого бога Зевса через каждые четыре года. </a:t>
            </a:r>
            <a:endParaRPr lang="ru-RU" sz="2000" dirty="0"/>
          </a:p>
        </p:txBody>
      </p:sp>
      <p:pic>
        <p:nvPicPr>
          <p:cNvPr id="18" name="Рисунок 17" descr="http://www.home-edu.ru/user/uatml/00001838/Gotovie/olimpia/og3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6620" b="16620"/>
          <a:stretch>
            <a:fillRect/>
          </a:stretch>
        </p:blipFill>
        <p:spPr bwMode="auto">
          <a:xfrm>
            <a:off x="457200" y="285728"/>
            <a:ext cx="6019800" cy="5734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www.home-edu.ru/user/uatml/00001838/Gotovie/olimpia/og3.jpg"/>
          <p:cNvPicPr/>
          <p:nvPr/>
        </p:nvPicPr>
        <p:blipFill>
          <a:blip r:embed="rId2" cstate="print"/>
          <a:srcRect b="-17482"/>
          <a:stretch>
            <a:fillRect/>
          </a:stretch>
        </p:blipFill>
        <p:spPr bwMode="auto">
          <a:xfrm>
            <a:off x="214282" y="357166"/>
            <a:ext cx="6357982" cy="742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205162"/>
          </a:xfrm>
        </p:spPr>
        <p:txBody>
          <a:bodyPr/>
          <a:lstStyle/>
          <a:p>
            <a:r>
              <a:rPr lang="ru-RU" dirty="0" smtClean="0"/>
              <a:t>Стадий – отмерялся ступнями судей, 600 ступней – 190 метров(1 стадий). Произошло слово – стадион.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471470"/>
          </a:xfrm>
        </p:spPr>
        <p:txBody>
          <a:bodyPr>
            <a:noAutofit/>
          </a:bodyPr>
          <a:lstStyle/>
          <a:p>
            <a:r>
              <a:rPr lang="ru-RU" sz="2400" dirty="0" smtClean="0"/>
              <a:t>     Бегуны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071546"/>
            <a:ext cx="2057400" cy="494825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Состязания бегунов проводились в несколько этапов, до тех пор, пока не оставались 4 быстрейших, которые и разыгрывали 1 место. </a:t>
            </a:r>
            <a:endParaRPr lang="ru-RU" sz="2000" dirty="0"/>
          </a:p>
        </p:txBody>
      </p:sp>
      <p:pic>
        <p:nvPicPr>
          <p:cNvPr id="5" name="Рисунок 4" descr="http://www.home-edu.ru/user/uatml/00001838/Gotovie/olimpia/og4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4006" r="1400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928670"/>
            <a:ext cx="2057400" cy="5643602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Состоял из</a:t>
            </a:r>
            <a:r>
              <a:rPr lang="en-US" sz="2000" dirty="0" smtClean="0"/>
              <a:t>:</a:t>
            </a:r>
            <a:endParaRPr lang="ru-RU" sz="2000" dirty="0" smtClean="0"/>
          </a:p>
          <a:p>
            <a:r>
              <a:rPr lang="ru-RU" sz="2000" dirty="0" smtClean="0"/>
              <a:t>Борьбы</a:t>
            </a:r>
          </a:p>
          <a:p>
            <a:r>
              <a:rPr lang="ru-RU" sz="2000" dirty="0" smtClean="0"/>
              <a:t>Метания копья и диска</a:t>
            </a:r>
          </a:p>
          <a:p>
            <a:r>
              <a:rPr lang="ru-RU" sz="2000" dirty="0" smtClean="0"/>
              <a:t>Прыжков</a:t>
            </a:r>
          </a:p>
          <a:p>
            <a:r>
              <a:rPr lang="ru-RU" sz="2000" dirty="0" smtClean="0"/>
              <a:t>Бега.</a:t>
            </a:r>
          </a:p>
          <a:p>
            <a:endParaRPr lang="ru-RU" sz="1400" dirty="0"/>
          </a:p>
        </p:txBody>
      </p:sp>
      <p:pic>
        <p:nvPicPr>
          <p:cNvPr id="10" name="Рисунок 9" descr="http://www.home-edu.ru/user/uatml/00001838/Gotovie/olimpia/og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0487" y="3114675"/>
            <a:ext cx="13430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home-edu.ru/user/uatml/00001838/Gotovie/olimpia/og6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21302" b="21302"/>
          <a:stretch>
            <a:fillRect/>
          </a:stretch>
        </p:blipFill>
        <p:spPr bwMode="auto">
          <a:xfrm>
            <a:off x="428596" y="500042"/>
            <a:ext cx="6019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home-edu.ru/user/uatml/00001838/Gotovie/olimpia/og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5786478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400032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Пентатлон 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400032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Панкратион.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142984"/>
            <a:ext cx="2057400" cy="48768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Панкратион - жесточайший и популярнейший вид древнегреческого единоборства, в котором соединены элементы борьбы и кулачного боя.   </a:t>
            </a:r>
          </a:p>
          <a:p>
            <a:endParaRPr lang="ru-RU" sz="1800" dirty="0"/>
          </a:p>
        </p:txBody>
      </p:sp>
      <p:pic>
        <p:nvPicPr>
          <p:cNvPr id="7" name="Рисунок 6" descr="http://www.home-edu.ru/user/uatml/00001838/Gotovie/olimpia/og5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9484" r="948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home-edu.ru/user/uatml/00001838/Gotovie/olimpia/og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592935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487</TotalTime>
  <Words>821</Words>
  <Application>Microsoft Office PowerPoint</Application>
  <PresentationFormat>Экран (4:3)</PresentationFormat>
  <Paragraphs>141</Paragraphs>
  <Slides>49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6" baseType="lpstr">
      <vt:lpstr>Бумажная</vt:lpstr>
      <vt:lpstr>Аспект</vt:lpstr>
      <vt:lpstr>1_Аспект</vt:lpstr>
      <vt:lpstr>Тема Office</vt:lpstr>
      <vt:lpstr>Апекс</vt:lpstr>
      <vt:lpstr>1_Апекс</vt:lpstr>
      <vt:lpstr>Документ</vt:lpstr>
      <vt:lpstr> История олимпийских игр в     древности и современности.</vt:lpstr>
      <vt:lpstr>План проекта:</vt:lpstr>
      <vt:lpstr>    1.История возникновения      первых Олимпийских игр.</vt:lpstr>
      <vt:lpstr> Олимпия.</vt:lpstr>
      <vt:lpstr>    Бог Зевс.</vt:lpstr>
      <vt:lpstr>Стадий – отмерялся ступнями судей, 600 ступней – 190 метров(1 стадий). Произошло слово – стадион.</vt:lpstr>
      <vt:lpstr>     Бегуны</vt:lpstr>
      <vt:lpstr>Пентатлон </vt:lpstr>
      <vt:lpstr>Панкратион.</vt:lpstr>
      <vt:lpstr>    Лавровый            венок</vt:lpstr>
      <vt:lpstr>В 394 г. н.э. Феодосий 1 издал эдикт о запрещении проведения Олимпийских игр.</vt:lpstr>
      <vt:lpstr>2.Возрождение Олимпийского Движения</vt:lpstr>
      <vt:lpstr>          План Олимпии.</vt:lpstr>
      <vt:lpstr>Пьер де Кубертен</vt:lpstr>
      <vt:lpstr>МОК( Международный Олимпийский Комитет) –  высший руководящий орган олимпийского движения.</vt:lpstr>
      <vt:lpstr>1896 год, город Афины, Греция.</vt:lpstr>
      <vt:lpstr>Олимпийский огонь</vt:lpstr>
      <vt:lpstr> состоит из трех латинских        букв:           Citius, Altius, Fortius                            «Быстрее, выше, сильнее» </vt:lpstr>
      <vt:lpstr>    Олимпийский принцип.</vt:lpstr>
      <vt:lpstr>                 Эмблема Пять колец – символ пяти континентов: Европа – синий, Африка – черный, Америка – красный, Азия – желтый, Австралия – зеленый. </vt:lpstr>
      <vt:lpstr>Флаг Олимпийских игр представляет собой изображение олимпийских колец на белом фоне. Белый цвет символизирует мир во время Игр. </vt:lpstr>
      <vt:lpstr>Слайд 22</vt:lpstr>
      <vt:lpstr>    Олимпийские медали </vt:lpstr>
      <vt:lpstr>Церемония открытия игр</vt:lpstr>
      <vt:lpstr> 22 Летние олимпийские игры в Москве.</vt:lpstr>
      <vt:lpstr>План: Узнать всё о 22 летних олимпийских играх 1980 года</vt:lpstr>
      <vt:lpstr>*Страны не принимавшие участие*</vt:lpstr>
      <vt:lpstr>Страны победительницы!</vt:lpstr>
      <vt:lpstr>Талисман </vt:lpstr>
      <vt:lpstr>Шарики!!!</vt:lpstr>
      <vt:lpstr>Интересные факты!</vt:lpstr>
      <vt:lpstr>Полетели!</vt:lpstr>
      <vt:lpstr>                  </vt:lpstr>
      <vt:lpstr>           Эмблема Сочи-2014</vt:lpstr>
      <vt:lpstr>Первая зимняя Олимпиада – 1924 год, г. Шамони, Франция. В 1956 году ( 7 зимняя Олимпиада) – впервые выступили советские спортсмены.</vt:lpstr>
      <vt:lpstr>До 1994 года летние и зимние олимпийские игры проходили в один год. В 1994 году МОК принял решение о проведении этих олимпиад с разницей в 2 года.</vt:lpstr>
      <vt:lpstr>Выбор столицы Олимпиады-2014</vt:lpstr>
      <vt:lpstr>Результаты выбора столицы</vt:lpstr>
      <vt:lpstr>Торжественное представление                               Сочи-2014 </vt:lpstr>
      <vt:lpstr>Программа</vt:lpstr>
      <vt:lpstr>Слайд 41</vt:lpstr>
      <vt:lpstr>Слайд 42</vt:lpstr>
      <vt:lpstr>               Флаг Сочи-2014</vt:lpstr>
      <vt:lpstr>                Талисмания</vt:lpstr>
      <vt:lpstr>                 Финалисты</vt:lpstr>
      <vt:lpstr>                Конец списка...</vt:lpstr>
      <vt:lpstr>       Талисманы-победители</vt:lpstr>
      <vt:lpstr>          Талисман-победитель</vt:lpstr>
      <vt:lpstr>  Всем спортсменам мы желаем удачи!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олимпийских игр в древности и современности.</dc:title>
  <dc:creator>gigabyte</dc:creator>
  <cp:lastModifiedBy>gigabyte</cp:lastModifiedBy>
  <cp:revision>56</cp:revision>
  <dcterms:created xsi:type="dcterms:W3CDTF">2012-02-25T16:33:49Z</dcterms:created>
  <dcterms:modified xsi:type="dcterms:W3CDTF">2013-02-24T13:41:36Z</dcterms:modified>
</cp:coreProperties>
</file>