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6" r:id="rId9"/>
    <p:sldId id="264" r:id="rId10"/>
    <p:sldId id="267" r:id="rId11"/>
    <p:sldId id="268" r:id="rId12"/>
    <p:sldId id="263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8" r:id="rId2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24" autoAdjust="0"/>
  </p:normalViewPr>
  <p:slideViewPr>
    <p:cSldViewPr>
      <p:cViewPr varScale="1">
        <p:scale>
          <a:sx n="69" d="100"/>
          <a:sy n="69" d="100"/>
        </p:scale>
        <p:origin x="-141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476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C0D676E-F332-47B5-834A-F0F684ABAB0E}" type="datetimeFigureOut">
              <a:rPr lang="ru-RU" smtClean="0"/>
              <a:pPr/>
              <a:t>11.02.2013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39E6F00-4F8B-44EF-A4D3-A1D2CED92C6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Орг. Момент.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9E6F00-4F8B-44EF-A4D3-A1D2CED92C6E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9E6F00-4F8B-44EF-A4D3-A1D2CED92C6E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9E6F00-4F8B-44EF-A4D3-A1D2CED92C6E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Герб города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Когалым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предоставляет собой изображение геральдического щита прямоугольной формы. Верхняя часть щита разделена на две части голубого и зеленого цвета, обозначающих принадлежность к ХМАО.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Эти же два цвета- символы обилия рек, озер, лесов. В центре- изображение медведя, символа предусмотрительности, мудрости, силы. В нижней части герба на серебряном поле(символ чистоты и невинности нетронутых земель)- синие полосы, обозначающие две реки,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Ингу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-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Ягун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и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Кирил-Васьягун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между которыми расположен город. Нефтяная капля- символ, являющийся одним из ключевых моментов для основания города.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Чтобы хорошо запомнили герб нашего города, мы сейчас раскрасим его.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9E6F00-4F8B-44EF-A4D3-A1D2CED92C6E}" type="slidenum">
              <a:rPr lang="ru-RU" smtClean="0"/>
              <a:pPr/>
              <a:t>18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30023E0-3FED-45A7-9AED-F20F249D816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zoom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91372F1-F5E0-45CD-AF83-45F6EA00646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zoom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6FAE446-B1DA-4141-83DA-98F62D54FED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zoom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4981A3-4AB7-4D7B-B93F-CC5CC9C6AFD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zoom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12F7679-3BC6-4BDC-8BBC-1E23C240EAB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zoom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30613DE-E994-4858-8441-6BBB42CF940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zoom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8421DB9-A88D-4CB7-82F6-247521E844D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zoom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BE3115C-1B41-48C9-A03F-2403D159493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zoom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A1D0593-24D9-44C6-9546-D40D348A221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zoom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2810119-BCD7-4703-AC87-25F663A1F80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zoom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8BCF29A-D78E-4C47-A282-A7465278093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zoom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763CD103-E51D-4BC9-AA20-99C0A8A239C1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zoom/>
  </p:transition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gif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gi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827584" y="908720"/>
            <a:ext cx="7848227" cy="2232595"/>
          </a:xfrm>
        </p:spPr>
        <p:txBody>
          <a:bodyPr/>
          <a:lstStyle/>
          <a:p>
            <a:r>
              <a:rPr lang="ru-RU" b="1" dirty="0" smtClean="0">
                <a:solidFill>
                  <a:schemeClr val="bg1"/>
                </a:solidFill>
              </a:rPr>
              <a:t>Кто такие звери?</a:t>
            </a:r>
            <a:r>
              <a:rPr lang="ru-RU" dirty="0" smtClean="0">
                <a:solidFill>
                  <a:schemeClr val="bg1"/>
                </a:solidFill>
              </a:rPr>
              <a:t/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dirty="0" smtClean="0">
                <a:solidFill>
                  <a:schemeClr val="bg1"/>
                </a:solidFill>
              </a:rPr>
              <a:t>Хозяин Югорского леса.</a:t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dirty="0" smtClean="0">
                <a:solidFill>
                  <a:schemeClr val="bg1"/>
                </a:solidFill>
              </a:rPr>
              <a:t>Герб города </a:t>
            </a:r>
            <a:r>
              <a:rPr lang="ru-RU" dirty="0" err="1" smtClean="0">
                <a:solidFill>
                  <a:schemeClr val="bg1"/>
                </a:solidFill>
              </a:rPr>
              <a:t>Когалыма</a:t>
            </a:r>
            <a:r>
              <a:rPr lang="ru-RU" dirty="0" smtClean="0">
                <a:solidFill>
                  <a:schemeClr val="bg1"/>
                </a:solidFill>
              </a:rPr>
              <a:t>.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403648" y="3645024"/>
            <a:ext cx="6768752" cy="3024336"/>
          </a:xfrm>
        </p:spPr>
        <p:txBody>
          <a:bodyPr/>
          <a:lstStyle/>
          <a:p>
            <a:r>
              <a:rPr lang="ru-RU" dirty="0" smtClean="0">
                <a:solidFill>
                  <a:srgbClr val="003366"/>
                </a:solidFill>
              </a:rPr>
              <a:t>Окружающий мир. </a:t>
            </a:r>
          </a:p>
          <a:p>
            <a:r>
              <a:rPr lang="ru-RU" dirty="0" smtClean="0">
                <a:solidFill>
                  <a:srgbClr val="003366"/>
                </a:solidFill>
              </a:rPr>
              <a:t>Краеведение.</a:t>
            </a:r>
          </a:p>
          <a:p>
            <a:r>
              <a:rPr lang="ru-RU" dirty="0" smtClean="0">
                <a:solidFill>
                  <a:srgbClr val="003366"/>
                </a:solidFill>
              </a:rPr>
              <a:t> 1 класс.</a:t>
            </a:r>
          </a:p>
          <a:p>
            <a:r>
              <a:rPr lang="ru-RU" dirty="0" smtClean="0">
                <a:solidFill>
                  <a:srgbClr val="003366"/>
                </a:solidFill>
              </a:rPr>
              <a:t>Учитель  </a:t>
            </a:r>
            <a:r>
              <a:rPr lang="ru-RU" dirty="0" err="1" smtClean="0">
                <a:solidFill>
                  <a:srgbClr val="003366"/>
                </a:solidFill>
              </a:rPr>
              <a:t>Муквич</a:t>
            </a:r>
            <a:r>
              <a:rPr lang="ru-RU" dirty="0" smtClean="0">
                <a:solidFill>
                  <a:srgbClr val="003366"/>
                </a:solidFill>
              </a:rPr>
              <a:t>  Т.Е.</a:t>
            </a:r>
          </a:p>
          <a:p>
            <a:r>
              <a:rPr lang="ru-RU" sz="2800" dirty="0" smtClean="0">
                <a:solidFill>
                  <a:srgbClr val="003366"/>
                </a:solidFill>
              </a:rPr>
              <a:t>МБОУ СОШ№1.</a:t>
            </a:r>
            <a:endParaRPr lang="ru-RU" sz="2800" dirty="0">
              <a:solidFill>
                <a:srgbClr val="003366"/>
              </a:solidFill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http://petlike.me/image_all/wall/3/3258/wall_3258_large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55576" y="1196752"/>
            <a:ext cx="7704856" cy="5328592"/>
          </a:xfrm>
          <a:prstGeom prst="rect">
            <a:avLst/>
          </a:prstGeom>
          <a:noFill/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chemeClr val="bg1"/>
                </a:solidFill>
              </a:rPr>
              <a:t>Кто такие звери?</a:t>
            </a:r>
            <a:r>
              <a:rPr lang="ru-RU" dirty="0">
                <a:solidFill>
                  <a:srgbClr val="0070C0"/>
                </a:solidFill>
              </a:rPr>
              <a:t/>
            </a:r>
            <a:br>
              <a:rPr lang="ru-RU" dirty="0">
                <a:solidFill>
                  <a:srgbClr val="0070C0"/>
                </a:solidFill>
              </a:rPr>
            </a:b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763688" y="2780928"/>
            <a:ext cx="496855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>
                <a:solidFill>
                  <a:srgbClr val="002060"/>
                </a:solidFill>
              </a:rPr>
              <a:t>А </a:t>
            </a:r>
            <a:r>
              <a:rPr lang="ru-RU" sz="2800" dirty="0">
                <a:solidFill>
                  <a:srgbClr val="002060"/>
                </a:solidFill>
              </a:rPr>
              <a:t>что еще является </a:t>
            </a:r>
            <a:endParaRPr lang="ru-RU" sz="2800" dirty="0" smtClean="0">
              <a:solidFill>
                <a:srgbClr val="002060"/>
              </a:solidFill>
            </a:endParaRPr>
          </a:p>
          <a:p>
            <a:pPr algn="ctr"/>
            <a:r>
              <a:rPr lang="ru-RU" sz="2800" dirty="0" smtClean="0">
                <a:solidFill>
                  <a:srgbClr val="002060"/>
                </a:solidFill>
              </a:rPr>
              <a:t>общим </a:t>
            </a:r>
          </a:p>
          <a:p>
            <a:pPr algn="ctr"/>
            <a:r>
              <a:rPr lang="ru-RU" sz="2800" dirty="0" smtClean="0">
                <a:solidFill>
                  <a:srgbClr val="002060"/>
                </a:solidFill>
              </a:rPr>
              <a:t>признаком этих  </a:t>
            </a:r>
            <a:r>
              <a:rPr lang="ru-RU" sz="2800" dirty="0">
                <a:solidFill>
                  <a:srgbClr val="002060"/>
                </a:solidFill>
              </a:rPr>
              <a:t>зверей?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547664" y="1196752"/>
            <a:ext cx="5904656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>
                <a:solidFill>
                  <a:srgbClr val="0070C0"/>
                </a:solidFill>
              </a:rPr>
              <a:t>Тело каждого из зверей имеет разную форму и размер, но части тела у всех одинаковые. </a:t>
            </a:r>
            <a:endParaRPr lang="ru-RU" sz="2800" dirty="0"/>
          </a:p>
        </p:txBody>
      </p:sp>
      <p:pic>
        <p:nvPicPr>
          <p:cNvPr id="7" name="Picture 2" descr="C:\Documents and Settings\Admin\Рабочий стол\ПРЕЗЕНТАЦИИ\Муравей Вопросик.jp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395536" y="4149080"/>
            <a:ext cx="1827986" cy="2520280"/>
          </a:xfrm>
          <a:prstGeom prst="rect">
            <a:avLst/>
          </a:prstGeom>
          <a:noFill/>
        </p:spPr>
      </p:pic>
      <p:pic>
        <p:nvPicPr>
          <p:cNvPr id="8" name="Picture 1" descr="C:\Documents and Settings\Admin\Рабочий стол\ПРЕЗЕНТАЦИИ\Мудрая Черепаха.jp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A"/>
              </a:clrFrom>
              <a:clrTo>
                <a:srgbClr val="FFFFFA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21281985" flipH="1">
            <a:off x="6704427" y="4252349"/>
            <a:ext cx="2340342" cy="2256758"/>
          </a:xfrm>
          <a:prstGeom prst="rect">
            <a:avLst/>
          </a:prstGeom>
          <a:noFill/>
        </p:spPr>
      </p:pic>
      <p:sp>
        <p:nvSpPr>
          <p:cNvPr id="11" name="Прямоугольник 10"/>
          <p:cNvSpPr/>
          <p:nvPr/>
        </p:nvSpPr>
        <p:spPr>
          <a:xfrm>
            <a:off x="2267744" y="4437112"/>
            <a:ext cx="4572000" cy="138499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80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Звери - это животные, тело которых покрыто шерстью</a:t>
            </a: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</a:t>
            </a: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1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1" name="Picture 5" descr="http://dnkultura.ucoz.ru/_ph/4/30673536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23528" y="1124744"/>
            <a:ext cx="8640960" cy="5544616"/>
          </a:xfrm>
          <a:prstGeom prst="rect">
            <a:avLst/>
          </a:prstGeom>
          <a:noFill/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2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2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http://www.surwiki.ru/wiki/images/e/e5/Kartaa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8676" name="Picture 4" descr="http://mcpetrofond.ru/data/XMAO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164288" y="4653136"/>
            <a:ext cx="1728192" cy="1856457"/>
          </a:xfrm>
          <a:prstGeom prst="rect">
            <a:avLst/>
          </a:prstGeom>
          <a:noFill/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http://chukot.er.ru/media/userdata/news/2012/06/22/eb9bacc644bccf3a34115cf6c2c5c1d5_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23528" y="1268760"/>
            <a:ext cx="8640960" cy="5328592"/>
          </a:xfrm>
          <a:prstGeom prst="rect">
            <a:avLst/>
          </a:prstGeom>
          <a:noFill/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http://i1.i.ua/prikol/pic/2/5/366852_35360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9513" y="1124744"/>
            <a:ext cx="8964487" cy="5733256"/>
          </a:xfrm>
          <a:prstGeom prst="rect">
            <a:avLst/>
          </a:prstGeom>
          <a:noFill/>
        </p:spPr>
      </p:pic>
      <p:pic>
        <p:nvPicPr>
          <p:cNvPr id="4" name="Picture 4" descr="http://www.kaliningrad-fishing.ru/hunter/o-hoz/0091-1.gif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51520" y="4437112"/>
            <a:ext cx="3333750" cy="2209801"/>
          </a:xfrm>
          <a:prstGeom prst="rect">
            <a:avLst/>
          </a:prstGeom>
          <a:noFill/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8" name="Picture 4" descr="http://www.raipon.info/images/stories/Art_peoples/shestalov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83568" y="1844824"/>
            <a:ext cx="3096344" cy="3804195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4283968" y="1916832"/>
            <a:ext cx="4536504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rgbClr val="002060"/>
                </a:solidFill>
              </a:rPr>
              <a:t>Здравствуй, край мансийский, милый,</a:t>
            </a:r>
            <a:r>
              <a:rPr lang="ru-RU" sz="2400" dirty="0" smtClean="0">
                <a:solidFill>
                  <a:srgbClr val="002060"/>
                </a:solidFill>
              </a:rPr>
              <a:t/>
            </a:r>
            <a:br>
              <a:rPr lang="ru-RU" sz="2400" dirty="0" smtClean="0">
                <a:solidFill>
                  <a:srgbClr val="002060"/>
                </a:solidFill>
              </a:rPr>
            </a:br>
            <a:r>
              <a:rPr lang="ru-RU" sz="2400" dirty="0">
                <a:solidFill>
                  <a:srgbClr val="002060"/>
                </a:solidFill>
              </a:rPr>
              <a:t>Со смолистою тайгой,</a:t>
            </a:r>
            <a:r>
              <a:rPr lang="ru-RU" sz="2400" dirty="0" smtClean="0">
                <a:solidFill>
                  <a:srgbClr val="002060"/>
                </a:solidFill>
              </a:rPr>
              <a:t/>
            </a:r>
            <a:br>
              <a:rPr lang="ru-RU" sz="2400" dirty="0" smtClean="0">
                <a:solidFill>
                  <a:srgbClr val="002060"/>
                </a:solidFill>
              </a:rPr>
            </a:br>
            <a:r>
              <a:rPr lang="ru-RU" sz="2400" dirty="0">
                <a:solidFill>
                  <a:srgbClr val="002060"/>
                </a:solidFill>
              </a:rPr>
              <a:t>С молодой отцовской силой,</a:t>
            </a:r>
            <a:r>
              <a:rPr lang="ru-RU" sz="2400" dirty="0" smtClean="0">
                <a:solidFill>
                  <a:srgbClr val="002060"/>
                </a:solidFill>
              </a:rPr>
              <a:t/>
            </a:r>
            <a:br>
              <a:rPr lang="ru-RU" sz="2400" dirty="0" smtClean="0">
                <a:solidFill>
                  <a:srgbClr val="002060"/>
                </a:solidFill>
              </a:rPr>
            </a:br>
            <a:r>
              <a:rPr lang="ru-RU" sz="2400" dirty="0">
                <a:solidFill>
                  <a:srgbClr val="002060"/>
                </a:solidFill>
              </a:rPr>
              <a:t>С материнской добротой!</a:t>
            </a:r>
            <a:r>
              <a:rPr lang="ru-RU" sz="2400" dirty="0" smtClean="0">
                <a:solidFill>
                  <a:srgbClr val="002060"/>
                </a:solidFill>
              </a:rPr>
              <a:t/>
            </a:r>
            <a:br>
              <a:rPr lang="ru-RU" sz="2400" dirty="0" smtClean="0">
                <a:solidFill>
                  <a:srgbClr val="002060"/>
                </a:solidFill>
              </a:rPr>
            </a:br>
            <a:r>
              <a:rPr lang="ru-RU" sz="2400" dirty="0">
                <a:solidFill>
                  <a:srgbClr val="002060"/>
                </a:solidFill>
              </a:rPr>
              <a:t>Машет мне рукой осина,</a:t>
            </a:r>
            <a:r>
              <a:rPr lang="ru-RU" sz="2400" dirty="0" smtClean="0">
                <a:solidFill>
                  <a:srgbClr val="002060"/>
                </a:solidFill>
              </a:rPr>
              <a:t/>
            </a:r>
            <a:br>
              <a:rPr lang="ru-RU" sz="2400" dirty="0" smtClean="0">
                <a:solidFill>
                  <a:srgbClr val="002060"/>
                </a:solidFill>
              </a:rPr>
            </a:br>
            <a:r>
              <a:rPr lang="ru-RU" sz="2400" dirty="0">
                <a:solidFill>
                  <a:srgbClr val="002060"/>
                </a:solidFill>
              </a:rPr>
              <a:t>Улыбается вода</a:t>
            </a:r>
            <a:r>
              <a:rPr lang="ru-RU" sz="2400" dirty="0" smtClean="0">
                <a:solidFill>
                  <a:srgbClr val="002060"/>
                </a:solidFill>
              </a:rPr>
              <a:t/>
            </a:r>
            <a:br>
              <a:rPr lang="ru-RU" sz="2400" dirty="0" smtClean="0">
                <a:solidFill>
                  <a:srgbClr val="002060"/>
                </a:solidFill>
              </a:rPr>
            </a:br>
            <a:r>
              <a:rPr lang="ru-RU" sz="2400" dirty="0">
                <a:solidFill>
                  <a:srgbClr val="002060"/>
                </a:solidFill>
              </a:rPr>
              <a:t>Слышу лепет лебединый</a:t>
            </a:r>
            <a:r>
              <a:rPr lang="ru-RU" sz="2400" dirty="0" smtClean="0">
                <a:solidFill>
                  <a:srgbClr val="002060"/>
                </a:solidFill>
              </a:rPr>
              <a:t/>
            </a:r>
            <a:br>
              <a:rPr lang="ru-RU" sz="2400" dirty="0" smtClean="0">
                <a:solidFill>
                  <a:srgbClr val="002060"/>
                </a:solidFill>
              </a:rPr>
            </a:br>
            <a:r>
              <a:rPr lang="ru-RU" sz="2400" dirty="0">
                <a:solidFill>
                  <a:srgbClr val="002060"/>
                </a:solidFill>
              </a:rPr>
              <a:t>Словно в детские года… -</a:t>
            </a:r>
          </a:p>
        </p:txBody>
      </p:sp>
      <p:pic>
        <p:nvPicPr>
          <p:cNvPr id="31746" name="Picture 2" descr="http://www.libex.ru/dimg/2145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355976" y="1124744"/>
            <a:ext cx="4392488" cy="5345875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1907704" y="260648"/>
            <a:ext cx="475252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err="1" smtClean="0">
                <a:solidFill>
                  <a:schemeClr val="bg1"/>
                </a:solidFill>
              </a:rPr>
              <a:t>Юван</a:t>
            </a:r>
            <a:r>
              <a:rPr lang="ru-RU" sz="4000" dirty="0" smtClean="0">
                <a:solidFill>
                  <a:schemeClr val="bg1"/>
                </a:solidFill>
              </a:rPr>
              <a:t>   </a:t>
            </a:r>
            <a:r>
              <a:rPr lang="ru-RU" sz="4000" dirty="0" err="1" smtClean="0">
                <a:solidFill>
                  <a:schemeClr val="bg1"/>
                </a:solidFill>
              </a:rPr>
              <a:t>Шесталов</a:t>
            </a:r>
            <a:r>
              <a:rPr lang="ru-RU" sz="4000" dirty="0" smtClean="0">
                <a:solidFill>
                  <a:schemeClr val="bg1"/>
                </a:solidFill>
              </a:rPr>
              <a:t> </a:t>
            </a:r>
            <a:endParaRPr lang="ru-RU" sz="40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17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17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4" name="Picture 6" descr="http://www.ugra-news.ru/sites/default/files/styles/big_photo/public/images/galleries/20121019/4168711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6" name="Picture 2" descr="http://im6-tub-ru.yandex.net/i?id=456951450-52-72&amp;n=21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1200150" cy="1428750"/>
          </a:xfrm>
          <a:prstGeom prst="rect">
            <a:avLst/>
          </a:prstGeom>
          <a:noFill/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://www.regionalcom.ru/upload/Gerby/tymen/kogalym.gif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195736" y="1196752"/>
            <a:ext cx="4500849" cy="5328592"/>
          </a:xfrm>
          <a:prstGeom prst="rect">
            <a:avLst/>
          </a:prstGeom>
          <a:noFill/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Documents and Settings\Admin\Рабочий стол\ПРЕЗЕНТАЦИИ\Муравей Вопросик.jp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395536" y="4005064"/>
            <a:ext cx="1827986" cy="2520280"/>
          </a:xfrm>
          <a:prstGeom prst="rect">
            <a:avLst/>
          </a:prstGeom>
          <a:noFill/>
        </p:spPr>
      </p:pic>
      <p:pic>
        <p:nvPicPr>
          <p:cNvPr id="3" name="Picture 1" descr="C:\Documents and Settings\Admin\Рабочий стол\ПРЕЗЕНТАЦИИ\Мудрая Черепаха.jp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A"/>
              </a:clrFrom>
              <a:clrTo>
                <a:srgbClr val="FFFFFA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20048477" flipH="1">
            <a:off x="6804727" y="4275412"/>
            <a:ext cx="2016224" cy="1944216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3635896" y="3573016"/>
            <a:ext cx="178194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>
                <a:solidFill>
                  <a:srgbClr val="0070C0"/>
                </a:solidFill>
              </a:rPr>
              <a:t>Птицы?</a:t>
            </a:r>
            <a:endParaRPr lang="ru-RU" sz="2800" dirty="0">
              <a:solidFill>
                <a:srgbClr val="0070C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043608" y="1124744"/>
            <a:ext cx="691276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>
                <a:solidFill>
                  <a:srgbClr val="0070C0"/>
                </a:solidFill>
              </a:rPr>
              <a:t>На какие группы можно </a:t>
            </a:r>
            <a:r>
              <a:rPr lang="ru-RU" sz="2800" dirty="0" smtClean="0">
                <a:solidFill>
                  <a:srgbClr val="0070C0"/>
                </a:solidFill>
              </a:rPr>
              <a:t>раз</a:t>
            </a:r>
            <a:r>
              <a:rPr lang="ru-RU" sz="2800" dirty="0" smtClean="0">
                <a:solidFill>
                  <a:srgbClr val="0070C0"/>
                </a:solidFill>
              </a:rPr>
              <a:t>делить </a:t>
            </a:r>
            <a:r>
              <a:rPr lang="ru-RU" sz="2800" dirty="0" smtClean="0">
                <a:solidFill>
                  <a:srgbClr val="0070C0"/>
                </a:solidFill>
              </a:rPr>
              <a:t>животных?</a:t>
            </a:r>
            <a:endParaRPr lang="ru-RU" sz="2800" dirty="0">
              <a:solidFill>
                <a:srgbClr val="0070C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699792" y="2060848"/>
            <a:ext cx="366549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 smtClean="0">
                <a:solidFill>
                  <a:srgbClr val="0070C0"/>
                </a:solidFill>
              </a:rPr>
              <a:t>Кто же такие звери? </a:t>
            </a:r>
            <a:endParaRPr lang="ru-RU" sz="2800" dirty="0">
              <a:solidFill>
                <a:srgbClr val="0070C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419872" y="2636912"/>
            <a:ext cx="239123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 smtClean="0">
                <a:solidFill>
                  <a:srgbClr val="0070C0"/>
                </a:solidFill>
              </a:rPr>
              <a:t>Насекомые? </a:t>
            </a:r>
            <a:endParaRPr lang="ru-RU" sz="2800" dirty="0">
              <a:solidFill>
                <a:srgbClr val="0070C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843808" y="4149080"/>
            <a:ext cx="360040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>
                <a:solidFill>
                  <a:srgbClr val="0070C0"/>
                </a:solidFill>
              </a:rPr>
              <a:t>Кого из зверей называют хозяином Югорского леса?</a:t>
            </a:r>
            <a:endParaRPr lang="ru-RU" sz="2800" dirty="0">
              <a:solidFill>
                <a:srgbClr val="0070C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995936" y="3068960"/>
            <a:ext cx="144462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 smtClean="0">
                <a:solidFill>
                  <a:srgbClr val="0070C0"/>
                </a:solidFill>
              </a:rPr>
              <a:t>Рыбы? </a:t>
            </a:r>
            <a:endParaRPr lang="ru-RU" sz="2800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536" y="1340768"/>
            <a:ext cx="8229600" cy="4525963"/>
          </a:xfrm>
        </p:spPr>
        <p:txBody>
          <a:bodyPr/>
          <a:lstStyle/>
          <a:p>
            <a:pPr algn="ctr">
              <a:buNone/>
            </a:pPr>
            <a:r>
              <a:rPr lang="ru-RU" b="1" dirty="0">
                <a:solidFill>
                  <a:srgbClr val="002060"/>
                </a:solidFill>
                <a:latin typeface="+mn-lt"/>
                <a:ea typeface="+mn-ea"/>
                <a:cs typeface="+mn-cs"/>
              </a:rPr>
              <a:t>Мы умные, мы дружные</a:t>
            </a:r>
          </a:p>
          <a:p>
            <a:pPr algn="ctr">
              <a:buNone/>
            </a:pPr>
            <a:r>
              <a:rPr lang="ru-RU" b="1" dirty="0">
                <a:solidFill>
                  <a:srgbClr val="002060"/>
                </a:solidFill>
                <a:latin typeface="+mn-lt"/>
                <a:ea typeface="+mn-ea"/>
                <a:cs typeface="+mn-cs"/>
              </a:rPr>
              <a:t>Мы - внимательные,</a:t>
            </a:r>
          </a:p>
          <a:p>
            <a:pPr algn="ctr">
              <a:buNone/>
            </a:pPr>
            <a:r>
              <a:rPr lang="ru-RU" b="1" dirty="0">
                <a:solidFill>
                  <a:srgbClr val="002060"/>
                </a:solidFill>
                <a:latin typeface="+mn-lt"/>
                <a:ea typeface="+mn-ea"/>
                <a:cs typeface="+mn-cs"/>
              </a:rPr>
              <a:t> мы- старательные</a:t>
            </a:r>
          </a:p>
          <a:p>
            <a:pPr algn="ctr">
              <a:buNone/>
            </a:pPr>
            <a:r>
              <a:rPr lang="ru-RU" b="1" dirty="0">
                <a:solidFill>
                  <a:srgbClr val="002060"/>
                </a:solidFill>
                <a:latin typeface="+mn-lt"/>
                <a:ea typeface="+mn-ea"/>
                <a:cs typeface="+mn-cs"/>
              </a:rPr>
              <a:t>Мы в первом классе учимся</a:t>
            </a:r>
          </a:p>
          <a:p>
            <a:pPr algn="ctr">
              <a:buNone/>
            </a:pPr>
            <a:r>
              <a:rPr lang="ru-RU" b="1" dirty="0">
                <a:solidFill>
                  <a:srgbClr val="0070C0"/>
                </a:solidFill>
                <a:latin typeface="+mn-lt"/>
                <a:ea typeface="+mn-ea"/>
                <a:cs typeface="+mn-cs"/>
              </a:rPr>
              <a:t>Всё у нас получится!</a:t>
            </a:r>
          </a:p>
          <a:p>
            <a:endParaRPr lang="ru-RU" dirty="0">
              <a:solidFill>
                <a:srgbClr val="003366"/>
              </a:solidFill>
            </a:endParaRPr>
          </a:p>
        </p:txBody>
      </p:sp>
      <p:pic>
        <p:nvPicPr>
          <p:cNvPr id="3076" name="Picture 4" descr="C:\Users\-lokpok-\Desktop\методичка\Для презентаций\Анимашки Дети\photo1560.gif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059832" y="4221088"/>
            <a:ext cx="3312368" cy="2293178"/>
          </a:xfrm>
          <a:prstGeom prst="rect">
            <a:avLst/>
          </a:prstGeom>
          <a:noFill/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 descr="http://aleks-vet.ucoz.net/d0234bc2d71dd2d1271376c8f4564fff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267744" y="1124744"/>
            <a:ext cx="4875296" cy="4248472"/>
          </a:xfrm>
          <a:prstGeom prst="rect">
            <a:avLst/>
          </a:prstGeom>
          <a:noFill/>
        </p:spPr>
      </p:pic>
      <p:pic>
        <p:nvPicPr>
          <p:cNvPr id="3" name="Picture 2" descr="http://im6-tub-ru.yandex.net/i?id=456951450-52-72&amp;n=21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851920" y="3789040"/>
            <a:ext cx="1800200" cy="2105306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475656" y="5733256"/>
            <a:ext cx="686970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Спасибо за работу!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0066"/>
                </a:solidFill>
              </a:rPr>
              <a:t/>
            </a:r>
            <a:br>
              <a:rPr lang="ru-RU" dirty="0" smtClean="0">
                <a:solidFill>
                  <a:srgbClr val="000066"/>
                </a:solidFill>
              </a:rPr>
            </a:b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39552" y="1340768"/>
            <a:ext cx="741682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000066"/>
                </a:solidFill>
              </a:rPr>
              <a:t> Учебник «Мир вокруг нас». Автор А.А. Плешаков.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67544" y="1772816"/>
            <a:ext cx="770485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000066"/>
                </a:solidFill>
                <a:latin typeface="+mn-lt"/>
              </a:rPr>
              <a:t>  «Поурочные разработки по курсу ОКРУЖАЮЩИЙ МИР»</a:t>
            </a:r>
          </a:p>
          <a:p>
            <a:r>
              <a:rPr lang="ru-RU" dirty="0" smtClean="0">
                <a:solidFill>
                  <a:srgbClr val="000066"/>
                </a:solidFill>
                <a:latin typeface="+mn-lt"/>
              </a:rPr>
              <a:t> (Авторы Е.П. Фефилова, </a:t>
            </a:r>
            <a:r>
              <a:rPr lang="ru-RU" dirty="0" err="1" smtClean="0">
                <a:solidFill>
                  <a:srgbClr val="000066"/>
                </a:solidFill>
                <a:latin typeface="+mn-lt"/>
              </a:rPr>
              <a:t>Е.А.Поторочина</a:t>
            </a:r>
            <a:r>
              <a:rPr lang="ru-RU" dirty="0" smtClean="0">
                <a:solidFill>
                  <a:srgbClr val="000066"/>
                </a:solidFill>
                <a:latin typeface="+mn-lt"/>
              </a:rPr>
              <a:t>)</a:t>
            </a:r>
            <a:endParaRPr lang="ru-RU" dirty="0">
              <a:latin typeface="+mn-lt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275856" y="2564904"/>
            <a:ext cx="676875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презентация  к уроку « Кто такие звери?» 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755576" y="3933056"/>
            <a:ext cx="2840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/>
              <a:t> 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611560" y="2564904"/>
            <a:ext cx="282211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002060"/>
                </a:solidFill>
              </a:rPr>
              <a:t>http://viki.rdf.ru/item/1167</a:t>
            </a:r>
            <a:r>
              <a:rPr lang="en-US" dirty="0" smtClean="0"/>
              <a:t>/</a:t>
            </a:r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683568" y="2924944"/>
            <a:ext cx="397499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Автор презентации – Котова Ирина</a:t>
            </a:r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683568" y="3356992"/>
            <a:ext cx="504056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002060"/>
                </a:solidFill>
              </a:rPr>
              <a:t>http://images.yandex.ru/</a:t>
            </a:r>
            <a:r>
              <a:rPr lang="ru-RU" dirty="0" smtClean="0">
                <a:solidFill>
                  <a:srgbClr val="002060"/>
                </a:solidFill>
              </a:rPr>
              <a:t> 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755576" y="3861048"/>
            <a:ext cx="748883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002060"/>
                </a:solidFill>
              </a:rPr>
              <a:t>http://www.hrono.ru/heraldicum/russia/subjects/towns/kogalym.htm</a:t>
            </a:r>
            <a:endParaRPr lang="ru-RU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1475657" y="274638"/>
            <a:ext cx="6120532" cy="777875"/>
          </a:xfrm>
        </p:spPr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Повторение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7544" y="1412776"/>
            <a:ext cx="8496944" cy="5256584"/>
          </a:xfrm>
        </p:spPr>
        <p:txBody>
          <a:bodyPr/>
          <a:lstStyle/>
          <a:p>
            <a:pPr algn="ctr">
              <a:buNone/>
            </a:pPr>
            <a:r>
              <a:rPr lang="ru-RU" dirty="0" smtClean="0">
                <a:solidFill>
                  <a:srgbClr val="002060"/>
                </a:solidFill>
                <a:latin typeface="+mn-lt"/>
                <a:ea typeface="+mn-ea"/>
                <a:cs typeface="+mn-cs"/>
              </a:rPr>
              <a:t>По земле не ходят,</a:t>
            </a:r>
          </a:p>
          <a:p>
            <a:pPr algn="ctr">
              <a:buNone/>
            </a:pPr>
            <a:r>
              <a:rPr lang="ru-RU" dirty="0" smtClean="0">
                <a:solidFill>
                  <a:srgbClr val="002060"/>
                </a:solidFill>
                <a:latin typeface="+mn-lt"/>
                <a:ea typeface="+mn-ea"/>
                <a:cs typeface="+mn-cs"/>
              </a:rPr>
              <a:t>На небо не смотрят,</a:t>
            </a:r>
          </a:p>
          <a:p>
            <a:pPr algn="ctr">
              <a:buNone/>
            </a:pPr>
            <a:r>
              <a:rPr lang="ru-RU" dirty="0" smtClean="0">
                <a:solidFill>
                  <a:srgbClr val="002060"/>
                </a:solidFill>
                <a:latin typeface="+mn-lt"/>
                <a:ea typeface="+mn-ea"/>
                <a:cs typeface="+mn-cs"/>
              </a:rPr>
              <a:t>Звезд не считают,</a:t>
            </a:r>
          </a:p>
          <a:p>
            <a:pPr algn="ctr">
              <a:buNone/>
            </a:pPr>
            <a:r>
              <a:rPr lang="ru-RU" dirty="0" smtClean="0">
                <a:solidFill>
                  <a:srgbClr val="002060"/>
                </a:solidFill>
                <a:latin typeface="+mn-lt"/>
                <a:ea typeface="+mn-ea"/>
                <a:cs typeface="+mn-cs"/>
              </a:rPr>
              <a:t>В воде обитают.</a:t>
            </a:r>
            <a:endParaRPr lang="ru-RU" dirty="0">
              <a:solidFill>
                <a:srgbClr val="002060"/>
              </a:solidFill>
              <a:latin typeface="+mn-lt"/>
              <a:ea typeface="+mn-ea"/>
              <a:cs typeface="+mn-cs"/>
            </a:endParaRPr>
          </a:p>
        </p:txBody>
      </p:sp>
      <p:pic>
        <p:nvPicPr>
          <p:cNvPr id="4101" name="Picture 5" descr="http://www.sera-online.ru/image/Tipy%20korma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411760" y="1196752"/>
            <a:ext cx="4608512" cy="3533913"/>
          </a:xfrm>
          <a:prstGeom prst="rect">
            <a:avLst/>
          </a:prstGeom>
          <a:noFill/>
        </p:spPr>
      </p:pic>
      <p:sp>
        <p:nvSpPr>
          <p:cNvPr id="13" name="Прямоугольник 12"/>
          <p:cNvSpPr/>
          <p:nvPr/>
        </p:nvSpPr>
        <p:spPr>
          <a:xfrm>
            <a:off x="2771800" y="4725144"/>
            <a:ext cx="381642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ru-RU" sz="2800" dirty="0" smtClean="0">
                <a:solidFill>
                  <a:srgbClr val="0070C0"/>
                </a:solidFill>
              </a:rPr>
              <a:t>Кто такие рыбы?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539552" y="5157192"/>
            <a:ext cx="835292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ru-RU" sz="2800" dirty="0" smtClean="0">
                <a:solidFill>
                  <a:srgbClr val="0070C0"/>
                </a:solidFill>
              </a:rPr>
              <a:t>Главный отличительный признак этой группы? 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2771800" y="5589240"/>
            <a:ext cx="400141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ru-RU" sz="2800" dirty="0" smtClean="0">
                <a:solidFill>
                  <a:srgbClr val="0070C0"/>
                </a:solidFill>
              </a:rPr>
              <a:t>Где могут жить рыбы? 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2411760" y="6021288"/>
            <a:ext cx="45796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ru-RU" sz="2800" dirty="0" smtClean="0">
                <a:solidFill>
                  <a:srgbClr val="0070C0"/>
                </a:solidFill>
              </a:rPr>
              <a:t>Как рыбы передвигаются?</a:t>
            </a: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5" grpId="0"/>
      <p:bldP spid="1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1520" y="1124744"/>
            <a:ext cx="8712968" cy="5544616"/>
          </a:xfrm>
        </p:spPr>
        <p:txBody>
          <a:bodyPr/>
          <a:lstStyle/>
          <a:p>
            <a:pPr algn="ctr">
              <a:buNone/>
            </a:pPr>
            <a:r>
              <a:rPr lang="ru-RU" sz="2800" dirty="0">
                <a:solidFill>
                  <a:srgbClr val="002060"/>
                </a:solidFill>
                <a:latin typeface="+mn-lt"/>
                <a:ea typeface="+mn-ea"/>
                <a:cs typeface="+mn-cs"/>
              </a:rPr>
              <a:t>Муха, Муха-Цокотуха, </a:t>
            </a:r>
          </a:p>
          <a:p>
            <a:pPr algn="ctr">
              <a:buNone/>
            </a:pPr>
            <a:r>
              <a:rPr lang="ru-RU" sz="2800" dirty="0">
                <a:solidFill>
                  <a:srgbClr val="002060"/>
                </a:solidFill>
                <a:latin typeface="+mn-lt"/>
                <a:ea typeface="+mn-ea"/>
                <a:cs typeface="+mn-cs"/>
              </a:rPr>
              <a:t>Позолоченное брюхо! </a:t>
            </a:r>
          </a:p>
          <a:p>
            <a:pPr algn="ctr">
              <a:buNone/>
            </a:pPr>
            <a:r>
              <a:rPr lang="ru-RU" sz="2800" dirty="0">
                <a:solidFill>
                  <a:srgbClr val="002060"/>
                </a:solidFill>
                <a:latin typeface="+mn-lt"/>
                <a:ea typeface="+mn-ea"/>
                <a:cs typeface="+mn-cs"/>
              </a:rPr>
              <a:t>Муха по полю пошла, </a:t>
            </a:r>
          </a:p>
          <a:p>
            <a:pPr algn="ctr">
              <a:buNone/>
            </a:pPr>
            <a:r>
              <a:rPr lang="ru-RU" sz="2800" dirty="0">
                <a:solidFill>
                  <a:srgbClr val="002060"/>
                </a:solidFill>
                <a:latin typeface="+mn-lt"/>
                <a:ea typeface="+mn-ea"/>
                <a:cs typeface="+mn-cs"/>
              </a:rPr>
              <a:t>Муха денежку нашла. </a:t>
            </a:r>
          </a:p>
          <a:p>
            <a:pPr algn="ctr">
              <a:buNone/>
            </a:pPr>
            <a:r>
              <a:rPr lang="ru-RU" sz="2800" dirty="0">
                <a:solidFill>
                  <a:srgbClr val="002060"/>
                </a:solidFill>
                <a:latin typeface="+mn-lt"/>
                <a:ea typeface="+mn-ea"/>
                <a:cs typeface="+mn-cs"/>
              </a:rPr>
              <a:t>Пошла Муха на базар </a:t>
            </a:r>
          </a:p>
          <a:p>
            <a:pPr algn="ctr">
              <a:buNone/>
            </a:pPr>
            <a:r>
              <a:rPr lang="ru-RU" sz="2800" dirty="0">
                <a:solidFill>
                  <a:srgbClr val="002060"/>
                </a:solidFill>
                <a:latin typeface="+mn-lt"/>
                <a:ea typeface="+mn-ea"/>
                <a:cs typeface="+mn-cs"/>
              </a:rPr>
              <a:t>И купила самовар: </a:t>
            </a:r>
          </a:p>
          <a:p>
            <a:pPr algn="ctr">
              <a:buNone/>
            </a:pPr>
            <a:r>
              <a:rPr lang="en-US" sz="2800" dirty="0">
                <a:solidFill>
                  <a:srgbClr val="002060"/>
                </a:solidFill>
                <a:latin typeface="+mn-lt"/>
                <a:ea typeface="+mn-ea"/>
                <a:cs typeface="+mn-cs"/>
              </a:rPr>
              <a:t>«</a:t>
            </a:r>
            <a:r>
              <a:rPr lang="ru-RU" sz="2800" dirty="0">
                <a:solidFill>
                  <a:srgbClr val="002060"/>
                </a:solidFill>
                <a:latin typeface="+mn-lt"/>
                <a:ea typeface="+mn-ea"/>
                <a:cs typeface="+mn-cs"/>
              </a:rPr>
              <a:t>Приходите, тараканы</a:t>
            </a:r>
            <a:r>
              <a:rPr lang="ru-RU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</a:p>
          <a:p>
            <a:pPr algn="ctr">
              <a:buNone/>
            </a:pPr>
            <a:r>
              <a:rPr lang="ru-RU" sz="2800" dirty="0">
                <a:solidFill>
                  <a:srgbClr val="002060"/>
                </a:solidFill>
                <a:latin typeface="+mn-lt"/>
                <a:ea typeface="+mn-ea"/>
                <a:cs typeface="+mn-cs"/>
              </a:rPr>
              <a:t>Я вас чаем угощу!</a:t>
            </a:r>
            <a:r>
              <a:rPr lang="en-US" sz="2800" dirty="0">
                <a:solidFill>
                  <a:srgbClr val="002060"/>
                </a:solidFill>
                <a:latin typeface="+mn-lt"/>
                <a:ea typeface="+mn-ea"/>
                <a:cs typeface="+mn-cs"/>
              </a:rPr>
              <a:t>»</a:t>
            </a:r>
          </a:p>
          <a:p>
            <a:pPr>
              <a:buNone/>
            </a:pPr>
            <a:endParaRPr lang="ru-RU" dirty="0">
              <a:solidFill>
                <a:srgbClr val="003366"/>
              </a:solidFill>
            </a:endParaRPr>
          </a:p>
        </p:txBody>
      </p:sp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339752" y="1124744"/>
            <a:ext cx="4752528" cy="4580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1835696" y="1196752"/>
            <a:ext cx="56886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rgbClr val="0070C0"/>
                </a:solidFill>
              </a:rPr>
              <a:t>Кто был в гостях у мухи?</a:t>
            </a:r>
            <a:endParaRPr lang="ru-RU" sz="2800" dirty="0">
              <a:solidFill>
                <a:srgbClr val="0070C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123728" y="1628800"/>
            <a:ext cx="481753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dirty="0" smtClean="0">
                <a:solidFill>
                  <a:srgbClr val="0070C0"/>
                </a:solidFill>
              </a:rPr>
              <a:t>Как назвать одним словом?</a:t>
            </a:r>
            <a:endParaRPr lang="ru-RU" sz="2800" dirty="0">
              <a:solidFill>
                <a:srgbClr val="0070C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123728" y="4581128"/>
            <a:ext cx="50405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rgbClr val="0070C0"/>
                </a:solidFill>
              </a:rPr>
              <a:t>Каких насекомых вы знаете?</a:t>
            </a:r>
            <a:endParaRPr lang="ru-RU" sz="2800" dirty="0">
              <a:solidFill>
                <a:srgbClr val="0070C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907704" y="5085184"/>
            <a:ext cx="53640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rgbClr val="0070C0"/>
                </a:solidFill>
              </a:rPr>
              <a:t>Почему их так назвали?</a:t>
            </a:r>
            <a:endParaRPr lang="ru-RU" sz="2800" dirty="0">
              <a:solidFill>
                <a:srgbClr val="0070C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115616" y="5517232"/>
            <a:ext cx="71642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rgbClr val="0070C0"/>
                </a:solidFill>
              </a:rPr>
              <a:t>Отличительные признаки насекомых?</a:t>
            </a:r>
            <a:endParaRPr lang="ru-RU" sz="2800" dirty="0">
              <a:solidFill>
                <a:srgbClr val="0070C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691680" y="6021288"/>
            <a:ext cx="61561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rgbClr val="0070C0"/>
                </a:solidFill>
              </a:rPr>
              <a:t>Паук-насекомое ? Почему?</a:t>
            </a:r>
            <a:endParaRPr lang="ru-RU" sz="2800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2" grpId="0"/>
      <p:bldP spid="13" grpId="0"/>
      <p:bldP spid="1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2267744" y="1700808"/>
            <a:ext cx="4896544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2800" dirty="0" smtClean="0">
                <a:solidFill>
                  <a:srgbClr val="003366"/>
                </a:solidFill>
              </a:rPr>
              <a:t>Снится ночью пауку </a:t>
            </a:r>
          </a:p>
          <a:p>
            <a:pPr>
              <a:buNone/>
            </a:pPr>
            <a:r>
              <a:rPr lang="ru-RU" sz="2800" dirty="0" err="1" smtClean="0">
                <a:solidFill>
                  <a:srgbClr val="003366"/>
                </a:solidFill>
              </a:rPr>
              <a:t>Чудо-юдо</a:t>
            </a:r>
            <a:r>
              <a:rPr lang="ru-RU" sz="2800" dirty="0" smtClean="0">
                <a:solidFill>
                  <a:srgbClr val="003366"/>
                </a:solidFill>
              </a:rPr>
              <a:t> на суку.</a:t>
            </a:r>
          </a:p>
          <a:p>
            <a:pPr>
              <a:buNone/>
            </a:pPr>
            <a:r>
              <a:rPr lang="ru-RU" sz="2800" dirty="0" smtClean="0">
                <a:solidFill>
                  <a:srgbClr val="003366"/>
                </a:solidFill>
              </a:rPr>
              <a:t>Длинный клюв и два крыла,</a:t>
            </a:r>
          </a:p>
          <a:p>
            <a:pPr>
              <a:buNone/>
            </a:pPr>
            <a:r>
              <a:rPr lang="ru-RU" sz="2800" dirty="0" smtClean="0">
                <a:solidFill>
                  <a:srgbClr val="003366"/>
                </a:solidFill>
              </a:rPr>
              <a:t>Прилетит – плохи дела.</a:t>
            </a:r>
          </a:p>
          <a:p>
            <a:pPr>
              <a:buNone/>
            </a:pPr>
            <a:r>
              <a:rPr lang="ru-RU" sz="2800" dirty="0" smtClean="0">
                <a:solidFill>
                  <a:srgbClr val="003366"/>
                </a:solidFill>
              </a:rPr>
              <a:t>А кого паук боится?</a:t>
            </a:r>
          </a:p>
          <a:p>
            <a:pPr>
              <a:buNone/>
            </a:pPr>
            <a:r>
              <a:rPr lang="ru-RU" sz="2800" dirty="0" smtClean="0">
                <a:solidFill>
                  <a:srgbClr val="003366"/>
                </a:solidFill>
              </a:rPr>
              <a:t>Угадайте! Это …птицы.</a:t>
            </a:r>
            <a:endParaRPr lang="ru-RU" sz="2800" dirty="0">
              <a:solidFill>
                <a:srgbClr val="003366"/>
              </a:solidFill>
            </a:endParaRPr>
          </a:p>
        </p:txBody>
      </p:sp>
      <p:pic>
        <p:nvPicPr>
          <p:cNvPr id="6149" name="Picture 5" descr="http://im8-tub-ru.yandex.net/i?id=102817407-27-72&amp;n=21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907704" y="1628800"/>
            <a:ext cx="5184576" cy="4008733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287016" y="1124744"/>
            <a:ext cx="885698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solidFill>
                  <a:srgbClr val="0070C0"/>
                </a:solidFill>
              </a:rPr>
              <a:t>По какому признаку мы относим  птиц в отдельную группу?</a:t>
            </a:r>
            <a:endParaRPr lang="ru-RU" sz="2400" dirty="0">
              <a:solidFill>
                <a:srgbClr val="0070C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195736" y="5085184"/>
            <a:ext cx="498835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>
                <a:solidFill>
                  <a:srgbClr val="0070C0"/>
                </a:solidFill>
              </a:rPr>
              <a:t>Все ли </a:t>
            </a:r>
            <a:r>
              <a:rPr lang="ru-RU" sz="2800" dirty="0" smtClean="0">
                <a:solidFill>
                  <a:srgbClr val="0070C0"/>
                </a:solidFill>
              </a:rPr>
              <a:t>птицы </a:t>
            </a:r>
            <a:r>
              <a:rPr lang="ru-RU" sz="2800" dirty="0">
                <a:solidFill>
                  <a:srgbClr val="0070C0"/>
                </a:solidFill>
              </a:rPr>
              <a:t>умеют летать?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2699792" y="5589240"/>
            <a:ext cx="381559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>
                <a:solidFill>
                  <a:srgbClr val="0070C0"/>
                </a:solidFill>
              </a:rPr>
              <a:t>Зачем птицам перья?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1907704" y="6093296"/>
            <a:ext cx="556197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solidFill>
                  <a:srgbClr val="0070C0"/>
                </a:solidFill>
              </a:rPr>
              <a:t>Как их использовали в старину?</a:t>
            </a: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3" name="Picture 5" descr="http://s43.radikal.ru/i102/1006/98/93d2362e8fba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67544" y="1340768"/>
            <a:ext cx="3402377" cy="4536504"/>
          </a:xfrm>
          <a:prstGeom prst="rect">
            <a:avLst/>
          </a:prstGeom>
          <a:noFill/>
        </p:spPr>
      </p:pic>
      <p:pic>
        <p:nvPicPr>
          <p:cNvPr id="7" name="Picture 2" descr="C:\Documents and Settings\Admin\Рабочий стол\ПРЕЗЕНТАЦИИ\Муравей Вопросик.jpg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4427983" y="4149080"/>
            <a:ext cx="1552129" cy="2139950"/>
          </a:xfrm>
          <a:prstGeom prst="rect">
            <a:avLst/>
          </a:prstGeom>
          <a:noFill/>
        </p:spPr>
      </p:pic>
      <p:pic>
        <p:nvPicPr>
          <p:cNvPr id="8" name="Picture 1" descr="C:\Documents and Settings\Admin\Рабочий стол\ПРЕЗЕНТАЦИИ\Мудрая Черепаха.jpg"/>
          <p:cNvPicPr>
            <a:picLocks noChangeAspect="1" noChangeArrowheads="1"/>
          </p:cNvPicPr>
          <p:nvPr/>
        </p:nvPicPr>
        <p:blipFill>
          <a:blip r:embed="rId5" cstate="email">
            <a:clrChange>
              <a:clrFrom>
                <a:srgbClr val="FFFFFA"/>
              </a:clrFrom>
              <a:clrTo>
                <a:srgbClr val="FFFFFA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20048477" flipH="1">
            <a:off x="6804727" y="4203405"/>
            <a:ext cx="2016224" cy="1944216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1187624" y="6021288"/>
            <a:ext cx="19442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0070C0"/>
                </a:solidFill>
              </a:rPr>
              <a:t>СТР. 26</a:t>
            </a:r>
            <a:endParaRPr lang="ru-RU" sz="2800" dirty="0">
              <a:solidFill>
                <a:srgbClr val="0070C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139952" y="1916832"/>
            <a:ext cx="4604168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0070C0"/>
                </a:solidFill>
                <a:latin typeface="+mn-lt"/>
              </a:rPr>
              <a:t>Кто такие звери?</a:t>
            </a:r>
            <a:endParaRPr lang="ru-RU" sz="4400" dirty="0">
              <a:solidFill>
                <a:srgbClr val="0070C0"/>
              </a:solidFill>
              <a:latin typeface="+mn-lt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0" grpId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1907704" y="1700808"/>
            <a:ext cx="5832648" cy="29557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None/>
            </a:pPr>
            <a:r>
              <a:rPr lang="ru-RU" sz="3200" dirty="0">
                <a:solidFill>
                  <a:srgbClr val="002060"/>
                </a:solidFill>
              </a:rPr>
              <a:t>Он ходит, голову задрав,</a:t>
            </a:r>
          </a:p>
          <a:p>
            <a:pPr>
              <a:lnSpc>
                <a:spcPct val="150000"/>
              </a:lnSpc>
              <a:buNone/>
            </a:pPr>
            <a:r>
              <a:rPr lang="ru-RU" sz="3200" dirty="0">
                <a:solidFill>
                  <a:srgbClr val="002060"/>
                </a:solidFill>
              </a:rPr>
              <a:t>Не потому, что важный граф,</a:t>
            </a:r>
          </a:p>
          <a:p>
            <a:pPr>
              <a:lnSpc>
                <a:spcPct val="150000"/>
              </a:lnSpc>
              <a:buNone/>
            </a:pPr>
            <a:r>
              <a:rPr lang="ru-RU" sz="3200" dirty="0">
                <a:solidFill>
                  <a:srgbClr val="002060"/>
                </a:solidFill>
              </a:rPr>
              <a:t>Не потому, что гордый  нрав,</a:t>
            </a:r>
          </a:p>
          <a:p>
            <a:pPr>
              <a:lnSpc>
                <a:spcPct val="150000"/>
              </a:lnSpc>
              <a:buNone/>
            </a:pPr>
            <a:r>
              <a:rPr lang="ru-RU" sz="3200" dirty="0">
                <a:solidFill>
                  <a:srgbClr val="002060"/>
                </a:solidFill>
              </a:rPr>
              <a:t>А потому, что он…</a:t>
            </a:r>
          </a:p>
        </p:txBody>
      </p:sp>
      <p:pic>
        <p:nvPicPr>
          <p:cNvPr id="8199" name="Picture 7" descr="http://i017.radikal.ru/1105/e9/bf4296ad60c9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403648" y="1412776"/>
            <a:ext cx="6096000" cy="4067176"/>
          </a:xfrm>
          <a:prstGeom prst="rect">
            <a:avLst/>
          </a:prstGeom>
          <a:noFill/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1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1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8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www.spb.veselinka.ru/content/catalog/big/263_img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flipH="1">
            <a:off x="539552" y="1124744"/>
            <a:ext cx="8250140" cy="54006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899592" y="1196752"/>
            <a:ext cx="187220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ГОЛОВА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5724128" y="2780928"/>
            <a:ext cx="226613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8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ТУЛОВИЩЕ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339752" y="5517232"/>
            <a:ext cx="158417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НОГИ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7308304" y="4653136"/>
            <a:ext cx="158417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ХВОСТ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2699792" y="2492896"/>
            <a:ext cx="104227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8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ШЕЯ</a:t>
            </a: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5" name="Picture 5" descr="http://im7-tub-ru.yandex.net/i?id=383637904-04-72&amp;n=21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187624" y="1196752"/>
            <a:ext cx="6984776" cy="5238582"/>
          </a:xfrm>
          <a:prstGeom prst="rect">
            <a:avLst/>
          </a:prstGeom>
          <a:noFill/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Ландшафт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Тема Offic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Ландшафт</Template>
  <TotalTime>366</TotalTime>
  <Words>493</Words>
  <Application>Microsoft Office PowerPoint</Application>
  <PresentationFormat>Экран (4:3)</PresentationFormat>
  <Paragraphs>89</Paragraphs>
  <Slides>21</Slides>
  <Notes>4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Ландшафт</vt:lpstr>
      <vt:lpstr>Кто такие звери? Хозяин Югорского леса. Герб города Когалыма.</vt:lpstr>
      <vt:lpstr>Слайд 2</vt:lpstr>
      <vt:lpstr>Повторение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Кто такие звери? 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 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Кто такие звери? Хозяин Югорского леса. Герб города Когалыма.</dc:title>
  <dc:creator>-lokpok-</dc:creator>
  <cp:lastModifiedBy>-lokpok-</cp:lastModifiedBy>
  <cp:revision>40</cp:revision>
  <dcterms:created xsi:type="dcterms:W3CDTF">2013-02-10T12:54:42Z</dcterms:created>
  <dcterms:modified xsi:type="dcterms:W3CDTF">2013-02-11T16:32:54Z</dcterms:modified>
</cp:coreProperties>
</file>