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84" r:id="rId2"/>
    <p:sldId id="274" r:id="rId3"/>
    <p:sldId id="272" r:id="rId4"/>
    <p:sldId id="273" r:id="rId5"/>
    <p:sldId id="266" r:id="rId6"/>
    <p:sldId id="278" r:id="rId7"/>
    <p:sldId id="276" r:id="rId8"/>
    <p:sldId id="279" r:id="rId9"/>
    <p:sldId id="281" r:id="rId10"/>
    <p:sldId id="283" r:id="rId11"/>
    <p:sldId id="286" r:id="rId12"/>
    <p:sldId id="287" r:id="rId13"/>
    <p:sldId id="288" r:id="rId14"/>
    <p:sldId id="289" r:id="rId15"/>
    <p:sldId id="294" r:id="rId16"/>
    <p:sldId id="291" r:id="rId17"/>
    <p:sldId id="295" r:id="rId18"/>
    <p:sldId id="296" r:id="rId19"/>
    <p:sldId id="256" r:id="rId20"/>
    <p:sldId id="261" r:id="rId21"/>
    <p:sldId id="259" r:id="rId22"/>
    <p:sldId id="260" r:id="rId23"/>
    <p:sldId id="264" r:id="rId24"/>
    <p:sldId id="297" r:id="rId25"/>
    <p:sldId id="268" r:id="rId26"/>
    <p:sldId id="271" r:id="rId27"/>
    <p:sldId id="265" r:id="rId28"/>
    <p:sldId id="267" r:id="rId29"/>
    <p:sldId id="26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95341" autoAdjust="0"/>
  </p:normalViewPr>
  <p:slideViewPr>
    <p:cSldViewPr>
      <p:cViewPr varScale="1">
        <p:scale>
          <a:sx n="70" d="100"/>
          <a:sy n="70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B9AF8-BC91-47EA-962D-B976E78A1053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A7803-3E2C-46C4-ACF6-2C1731B89C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Вечер точных наук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A7803-3E2C-46C4-ACF6-2C1731B89C8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Поздравляем победителей!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A7803-3E2C-46C4-ACF6-2C1731B89C8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Роман «Евгений Онегин»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A7803-3E2C-46C4-ACF6-2C1731B89C8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древние люди измеряли высоту пирамид?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FD6E-F31A-4559-A5FF-1657DC18CC4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час , когда тень человека равнялась его росту , измеряли тень пирамиды.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A7803-3E2C-46C4-ACF6-2C1731B89C8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Ломаными числами называли</a:t>
            </a:r>
            <a:r>
              <a:rPr lang="ru-RU" baseline="0" dirty="0" smtClean="0"/>
              <a:t> дроби.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A7803-3E2C-46C4-ACF6-2C1731B89C8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B1AD97-834E-41D6-B775-7885047C7BC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9C4990-7295-401B-AEE9-CDD9ACE02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852936"/>
            <a:ext cx="554831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dirty="0" smtClean="0"/>
              <a:t>Вечер точных наук</a:t>
            </a:r>
            <a:endParaRPr lang="ru-RU" sz="4800" dirty="0"/>
          </a:p>
        </p:txBody>
      </p:sp>
      <p:pic>
        <p:nvPicPr>
          <p:cNvPr id="39938" name="Picture 2" descr="C:\Users\Администратор\Pictures\iчуе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5046">
            <a:off x="827584" y="836712"/>
            <a:ext cx="2719022" cy="1728192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39" name="Picture 3" descr="C:\Users\Администратор\Pictures\свыцу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95601">
            <a:off x="4499993" y="747724"/>
            <a:ext cx="2664296" cy="1745172"/>
          </a:xfrm>
          <a:prstGeom prst="rect">
            <a:avLst/>
          </a:prstGeom>
          <a:ln w="1905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40" name="Picture 4" descr="C:\Users\Администратор\Pictures\тьрнас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077072"/>
            <a:ext cx="3096344" cy="2190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643192" cy="14390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Евклид, 3 век до нашей эры.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7571184" cy="396717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 сожалению, сведения о жизни Евклида до нас не дошли. Известно только, что жил он около 300 года до н.э., что расцвет его творчества приходится на александрийский период развития культуры и науки, когда после смерти Александра Македонского  и распада его империи на первое место по своему экономическому, политическому и культурному значен6ию выдвинулся город Александрия.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evkl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3042" y="357166"/>
            <a:ext cx="1228562" cy="2051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Вопрос 3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Гениальный французский ученый (18 век), создатель аналитической геометрии, основанной на методе координат.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mq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643314"/>
            <a:ext cx="2373584" cy="2300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04088"/>
            <a:ext cx="7560840" cy="143902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Рене Декарт 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(1596-1650)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7355160" cy="368141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Рене Декарт является одним из создателей аналитической геометрии (которую он разрабатывал одновременно с Пьером Ферма), позволявшей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алгебраизировать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эту науку с помощью метода координат. Предложенная им система координат получила его имя.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работе «Геометрия» (1637), открывшей взаимопроникновение алгебры и геометрии, Декарт ввел впервые понятия переменной величины и функции.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200px-Frans_Hals_-_Portret_van_René_Descar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85728"/>
            <a:ext cx="1911484" cy="2341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908720"/>
            <a:ext cx="37722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Вопрос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013176"/>
            <a:ext cx="7355160" cy="122356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честь открытия какой теоремы была принесена жертва  из 100 быков?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_UuHOIky0V5W1Nis93Tfc2lQSnZhtzgGw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3866325" cy="3197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5832648" cy="331236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Теорема Пифагора,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(580-500 г.до н.э.)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645024"/>
            <a:ext cx="7715200" cy="28037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Если дан нам треугольник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притом с прямым углом,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То квадрат гипотенузы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 всегда легко найдем: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Катеты в квадрат возводим,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Сумму степеней находим —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таким простым путем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 результату мы придем.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014fc2d23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2198618" cy="3317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j02836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501008"/>
            <a:ext cx="2590816" cy="2712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119262">
            <a:off x="-121708" y="1793612"/>
            <a:ext cx="915029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Занимательные задачи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3" name="Рисунок 2" descr="p2_6422870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3717032"/>
            <a:ext cx="2214546" cy="2900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81000"/>
            <a:ext cx="3429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№1:</a:t>
            </a: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286000" y="1143000"/>
            <a:ext cx="58143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1070D"/>
                </a:solidFill>
                <a:latin typeface="Century Schoolbook" pitchFamily="18" charset="0"/>
              </a:rPr>
              <a:t>  К разложенным на столе четырём спичкам прибавьте ещё пять спичек так, чтобы получилось сто.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rot="-2644942">
            <a:off x="2519363" y="2900363"/>
            <a:ext cx="762000" cy="762000"/>
            <a:chOff x="2400" y="1584"/>
            <a:chExt cx="816" cy="813"/>
          </a:xfrm>
        </p:grpSpPr>
        <p:sp>
          <p:nvSpPr>
            <p:cNvPr id="31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-2591577">
            <a:off x="6176963" y="2976563"/>
            <a:ext cx="762000" cy="762000"/>
            <a:chOff x="2400" y="1584"/>
            <a:chExt cx="816" cy="813"/>
          </a:xfrm>
        </p:grpSpPr>
        <p:sp>
          <p:nvSpPr>
            <p:cNvPr id="310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-2606590">
            <a:off x="4195763" y="2976563"/>
            <a:ext cx="762000" cy="762000"/>
            <a:chOff x="2400" y="1584"/>
            <a:chExt cx="816" cy="813"/>
          </a:xfrm>
        </p:grpSpPr>
        <p:sp>
          <p:nvSpPr>
            <p:cNvPr id="309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 rot="-2601046">
            <a:off x="5186363" y="2976563"/>
            <a:ext cx="762000" cy="762000"/>
            <a:chOff x="2400" y="1584"/>
            <a:chExt cx="816" cy="813"/>
          </a:xfrm>
        </p:grpSpPr>
        <p:sp>
          <p:nvSpPr>
            <p:cNvPr id="309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-7919157">
            <a:off x="3052763" y="2443163"/>
            <a:ext cx="762000" cy="762000"/>
            <a:chOff x="2400" y="1584"/>
            <a:chExt cx="816" cy="813"/>
          </a:xfrm>
        </p:grpSpPr>
        <p:sp>
          <p:nvSpPr>
            <p:cNvPr id="309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2813599">
            <a:off x="3052763" y="3433763"/>
            <a:ext cx="762000" cy="762000"/>
            <a:chOff x="2400" y="1584"/>
            <a:chExt cx="816" cy="813"/>
          </a:xfrm>
        </p:grpSpPr>
        <p:sp>
          <p:nvSpPr>
            <p:cNvPr id="309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 rot="2685899">
            <a:off x="4195763" y="2443163"/>
            <a:ext cx="762000" cy="762000"/>
            <a:chOff x="2400" y="1584"/>
            <a:chExt cx="816" cy="813"/>
          </a:xfrm>
        </p:grpSpPr>
        <p:sp>
          <p:nvSpPr>
            <p:cNvPr id="309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2673165">
            <a:off x="5643563" y="3509963"/>
            <a:ext cx="762000" cy="762000"/>
            <a:chOff x="2400" y="1584"/>
            <a:chExt cx="816" cy="813"/>
          </a:xfrm>
        </p:grpSpPr>
        <p:sp>
          <p:nvSpPr>
            <p:cNvPr id="308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-8108122">
            <a:off x="5719763" y="2443163"/>
            <a:ext cx="762000" cy="762000"/>
            <a:chOff x="2400" y="1584"/>
            <a:chExt cx="816" cy="813"/>
          </a:xfrm>
        </p:grpSpPr>
        <p:sp>
          <p:nvSpPr>
            <p:cNvPr id="30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085" name="Picture 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16748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-2765980">
            <a:off x="3433763" y="3433763"/>
            <a:ext cx="762000" cy="762000"/>
            <a:chOff x="2400" y="1584"/>
            <a:chExt cx="816" cy="813"/>
          </a:xfrm>
        </p:grpSpPr>
        <p:sp>
          <p:nvSpPr>
            <p:cNvPr id="41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-2765980">
            <a:off x="4500563" y="4500563"/>
            <a:ext cx="762000" cy="762000"/>
            <a:chOff x="2400" y="1584"/>
            <a:chExt cx="816" cy="813"/>
          </a:xfrm>
        </p:grpSpPr>
        <p:sp>
          <p:nvSpPr>
            <p:cNvPr id="41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 rot="-2765980">
            <a:off x="3433763" y="4500563"/>
            <a:ext cx="762000" cy="762000"/>
            <a:chOff x="2400" y="1584"/>
            <a:chExt cx="816" cy="813"/>
          </a:xfrm>
        </p:grpSpPr>
        <p:sp>
          <p:nvSpPr>
            <p:cNvPr id="414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-2765980">
            <a:off x="2366963" y="3433763"/>
            <a:ext cx="762000" cy="762000"/>
            <a:chOff x="2400" y="1584"/>
            <a:chExt cx="816" cy="813"/>
          </a:xfrm>
        </p:grpSpPr>
        <p:sp>
          <p:nvSpPr>
            <p:cNvPr id="41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 rot="-2765980">
            <a:off x="2366963" y="4500563"/>
            <a:ext cx="762000" cy="762000"/>
            <a:chOff x="2400" y="1584"/>
            <a:chExt cx="816" cy="813"/>
          </a:xfrm>
        </p:grpSpPr>
        <p:sp>
          <p:nvSpPr>
            <p:cNvPr id="41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-8017681">
            <a:off x="1833563" y="2900363"/>
            <a:ext cx="762000" cy="762000"/>
            <a:chOff x="2400" y="1584"/>
            <a:chExt cx="816" cy="813"/>
          </a:xfrm>
        </p:grpSpPr>
        <p:sp>
          <p:nvSpPr>
            <p:cNvPr id="413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-2765980">
            <a:off x="1300163" y="4500563"/>
            <a:ext cx="762000" cy="762000"/>
            <a:chOff x="2400" y="1584"/>
            <a:chExt cx="816" cy="813"/>
          </a:xfrm>
        </p:grpSpPr>
        <p:sp>
          <p:nvSpPr>
            <p:cNvPr id="41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 rot="-2765980">
            <a:off x="1300163" y="3433763"/>
            <a:ext cx="762000" cy="762000"/>
            <a:chOff x="2400" y="1584"/>
            <a:chExt cx="816" cy="813"/>
          </a:xfrm>
        </p:grpSpPr>
        <p:sp>
          <p:nvSpPr>
            <p:cNvPr id="41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-8017681">
            <a:off x="2900363" y="3967163"/>
            <a:ext cx="762000" cy="762000"/>
            <a:chOff x="2400" y="1584"/>
            <a:chExt cx="816" cy="813"/>
          </a:xfrm>
        </p:grpSpPr>
        <p:sp>
          <p:nvSpPr>
            <p:cNvPr id="412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-8017681">
            <a:off x="2900363" y="2900363"/>
            <a:ext cx="762000" cy="762000"/>
            <a:chOff x="2400" y="1584"/>
            <a:chExt cx="816" cy="813"/>
          </a:xfrm>
        </p:grpSpPr>
        <p:sp>
          <p:nvSpPr>
            <p:cNvPr id="41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 rot="-8017681">
            <a:off x="2900363" y="5033963"/>
            <a:ext cx="762000" cy="762000"/>
            <a:chOff x="2400" y="1584"/>
            <a:chExt cx="816" cy="813"/>
          </a:xfrm>
        </p:grpSpPr>
        <p:sp>
          <p:nvSpPr>
            <p:cNvPr id="41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-8017681">
            <a:off x="1833563" y="5033963"/>
            <a:ext cx="762000" cy="762000"/>
            <a:chOff x="2400" y="1584"/>
            <a:chExt cx="816" cy="813"/>
          </a:xfrm>
        </p:grpSpPr>
        <p:sp>
          <p:nvSpPr>
            <p:cNvPr id="412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 rot="-8017681">
            <a:off x="1833563" y="3967163"/>
            <a:ext cx="762000" cy="762000"/>
            <a:chOff x="2400" y="1584"/>
            <a:chExt cx="816" cy="813"/>
          </a:xfrm>
        </p:grpSpPr>
        <p:sp>
          <p:nvSpPr>
            <p:cNvPr id="41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-8017681">
            <a:off x="3967163" y="5033963"/>
            <a:ext cx="762000" cy="762000"/>
            <a:chOff x="2400" y="1584"/>
            <a:chExt cx="816" cy="813"/>
          </a:xfrm>
        </p:grpSpPr>
        <p:sp>
          <p:nvSpPr>
            <p:cNvPr id="41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-8017681">
            <a:off x="3967163" y="3967163"/>
            <a:ext cx="762000" cy="762000"/>
            <a:chOff x="2400" y="1584"/>
            <a:chExt cx="816" cy="813"/>
          </a:xfrm>
        </p:grpSpPr>
        <p:sp>
          <p:nvSpPr>
            <p:cNvPr id="41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85800" y="4572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№2: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209800" y="1066800"/>
            <a:ext cx="60960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Century Schoolbook" pitchFamily="18" charset="0"/>
              </a:rPr>
              <a:t>    </a:t>
            </a:r>
            <a:r>
              <a:rPr lang="ru-RU" sz="2800" b="1" dirty="0">
                <a:solidFill>
                  <a:srgbClr val="61070D"/>
                </a:solidFill>
                <a:latin typeface="Century Schoolbook" pitchFamily="18" charset="0"/>
              </a:rPr>
              <a:t>От данных 5 квадратиков из спичек отнять 3 спички так, чтобы осталось три таких же квадратика.</a:t>
            </a:r>
          </a:p>
        </p:txBody>
      </p:sp>
      <p:pic>
        <p:nvPicPr>
          <p:cNvPr id="4115" name="Picture 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95400"/>
            <a:ext cx="16748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-903355">
            <a:off x="3286125" y="3895725"/>
            <a:ext cx="762000" cy="762000"/>
            <a:chOff x="2400" y="1584"/>
            <a:chExt cx="816" cy="813"/>
          </a:xfrm>
        </p:grpSpPr>
        <p:sp>
          <p:nvSpPr>
            <p:cNvPr id="1027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-2765980">
            <a:off x="5186363" y="4805363"/>
            <a:ext cx="762000" cy="762000"/>
            <a:chOff x="2400" y="1584"/>
            <a:chExt cx="816" cy="813"/>
          </a:xfrm>
        </p:grpSpPr>
        <p:sp>
          <p:nvSpPr>
            <p:cNvPr id="102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 rot="-2765980">
            <a:off x="4119563" y="4805363"/>
            <a:ext cx="762000" cy="762000"/>
            <a:chOff x="2400" y="1584"/>
            <a:chExt cx="816" cy="813"/>
          </a:xfrm>
        </p:grpSpPr>
        <p:sp>
          <p:nvSpPr>
            <p:cNvPr id="102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-2765980">
            <a:off x="3052763" y="4805363"/>
            <a:ext cx="762000" cy="762000"/>
            <a:chOff x="2400" y="1584"/>
            <a:chExt cx="816" cy="813"/>
          </a:xfrm>
        </p:grpSpPr>
        <p:sp>
          <p:nvSpPr>
            <p:cNvPr id="102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 rot="-8017681">
            <a:off x="4043363" y="3433763"/>
            <a:ext cx="762000" cy="762000"/>
            <a:chOff x="2400" y="1584"/>
            <a:chExt cx="816" cy="813"/>
          </a:xfrm>
        </p:grpSpPr>
        <p:sp>
          <p:nvSpPr>
            <p:cNvPr id="102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-4794942">
            <a:off x="4860925" y="3870325"/>
            <a:ext cx="762000" cy="762000"/>
            <a:chOff x="2400" y="1584"/>
            <a:chExt cx="816" cy="813"/>
          </a:xfrm>
        </p:grpSpPr>
        <p:sp>
          <p:nvSpPr>
            <p:cNvPr id="102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-8017681">
            <a:off x="4652963" y="4348163"/>
            <a:ext cx="762000" cy="762000"/>
            <a:chOff x="2400" y="1584"/>
            <a:chExt cx="816" cy="813"/>
          </a:xfrm>
        </p:grpSpPr>
        <p:sp>
          <p:nvSpPr>
            <p:cNvPr id="1026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 rot="-8017681">
            <a:off x="4652963" y="5338763"/>
            <a:ext cx="762000" cy="762000"/>
            <a:chOff x="2400" y="1584"/>
            <a:chExt cx="816" cy="813"/>
          </a:xfrm>
        </p:grpSpPr>
        <p:sp>
          <p:nvSpPr>
            <p:cNvPr id="102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-8017681">
            <a:off x="3586163" y="5338763"/>
            <a:ext cx="762000" cy="762000"/>
            <a:chOff x="2400" y="1584"/>
            <a:chExt cx="816" cy="813"/>
          </a:xfrm>
        </p:grpSpPr>
        <p:sp>
          <p:nvSpPr>
            <p:cNvPr id="102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-4807007">
            <a:off x="3848100" y="3848100"/>
            <a:ext cx="762000" cy="762000"/>
            <a:chOff x="2400" y="1584"/>
            <a:chExt cx="816" cy="813"/>
          </a:xfrm>
        </p:grpSpPr>
        <p:sp>
          <p:nvSpPr>
            <p:cNvPr id="1026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685800" y="457200"/>
            <a:ext cx="2731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№3: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0253" name="Picture 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95400"/>
            <a:ext cx="16748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286000" y="1143000"/>
            <a:ext cx="5742384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1070D"/>
                </a:solidFill>
                <a:latin typeface="Century Schoolbook" pitchFamily="18" charset="0"/>
              </a:rPr>
              <a:t>Этот дом составлен из 10 спичек. Требуется повернуть его к нам другой стороной, переложив только 2 спички.</a:t>
            </a: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 rot="-1182045">
            <a:off x="4352925" y="3895725"/>
            <a:ext cx="762000" cy="762000"/>
            <a:chOff x="2400" y="1584"/>
            <a:chExt cx="816" cy="813"/>
          </a:xfrm>
        </p:grpSpPr>
        <p:sp>
          <p:nvSpPr>
            <p:cNvPr id="102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-8017681">
            <a:off x="3586163" y="4348163"/>
            <a:ext cx="762000" cy="762000"/>
            <a:chOff x="2400" y="1584"/>
            <a:chExt cx="816" cy="813"/>
          </a:xfrm>
        </p:grpSpPr>
        <p:sp>
          <p:nvSpPr>
            <p:cNvPr id="102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92696"/>
            <a:ext cx="457200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Тебе по болоту ходить довелось?</a:t>
            </a:r>
            <a:br>
              <a:rPr lang="ru-RU" dirty="0" smtClean="0"/>
            </a:br>
            <a:r>
              <a:rPr lang="ru-RU" dirty="0" smtClean="0"/>
              <a:t>Легко тебе было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r>
              <a:rPr lang="ru-RU" dirty="0" smtClean="0"/>
              <a:t> Вот то-то!</a:t>
            </a:r>
            <a:br>
              <a:rPr lang="ru-RU" dirty="0" smtClean="0"/>
            </a:br>
            <a:r>
              <a:rPr lang="ru-RU" dirty="0" smtClean="0"/>
              <a:t>Тогда почему же огромнейший лось</a:t>
            </a:r>
            <a:br>
              <a:rPr lang="ru-RU" dirty="0" smtClean="0"/>
            </a:br>
            <a:r>
              <a:rPr lang="ru-RU" dirty="0" smtClean="0"/>
              <a:t>Так просто бежит по болоту?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14624"/>
            <a:ext cx="3963119" cy="3266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771800" y="0"/>
            <a:ext cx="4896544" cy="669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7116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Гимн </a:t>
            </a:r>
            <a:r>
              <a:rPr kumimoji="0" lang="ru-RU" sz="2400" b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информатиков</a:t>
            </a:r>
            <a:endParaRPr kumimoji="0" lang="ru-RU" sz="2400" b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(на музыку песни «Чему учат в школе?»)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Алгоритмы составлять, а потом их вычислять —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Интересная у нас стоит задача.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Интернета все скачать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заставку поменять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Постараешься — придет к тебе удача!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Информатика нужна, но ведь так она сложна: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 команды, то значки — не разберешься.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дискеты там нужны,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Драйвера, ох, как важны,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Их учи — и результата ты добьешься!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Есть науки хороши для развития души,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Их и сами все вы знаете, конечно.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Информатика важна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развития ума.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 было, это будет, это вечно!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2870222" cy="2724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12172"/>
            <a:ext cx="3572852" cy="2469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4392488" cy="255454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Копыта у лося раздвоенные. Между ними есть перепонка, поэтому площадь опоры велика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0176" y="2492896"/>
            <a:ext cx="3740096" cy="3816424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776864" cy="20313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8. Татьяна пред окном стояла,</a:t>
            </a:r>
            <a:br>
              <a:rPr lang="ru-RU" dirty="0" smtClean="0"/>
            </a:br>
            <a:r>
              <a:rPr lang="ru-RU" dirty="0" smtClean="0"/>
              <a:t>На стекла хладные дыша,</a:t>
            </a:r>
            <a:br>
              <a:rPr lang="ru-RU" dirty="0" smtClean="0"/>
            </a:br>
            <a:r>
              <a:rPr lang="ru-RU" dirty="0" smtClean="0"/>
              <a:t>Задумавшись, моя душа,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Прелестным пальчиком писала</a:t>
            </a:r>
            <a:br>
              <a:rPr lang="ru-RU" dirty="0" smtClean="0"/>
            </a:br>
            <a:r>
              <a:rPr lang="ru-RU" dirty="0" smtClean="0"/>
              <a:t>На затуманенном стекле</a:t>
            </a:r>
            <a:br>
              <a:rPr lang="ru-RU" dirty="0" smtClean="0"/>
            </a:br>
            <a:r>
              <a:rPr lang="ru-RU" dirty="0" smtClean="0"/>
              <a:t>Заветный вензель О да 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763688" y="5337212"/>
            <a:ext cx="444624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Какое физическое явление при этом </a:t>
            </a:r>
            <a:r>
              <a:rPr lang="ru-RU" dirty="0" err="1" smtClean="0"/>
              <a:t>происходило?Откуда</a:t>
            </a:r>
            <a:r>
              <a:rPr lang="ru-RU" dirty="0" smtClean="0"/>
              <a:t> эти строки?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340768"/>
            <a:ext cx="3712516" cy="349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59372"/>
          <a:stretch>
            <a:fillRect/>
          </a:stretch>
        </p:blipFill>
        <p:spPr bwMode="auto">
          <a:xfrm>
            <a:off x="683568" y="548680"/>
            <a:ext cx="1440160" cy="26585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47664" y="5733256"/>
            <a:ext cx="38154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Конденсация водяного пара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764704"/>
            <a:ext cx="4680520" cy="46166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Роман «Евгений Онегин»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3141885" cy="3024336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635896" y="285728"/>
            <a:ext cx="3379543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gatha-Modern" pitchFamily="34" charset="0"/>
              </a:rPr>
              <a:t>Древняя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gatha-Modern" pitchFamily="34" charset="0"/>
              </a:rPr>
              <a:t>задача.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gatha-Modern" pitchFamily="34" charset="0"/>
            </a:endParaRPr>
          </a:p>
        </p:txBody>
      </p:sp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988840"/>
            <a:ext cx="2079259" cy="2374554"/>
          </a:xfrm>
          <a:prstGeom prst="rect">
            <a:avLst/>
          </a:prstGeom>
        </p:spPr>
      </p:pic>
      <p:pic>
        <p:nvPicPr>
          <p:cNvPr id="13" name="Рисунок 12" descr="65653599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907704" cy="1912485"/>
          </a:xfrm>
          <a:prstGeom prst="rect">
            <a:avLst/>
          </a:prstGeom>
        </p:spPr>
      </p:pic>
      <p:pic>
        <p:nvPicPr>
          <p:cNvPr id="14" name="Рисунок 13" descr="1.jpg"/>
          <p:cNvPicPr>
            <a:picLocks noChangeAspect="1"/>
          </p:cNvPicPr>
          <p:nvPr/>
        </p:nvPicPr>
        <p:blipFill>
          <a:blip r:embed="rId5" cstate="print"/>
          <a:srcRect l="14479" t="19231" b="11538"/>
          <a:stretch>
            <a:fillRect/>
          </a:stretch>
        </p:blipFill>
        <p:spPr>
          <a:xfrm>
            <a:off x="2987824" y="1628800"/>
            <a:ext cx="4683834" cy="28547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91680" y="5589240"/>
            <a:ext cx="457200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 smtClean="0"/>
              <a:t>Как древние люди измеряли высоту пирамид?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653136"/>
            <a:ext cx="457200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dirty="0" smtClean="0"/>
              <a:t>В час , когда тень человека равнялась его росту , измеряли тень пирамиды.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096344" cy="18213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6524" y="404664"/>
            <a:ext cx="3285045" cy="18665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420888"/>
            <a:ext cx="3024336" cy="2093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420888"/>
            <a:ext cx="2952328" cy="1968219"/>
          </a:xfrm>
          <a:prstGeom prst="rect">
            <a:avLst/>
          </a:prstGeom>
          <a:ln w="127000" cap="rnd">
            <a:solidFill>
              <a:schemeClr val="accent6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941168"/>
            <a:ext cx="457200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 smtClean="0"/>
              <a:t>• Что на Руси раньше называли " ломаными числами ?" </a:t>
            </a:r>
            <a:endParaRPr lang="ru-RU" sz="3200" dirty="0"/>
          </a:p>
        </p:txBody>
      </p:sp>
      <p:pic>
        <p:nvPicPr>
          <p:cNvPr id="2050" name="Picture 2" descr="C:\Users\Администратор\Pictures\и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2376264" cy="2134369"/>
          </a:xfrm>
          <a:prstGeom prst="ellipse">
            <a:avLst/>
          </a:prstGeom>
          <a:ln w="190500" cap="rnd">
            <a:solidFill>
              <a:schemeClr val="tx2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Администратор\Pictures\лдог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2656"/>
            <a:ext cx="2258171" cy="1944216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Администратор\Pictures\апр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383583"/>
            <a:ext cx="2374751" cy="2145859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908720"/>
            <a:ext cx="4315605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Ломаными числами </a:t>
            </a: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Называли дроби.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 descr="C:\Users\Администратор\Pictures\прол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420888"/>
            <a:ext cx="4032447" cy="39023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220880111.jpeg"/>
          <p:cNvPicPr>
            <a:picLocks noChangeAspect="1"/>
          </p:cNvPicPr>
          <p:nvPr/>
        </p:nvPicPr>
        <p:blipFill>
          <a:blip r:embed="rId3" cstate="print"/>
          <a:srcRect t="15959" r="52790"/>
          <a:stretch>
            <a:fillRect/>
          </a:stretch>
        </p:blipFill>
        <p:spPr>
          <a:xfrm rot="1743761">
            <a:off x="6123697" y="574959"/>
            <a:ext cx="2009176" cy="2758831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ma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0"/>
            <a:ext cx="3048905" cy="55446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s-9279266d04cedea8b16bff8e2a9420b9_35.jpg"/>
          <p:cNvPicPr>
            <a:picLocks noChangeAspect="1"/>
          </p:cNvPicPr>
          <p:nvPr/>
        </p:nvPicPr>
        <p:blipFill>
          <a:blip r:embed="rId5" cstate="print"/>
          <a:srcRect l="16137" t="15898" r="12400" b="6597"/>
          <a:stretch>
            <a:fillRect/>
          </a:stretch>
        </p:blipFill>
        <p:spPr>
          <a:xfrm>
            <a:off x="3419872" y="260648"/>
            <a:ext cx="2195736" cy="27623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2_6422870_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4332199"/>
            <a:ext cx="1928794" cy="25258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59832" y="43651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Одна пара – </a:t>
            </a:r>
            <a:r>
              <a:rPr lang="ru-RU" dirty="0" err="1" smtClean="0"/>
              <a:t>великаны,другая</a:t>
            </a:r>
            <a:r>
              <a:rPr lang="ru-RU" dirty="0" smtClean="0"/>
              <a:t> – лилипуты. Женихи купили кольца – большое и маленькое. Но когда выполнили некоторые измерения , то удивились , так как получили одинаковые результаты. Что они измерили и какое число получили?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ages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CDBE1"/>
              </a:clrFrom>
              <a:clrTo>
                <a:srgbClr val="DCDBE1">
                  <a:alpha val="0"/>
                </a:srgbClr>
              </a:clrTo>
            </a:clrChange>
          </a:blip>
          <a:srcRect b="14949"/>
          <a:stretch>
            <a:fillRect/>
          </a:stretch>
        </p:blipFill>
        <p:spPr>
          <a:xfrm>
            <a:off x="3143240" y="0"/>
            <a:ext cx="3812618" cy="2428868"/>
          </a:xfrm>
          <a:prstGeom prst="rect">
            <a:avLst/>
          </a:prstGeom>
        </p:spPr>
      </p:pic>
      <p:pic>
        <p:nvPicPr>
          <p:cNvPr id="16" name="Рисунок 15" descr="119353-antique-reproduction-wedding-bands-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 l="44503" r="8377" b="55497"/>
          <a:stretch>
            <a:fillRect/>
          </a:stretch>
        </p:blipFill>
        <p:spPr>
          <a:xfrm>
            <a:off x="428596" y="2143116"/>
            <a:ext cx="2723048" cy="2571768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 rot="5400000">
            <a:off x="964381" y="3607595"/>
            <a:ext cx="178595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9" name="Рисунок 18" descr="119353-antique-reproduction-wedding-bands-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 l="44503" r="8377" b="55497"/>
          <a:stretch>
            <a:fillRect/>
          </a:stretch>
        </p:blipFill>
        <p:spPr>
          <a:xfrm>
            <a:off x="6858016" y="3143248"/>
            <a:ext cx="1285884" cy="1214446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 rot="5400000">
            <a:off x="7108843" y="3821115"/>
            <a:ext cx="78581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572008"/>
            <a:ext cx="3533775" cy="13716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 descr="p2_6422870_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40" y="0"/>
            <a:ext cx="2000260" cy="2619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56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646802"/>
            <a:ext cx="4968552" cy="3726414"/>
          </a:xfrm>
          <a:prstGeom prst="rect">
            <a:avLst/>
          </a:prstGeom>
        </p:spPr>
      </p:pic>
      <p:pic>
        <p:nvPicPr>
          <p:cNvPr id="3" name="Рисунок 2" descr="4656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99120" y="0"/>
            <a:ext cx="8991600" cy="67437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5696" y="2564904"/>
            <a:ext cx="583264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Поздравляем победителей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43808" y="260648"/>
            <a:ext cx="288032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Гимн математиков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- соль Земли, мы - украшенье мира,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Мы - полубоги, это - постулат.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Пускай в честь нас бряцает звонче лира,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Литавры медные пускай гремят!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Припев.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Все дальше, и дальше, и дальше.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Другие от нас отстают.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физики, младшие братья,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Нам громкую славу поют!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До наших дней от мира сотворенья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Заслуги математиков видны.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Мы создали таблицу умноженья.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Бином и пифагоровы штаны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Администратор\Pictures\йцукенен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2381250" cy="1428750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Pictures\ронг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81486"/>
            <a:ext cx="2215852" cy="3323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491880" y="548680"/>
            <a:ext cx="3059832" cy="489364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Гимн физиков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(На мелодию песни 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Городницкого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«Атланты»)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Сегодня гимн исполним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Науке непростой.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Наук в ней многих корни.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любим всей душой.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в тайнах мирозданья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Нет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да свет горит.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 свет всех наших знаний.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 физикой пролит.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И микромир, и макро-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Подвластен ей одной.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 честь ее, хоть в драку.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 descr="C:\Users\Администратор\Pictures\вау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2512629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1" name="Picture 3" descr="C:\Users\Администратор\Pictures\апроол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2964871" cy="186079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Фото0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700808"/>
            <a:ext cx="5105400" cy="17007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Викторина 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«Великие 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28536"/>
            <a:ext cx="850109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01sen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2357454" cy="273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Вопрос 1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7283152" cy="455178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Назвать фамилию русского ученого, которому принадлежат слова: « Математику уж затем учить следует, что она ум в порядок приводит»?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nab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3" y="3717032"/>
            <a:ext cx="3032565" cy="2989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8573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Михаил Васильевич ЛОМОНОСОВ. 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Благодаря непреклонной воле, решительности и необычайной энергии из деревенского мальчика, крестьянина-рыболова, всего лишь в 19 лет начавшего школьную учёбу, выросла грандиозная фигура мыслителя, писателя, ученого в различных областях науки.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Два века прошло с тех пор, как М.В.Ломоносов стал академиком Российской Академии. Влияние его гения, его труда неизмеримо. Наш язык, наша грамматика, поэзия, литература выросли из богатейшего творчества  М.В.Ломоносова.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1006884-6884_10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214290"/>
            <a:ext cx="1714512" cy="2316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Вопрос 2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Там, где с морем сливается Нил, в древнем жарком краю пирамид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Математик греческий жил -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многознающий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мудрый…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Геометрию он изучал, геометрии он обучал,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Написал он великий труд. 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Назовите, о ком идет речь?</a:t>
            </a:r>
          </a:p>
          <a:p>
            <a:endParaRPr lang="ru-RU" dirty="0"/>
          </a:p>
        </p:txBody>
      </p:sp>
      <p:pic>
        <p:nvPicPr>
          <p:cNvPr id="4" name="Рисунок 3" descr="2188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4214818"/>
            <a:ext cx="1893480" cy="2347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200</TotalTime>
  <Words>864</Words>
  <Application>Microsoft Office PowerPoint</Application>
  <PresentationFormat>Экран (4:3)</PresentationFormat>
  <Paragraphs>121</Paragraphs>
  <Slides>29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Изящная</vt:lpstr>
      <vt:lpstr>Слайд 1</vt:lpstr>
      <vt:lpstr>Слайд 2</vt:lpstr>
      <vt:lpstr>Слайд 3</vt:lpstr>
      <vt:lpstr>Слайд 4</vt:lpstr>
      <vt:lpstr>Слайд 5</vt:lpstr>
      <vt:lpstr>Викторина  «Великие »</vt:lpstr>
      <vt:lpstr>Вопрос 1</vt:lpstr>
      <vt:lpstr>Михаил Васильевич ЛОМОНОСОВ. </vt:lpstr>
      <vt:lpstr>Вопрос 2</vt:lpstr>
      <vt:lpstr>          Евклид, 3 век до нашей эры. </vt:lpstr>
      <vt:lpstr>Вопрос 3</vt:lpstr>
      <vt:lpstr>Рене Декарт   (1596-1650)</vt:lpstr>
      <vt:lpstr>                   Вопрос 4</vt:lpstr>
      <vt:lpstr>Теорема Пифагора,   (580-500 г.до н.э.)   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7</dc:creator>
  <cp:lastModifiedBy>Windows 7</cp:lastModifiedBy>
  <cp:revision>30</cp:revision>
  <dcterms:created xsi:type="dcterms:W3CDTF">2013-02-18T15:33:13Z</dcterms:created>
  <dcterms:modified xsi:type="dcterms:W3CDTF">2013-02-24T12:45:09Z</dcterms:modified>
</cp:coreProperties>
</file>