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1" r:id="rId2"/>
    <p:sldId id="259" r:id="rId3"/>
    <p:sldId id="260" r:id="rId4"/>
    <p:sldId id="274" r:id="rId5"/>
    <p:sldId id="275" r:id="rId6"/>
    <p:sldId id="265" r:id="rId7"/>
    <p:sldId id="266" r:id="rId8"/>
    <p:sldId id="267" r:id="rId9"/>
    <p:sldId id="268" r:id="rId10"/>
    <p:sldId id="278" r:id="rId11"/>
    <p:sldId id="277" r:id="rId12"/>
    <p:sldId id="276" r:id="rId13"/>
    <p:sldId id="283" r:id="rId14"/>
    <p:sldId id="282" r:id="rId15"/>
    <p:sldId id="279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B38EF-1B9E-4FEE-B9A5-40D722657A8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C14E3-AB85-42E4-8BBD-F4B51BCDF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731" TargetMode="External"/><Relationship Id="rId13" Type="http://schemas.openxmlformats.org/officeDocument/2006/relationships/hyperlink" Target="http://ru.wikipedia.org/wiki/%D0%A0%D0%BE%D0%B1%D0%B8%D0%BD%D0%B7%D0%BE%D0%BD_%D0%9A%D1%80%D1%83%D0%B7%D0%BE" TargetMode="External"/><Relationship Id="rId3" Type="http://schemas.openxmlformats.org/officeDocument/2006/relationships/image" Target="../media/image18.jpeg"/><Relationship Id="rId7" Type="http://schemas.openxmlformats.org/officeDocument/2006/relationships/hyperlink" Target="http://ru.wikipedia.org/wiki/26_%D0%B0%D0%BF%D1%80%D0%B5%D0%BB%D1%8F" TargetMode="External"/><Relationship Id="rId12" Type="http://schemas.openxmlformats.org/officeDocument/2006/relationships/hyperlink" Target="http://ru.wikipedia.org/wiki/%D0%9F%D1%83%D0%B1%D0%BB%D0%B8%D1%86%D0%B8%D1%81%D1%82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B%D0%BE%D0%BD%D0%B4%D0%BE%D0%BD" TargetMode="External"/><Relationship Id="rId11" Type="http://schemas.openxmlformats.org/officeDocument/2006/relationships/hyperlink" Target="http://ru.wikipedia.org/wiki/%D0%9F%D0%B8%D1%81%D0%B0%D1%82%D0%B5%D0%BB%D1%8C" TargetMode="External"/><Relationship Id="rId5" Type="http://schemas.openxmlformats.org/officeDocument/2006/relationships/hyperlink" Target="http://ru.wikipedia.org/w/index.php?title=%D0%9A%D1%80%D0%B8%D0%BF%D0%BB%D0%B3%D0%B5%D0%B9%D1%82&amp;action=edit&amp;redlink=1" TargetMode="External"/><Relationship Id="rId10" Type="http://schemas.openxmlformats.org/officeDocument/2006/relationships/hyperlink" Target="http://ru.wikipedia.org/wiki/%D0%92%D0%B5%D0%BB%D0%B8%D0%BA%D0%BE%D0%B1%D1%80%D0%B8%D1%82%D0%B0%D0%BD%D0%B8%D1%8F" TargetMode="External"/><Relationship Id="rId4" Type="http://schemas.openxmlformats.org/officeDocument/2006/relationships/hyperlink" Target="http://ru.wikipedia.org/wiki/1660" TargetMode="External"/><Relationship Id="rId9" Type="http://schemas.openxmlformats.org/officeDocument/2006/relationships/hyperlink" Target="http://ru.wikipedia.org/w/index.php?title=%D0%9C%D1%83%D1%80%D1%84%D0%B8%D0%BB%D0%B4%D1%81&amp;action=edit&amp;redlink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964488" cy="6741368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b="1" smtClean="0">
                <a:ln w="6350">
                  <a:solidFill>
                    <a:srgbClr val="00206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Интегрированный урок русской литературы и английского языка </a:t>
            </a:r>
            <a:r>
              <a:rPr lang="ru-RU" smtClean="0">
                <a:ln w="6350">
                  <a:solidFill>
                    <a:srgbClr val="00206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/>
            </a:r>
            <a:br>
              <a:rPr lang="ru-RU" smtClean="0">
                <a:ln w="6350">
                  <a:solidFill>
                    <a:srgbClr val="00206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</a:br>
            <a:r>
              <a:rPr lang="ru-RU" b="1" smtClean="0">
                <a:ln w="6350">
                  <a:solidFill>
                    <a:srgbClr val="00206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по художественной культуре эпохи Просвещения, 7 класс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323528" y="260648"/>
            <a:ext cx="8820472" cy="453650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71600" y="764704"/>
            <a:ext cx="29523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fornian FB" pitchFamily="18" charset="0"/>
              </a:rPr>
              <a:t>The best physical description of Daniel Defoe comes to us, from a wanted poster: “a middle </a:t>
            </a:r>
            <a:r>
              <a:rPr lang="en-US" sz="2000" dirty="0" err="1" smtClean="0">
                <a:solidFill>
                  <a:schemeClr val="bg1"/>
                </a:solidFill>
                <a:latin typeface="Californian FB" pitchFamily="18" charset="0"/>
              </a:rPr>
              <a:t>siz’d</a:t>
            </a:r>
            <a:r>
              <a:rPr lang="en-US" sz="2000" dirty="0" smtClean="0">
                <a:solidFill>
                  <a:schemeClr val="bg1"/>
                </a:solidFill>
                <a:latin typeface="Californian FB" pitchFamily="18" charset="0"/>
              </a:rPr>
              <a:t> spare man, about 40 years old, of a brown complexion, and dark brown–</a:t>
            </a:r>
            <a:r>
              <a:rPr lang="en-US" sz="2000" dirty="0" err="1" smtClean="0">
                <a:solidFill>
                  <a:schemeClr val="bg1"/>
                </a:solidFill>
                <a:latin typeface="Californian FB" pitchFamily="18" charset="0"/>
              </a:rPr>
              <a:t>coloured</a:t>
            </a:r>
            <a:r>
              <a:rPr lang="en-US" sz="2000" dirty="0" smtClean="0">
                <a:solidFill>
                  <a:schemeClr val="bg1"/>
                </a:solidFill>
                <a:latin typeface="Californian FB" pitchFamily="18" charset="0"/>
              </a:rPr>
              <a:t> hair, but wears a wig; a hooked nose, a sharp chin, grey eyes and a large mole near his mouth.”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Тата\Pictures\дефо\портр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572000" y="980728"/>
            <a:ext cx="3528392" cy="352839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323528" y="4653136"/>
            <a:ext cx="8532440" cy="2060848"/>
          </a:xfrm>
          <a:prstGeom prst="horizont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55576" y="5157192"/>
            <a:ext cx="7848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Californian FB" pitchFamily="18" charset="0"/>
              </a:rPr>
              <a:t>This unappealing description was issued by the Earl of Nottingham in 1702 against “Daniel de Foe, alias De </a:t>
            </a:r>
            <a:r>
              <a:rPr lang="en-US" b="1" i="1" dirty="0" err="1" smtClean="0">
                <a:solidFill>
                  <a:srgbClr val="C00000"/>
                </a:solidFill>
                <a:latin typeface="Californian FB" pitchFamily="18" charset="0"/>
              </a:rPr>
              <a:t>Fooe</a:t>
            </a:r>
            <a:r>
              <a:rPr lang="en-US" b="1" i="1" dirty="0" smtClean="0">
                <a:solidFill>
                  <a:srgbClr val="C00000"/>
                </a:solidFill>
                <a:latin typeface="Californian FB" pitchFamily="18" charset="0"/>
              </a:rPr>
              <a:t>,” sought for “high crimes and </a:t>
            </a:r>
            <a:r>
              <a:rPr lang="en-US" b="1" i="1" dirty="0" err="1" smtClean="0">
                <a:solidFill>
                  <a:srgbClr val="C00000"/>
                </a:solidFill>
                <a:latin typeface="Californian FB" pitchFamily="18" charset="0"/>
              </a:rPr>
              <a:t>misdemeanour</a:t>
            </a:r>
            <a:r>
              <a:rPr lang="en-US" b="1" i="1" dirty="0" smtClean="0">
                <a:solidFill>
                  <a:srgbClr val="C00000"/>
                </a:solidFill>
                <a:latin typeface="Californian FB" pitchFamily="18" charset="0"/>
              </a:rPr>
              <a:t>” for publishing an anonymous parody of Tory religious invective.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1333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Wherever God erects a house of prayer,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Devil always builds a chapel there,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’twill be found upon examination,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latter has the largest congregation.</a:t>
            </a:r>
            <a:endParaRPr lang="ru-RU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827584" y="476672"/>
            <a:ext cx="7776864" cy="568863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99792" y="1196752"/>
            <a:ext cx="41764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Wherever God erects a house of prayer,</a:t>
            </a:r>
            <a:b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The Devil always builds a chapel there,</a:t>
            </a:r>
            <a:b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And ’twill be found upon examination,</a:t>
            </a:r>
            <a:b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The latter has the largest congregation</a:t>
            </a:r>
            <a:r>
              <a:rPr lang="en-US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.</a:t>
            </a:r>
            <a:endParaRPr lang="ru-RU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82047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u="sng" dirty="0" smtClean="0">
                <a:solidFill>
                  <a:srgbClr val="002060"/>
                </a:solidFill>
                <a:latin typeface="Californian FB" pitchFamily="18" charset="0"/>
              </a:rPr>
              <a:t>THE</a:t>
            </a:r>
            <a:r>
              <a:rPr lang="ru-RU" sz="3600" b="1" u="sng" dirty="0" smtClean="0">
                <a:solidFill>
                  <a:srgbClr val="002060"/>
                </a:solidFill>
                <a:latin typeface="Californian FB" pitchFamily="18" charset="0"/>
              </a:rPr>
              <a:t> </a:t>
            </a:r>
            <a:r>
              <a:rPr lang="en-US" sz="3600" b="1" u="sng" dirty="0" smtClean="0">
                <a:solidFill>
                  <a:srgbClr val="002060"/>
                </a:solidFill>
                <a:latin typeface="Californian FB" pitchFamily="18" charset="0"/>
              </a:rPr>
              <a:t>Life and Strange Surprising Adventures of Robinson Crusoe of York, Mariner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pic>
        <p:nvPicPr>
          <p:cNvPr id="30722" name="Picture 2" descr="C:\Users\Тата\Pictures\дефо хогарт\imagesCAV3OG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212976"/>
            <a:ext cx="2313094" cy="3168352"/>
          </a:xfrm>
          <a:prstGeom prst="rect">
            <a:avLst/>
          </a:prstGeom>
          <a:noFill/>
        </p:spPr>
      </p:pic>
      <p:pic>
        <p:nvPicPr>
          <p:cNvPr id="30723" name="Picture 3" descr="C:\Users\Тата\Pictures\дефо хогарт\imagesCAJT6D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2276475" cy="2000250"/>
          </a:xfrm>
          <a:prstGeom prst="rect">
            <a:avLst/>
          </a:prstGeom>
          <a:noFill/>
        </p:spPr>
      </p:pic>
      <p:pic>
        <p:nvPicPr>
          <p:cNvPr id="30726" name="Picture 6" descr="C:\Users\Тата\Pictures\дефо хогарт\морской б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340769"/>
            <a:ext cx="1990588" cy="1440160"/>
          </a:xfrm>
          <a:prstGeom prst="rect">
            <a:avLst/>
          </a:prstGeom>
          <a:noFill/>
        </p:spPr>
      </p:pic>
      <p:pic>
        <p:nvPicPr>
          <p:cNvPr id="30728" name="Picture 8" descr="C:\Users\Тата\Pictures\дефо хогарт\imagesCAOIF8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725144"/>
            <a:ext cx="2339752" cy="155135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699792" y="1556792"/>
            <a:ext cx="33661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fornian FB" pitchFamily="18" charset="0"/>
              </a:rPr>
              <a:t>Robinson Crusoe is the ideal man of the English middle class in the 18th </a:t>
            </a:r>
            <a:r>
              <a:rPr lang="en-US" b="1" dirty="0" err="1" smtClean="0">
                <a:solidFill>
                  <a:srgbClr val="002060"/>
                </a:solidFill>
                <a:latin typeface="Californian FB" pitchFamily="18" charset="0"/>
              </a:rPr>
              <a:t>century.The</a:t>
            </a:r>
            <a:r>
              <a:rPr lang="en-US" b="1" dirty="0" smtClean="0">
                <a:solidFill>
                  <a:srgbClr val="002060"/>
                </a:solidFill>
                <a:latin typeface="Californian FB" pitchFamily="18" charset="0"/>
              </a:rPr>
              <a:t> island is the ideal place for Robinson to prove his </a:t>
            </a:r>
            <a:r>
              <a:rPr lang="en-US" b="1" dirty="0" err="1" smtClean="0">
                <a:solidFill>
                  <a:srgbClr val="002060"/>
                </a:solidFill>
                <a:latin typeface="Californian FB" pitchFamily="18" charset="0"/>
              </a:rPr>
              <a:t>qualities,to</a:t>
            </a:r>
            <a:r>
              <a:rPr lang="en-US" b="1" dirty="0" smtClean="0">
                <a:solidFill>
                  <a:srgbClr val="002060"/>
                </a:solidFill>
                <a:latin typeface="Californian FB" pitchFamily="18" charset="0"/>
              </a:rPr>
              <a:t> demonstrate that he deserved to be saved by God’s providence. In the island Robinson organizes a primitive empire, and become the prototype of the </a:t>
            </a:r>
            <a:r>
              <a:rPr lang="en-US" b="1" dirty="0" err="1" smtClean="0">
                <a:solidFill>
                  <a:srgbClr val="002060"/>
                </a:solidFill>
                <a:latin typeface="Californian FB" pitchFamily="18" charset="0"/>
              </a:rPr>
              <a:t>english</a:t>
            </a:r>
            <a:r>
              <a:rPr lang="en-US" b="1" dirty="0" smtClean="0">
                <a:solidFill>
                  <a:srgbClr val="002060"/>
                </a:solidFill>
                <a:latin typeface="Californian FB" pitchFamily="18" charset="0"/>
              </a:rPr>
              <a:t> colonizer. Robinson impose the “</a:t>
            </a:r>
            <a:r>
              <a:rPr lang="en-US" b="1" dirty="0" err="1" smtClean="0">
                <a:solidFill>
                  <a:srgbClr val="002060"/>
                </a:solidFill>
                <a:latin typeface="Californian FB" pitchFamily="18" charset="0"/>
              </a:rPr>
              <a:t>english</a:t>
            </a:r>
            <a:r>
              <a:rPr lang="en-US" b="1" dirty="0" smtClean="0">
                <a:solidFill>
                  <a:srgbClr val="002060"/>
                </a:solidFill>
                <a:latin typeface="Californian FB" pitchFamily="18" charset="0"/>
              </a:rPr>
              <a:t> life style” of the 18th century. </a:t>
            </a:r>
            <a:r>
              <a:rPr lang="en-US" b="1" dirty="0" err="1" smtClean="0">
                <a:solidFill>
                  <a:srgbClr val="002060"/>
                </a:solidFill>
                <a:latin typeface="Californian FB" pitchFamily="18" charset="0"/>
              </a:rPr>
              <a:t>Infact</a:t>
            </a:r>
            <a:r>
              <a:rPr lang="en-US" b="1" dirty="0" smtClean="0">
                <a:solidFill>
                  <a:srgbClr val="002060"/>
                </a:solidFill>
                <a:latin typeface="Californian FB" pitchFamily="18" charset="0"/>
              </a:rPr>
              <a:t> he will impose Friday his religion and his way to live.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67744" y="332656"/>
            <a:ext cx="6876256" cy="324036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fornian FB" pitchFamily="18" charset="0"/>
              </a:rPr>
              <a:t>Robinson is the prototype of the ideal “self made man” of the 18th century. In fact, he </a:t>
            </a:r>
            <a:r>
              <a:rPr lang="en-US" b="1" dirty="0" err="1" smtClean="0">
                <a:solidFill>
                  <a:srgbClr val="002060"/>
                </a:solidFill>
                <a:latin typeface="Californian FB" pitchFamily="18" charset="0"/>
              </a:rPr>
              <a:t>demostrates</a:t>
            </a:r>
            <a:r>
              <a:rPr lang="en-US" b="1" dirty="0" smtClean="0">
                <a:solidFill>
                  <a:srgbClr val="002060"/>
                </a:solidFill>
                <a:latin typeface="Californian FB" pitchFamily="18" charset="0"/>
              </a:rPr>
              <a:t> a big adaptability and a concrete cleverness that is </a:t>
            </a:r>
            <a:r>
              <a:rPr lang="en-US" b="1" dirty="0" err="1" smtClean="0">
                <a:solidFill>
                  <a:srgbClr val="002060"/>
                </a:solidFill>
                <a:latin typeface="Californian FB" pitchFamily="18" charset="0"/>
              </a:rPr>
              <a:t>foundamental</a:t>
            </a:r>
            <a:r>
              <a:rPr lang="en-US" b="1" dirty="0" smtClean="0">
                <a:solidFill>
                  <a:srgbClr val="002060"/>
                </a:solidFill>
                <a:latin typeface="Californian FB" pitchFamily="18" charset="0"/>
              </a:rPr>
              <a:t> when he has to handle problematical and unknown situations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3" descr="imagesCA2ZUP7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56992"/>
            <a:ext cx="4210806" cy="3154040"/>
          </a:xfrm>
        </p:spPr>
      </p:pic>
      <p:pic>
        <p:nvPicPr>
          <p:cNvPr id="3074" name="Picture 2" descr="C:\Users\Тата\Pictures\дефо хогарт\imagesCAU5TDI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2362200" cy="1943100"/>
          </a:xfrm>
          <a:prstGeom prst="rect">
            <a:avLst/>
          </a:prstGeom>
          <a:noFill/>
        </p:spPr>
      </p:pic>
      <p:pic>
        <p:nvPicPr>
          <p:cNvPr id="8" name="Picture 4" descr="C:\Users\Тата\Pictures\дефо хогарт\крузо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3898970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alifornian FB" pitchFamily="18" charset="0"/>
              </a:rPr>
              <a:t>Alexander Selkirk, the real-life prototype of Robinson Crusoe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Тата\Pictures\дефо хогарт\1244823351_alexander_selkirk_title_p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6143575" cy="502760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44208" y="1484784"/>
            <a:ext cx="22322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alifornian FB" pitchFamily="18" charset="0"/>
              </a:rPr>
              <a:t>Alexander Selkirk (1676 - 13 December 1721) was a Scottish sailor who spent four years as a castaway after being marooned on an uninhabited island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56992"/>
            <a:ext cx="4536504" cy="15841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Александр </a:t>
            </a:r>
            <a:r>
              <a:rPr lang="ru-RU" dirty="0" err="1" smtClean="0">
                <a:solidFill>
                  <a:srgbClr val="C00000"/>
                </a:solidFill>
              </a:rPr>
              <a:t>Селкирк</a:t>
            </a:r>
            <a:r>
              <a:rPr lang="ru-RU" dirty="0" smtClean="0">
                <a:solidFill>
                  <a:srgbClr val="C00000"/>
                </a:solidFill>
              </a:rPr>
              <a:t>, устар. </a:t>
            </a:r>
            <a:r>
              <a:rPr lang="ru-RU" dirty="0" err="1" smtClean="0">
                <a:solidFill>
                  <a:srgbClr val="C00000"/>
                </a:solidFill>
              </a:rPr>
              <a:t>Селькирк</a:t>
            </a:r>
            <a:r>
              <a:rPr lang="ru-RU" dirty="0" smtClean="0">
                <a:solidFill>
                  <a:srgbClr val="C00000"/>
                </a:solidFill>
              </a:rPr>
              <a:t> (англ. </a:t>
            </a:r>
            <a:r>
              <a:rPr lang="ru-RU" dirty="0" err="1" smtClean="0">
                <a:solidFill>
                  <a:srgbClr val="C00000"/>
                </a:solidFill>
              </a:rPr>
              <a:t>Alexander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Selkirk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err="1" smtClean="0">
                <a:solidFill>
                  <a:srgbClr val="C00000"/>
                </a:solidFill>
              </a:rPr>
              <a:t>Selcraig</a:t>
            </a:r>
            <a:r>
              <a:rPr lang="ru-RU" dirty="0" smtClean="0">
                <a:solidFill>
                  <a:srgbClr val="C00000"/>
                </a:solidFill>
              </a:rPr>
              <a:t>, 1676 — 13 декабря 1721) — шотландский моряк, проведший несколько лет (освобождён в 1709) на необитаемом острове </a:t>
            </a:r>
            <a:r>
              <a:rPr lang="ru-RU" dirty="0" err="1" smtClean="0">
                <a:solidFill>
                  <a:srgbClr val="C00000"/>
                </a:solidFill>
              </a:rPr>
              <a:t>Мас-а-Тьерра</a:t>
            </a:r>
            <a:r>
              <a:rPr lang="ru-RU" dirty="0" smtClean="0">
                <a:solidFill>
                  <a:srgbClr val="C00000"/>
                </a:solidFill>
              </a:rPr>
              <a:t> (ныне — Робинзон Крузо), который входит в состав архипелага Хуана </a:t>
            </a:r>
            <a:r>
              <a:rPr lang="ru-RU" dirty="0" err="1" smtClean="0">
                <a:solidFill>
                  <a:srgbClr val="C00000"/>
                </a:solidFill>
              </a:rPr>
              <a:t>Фернандеса</a:t>
            </a:r>
            <a:r>
              <a:rPr lang="ru-RU" dirty="0" smtClean="0">
                <a:solidFill>
                  <a:srgbClr val="C00000"/>
                </a:solidFill>
              </a:rPr>
              <a:t>, расположенного в Тихом океане, в 640 километрах от побережья Чили. Он послужил прототипом литературного героя романа Даниеля Дефо — Робинзона Крузо.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Alexander_Selkirk_Statu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0"/>
            <a:ext cx="3150447" cy="381642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085184"/>
            <a:ext cx="8424936" cy="3240360"/>
          </a:xfrm>
        </p:spPr>
        <p:txBody>
          <a:bodyPr>
            <a:normAutofit/>
          </a:bodyPr>
          <a:lstStyle/>
          <a:p>
            <a:pPr fontAlgn="t"/>
            <a:r>
              <a:rPr lang="ru-RU" sz="1800" b="1" dirty="0" smtClean="0">
                <a:solidFill>
                  <a:srgbClr val="002060"/>
                </a:solidFill>
              </a:rPr>
              <a:t>Интересно, что совсем недавно, в 2008 году, на острове Робинзона учеными британского Общества </a:t>
            </a:r>
            <a:r>
              <a:rPr lang="ru-RU" sz="1800" b="1" dirty="0" err="1" smtClean="0">
                <a:solidFill>
                  <a:srgbClr val="002060"/>
                </a:solidFill>
              </a:rPr>
              <a:t>постсредневековой</a:t>
            </a:r>
            <a:r>
              <a:rPr lang="ru-RU" sz="1800" b="1" dirty="0" smtClean="0">
                <a:solidFill>
                  <a:srgbClr val="002060"/>
                </a:solidFill>
              </a:rPr>
              <a:t> археологии было впервые обнаружено место стоянки Александра </a:t>
            </a:r>
            <a:r>
              <a:rPr lang="ru-RU" sz="1800" b="1" dirty="0" err="1" smtClean="0">
                <a:solidFill>
                  <a:srgbClr val="002060"/>
                </a:solidFill>
              </a:rPr>
              <a:t>Селькирка</a:t>
            </a:r>
            <a:r>
              <a:rPr lang="ru-RU" sz="1800" b="1" dirty="0" smtClean="0">
                <a:solidFill>
                  <a:srgbClr val="002060"/>
                </a:solidFill>
              </a:rPr>
              <a:t> — остатки двух хижин и наблюдательный пункт, стоянка котором, он смотрел на море в надежде увидеть парус</a:t>
            </a:r>
            <a:r>
              <a:rPr lang="ru-RU" sz="1800" b="1" dirty="0" smtClean="0"/>
              <a:t>…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932040" y="3861048"/>
            <a:ext cx="4211960" cy="43204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 flipH="1">
            <a:off x="4932040" y="3861048"/>
            <a:ext cx="4058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Памятник Александру </a:t>
            </a:r>
            <a:r>
              <a:rPr lang="ru-RU" b="1" i="1" dirty="0" err="1" smtClean="0">
                <a:solidFill>
                  <a:srgbClr val="002060"/>
                </a:solidFill>
              </a:rPr>
              <a:t>Селькирке</a:t>
            </a:r>
            <a:endParaRPr lang="ru-RU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Тата\Pictures\дефо хогарт\морской б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"/>
            <a:ext cx="2514600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846640" cy="6336704"/>
          </a:xfrm>
          <a:blipFill>
            <a:blip r:embed="rId2" cstate="print"/>
            <a:stretch>
              <a:fillRect/>
            </a:stretch>
          </a:blipFill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latin typeface="Californian FB" pitchFamily="18" charset="0"/>
              </a:rPr>
              <a:t>Thank you </a:t>
            </a:r>
            <a:r>
              <a:rPr lang="en-US" sz="4800" b="1" smtClean="0">
                <a:solidFill>
                  <a:srgbClr val="C00000"/>
                </a:solidFill>
                <a:latin typeface="Californian FB" pitchFamily="18" charset="0"/>
              </a:rPr>
              <a:t>for your</a:t>
            </a:r>
            <a:br>
              <a:rPr lang="en-US" sz="4800" b="1" smtClean="0">
                <a:solidFill>
                  <a:srgbClr val="C00000"/>
                </a:solidFill>
                <a:latin typeface="Californian FB" pitchFamily="18" charset="0"/>
              </a:rPr>
            </a:br>
            <a:r>
              <a:rPr lang="en-US" sz="4800" b="1" smtClean="0">
                <a:solidFill>
                  <a:srgbClr val="C00000"/>
                </a:solidFill>
                <a:latin typeface="Californian FB" pitchFamily="18" charset="0"/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  <a:latin typeface="Californian FB" pitchFamily="18" charset="0"/>
              </a:rPr>
              <a:t>attention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Тата\Pictures\дефо хогарт\мальчик с книга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293096"/>
            <a:ext cx="1952625" cy="234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rgbClr val="002060"/>
                </a:solidFill>
                <a:latin typeface="Book Antiqua" pitchFamily="18" charset="0"/>
              </a:rPr>
              <a:t>Учитель русского языка и литературы: </a:t>
            </a:r>
            <a:r>
              <a:rPr lang="ru-RU" sz="3600" b="1" smtClean="0">
                <a:solidFill>
                  <a:srgbClr val="C00000"/>
                </a:solidFill>
                <a:latin typeface="Book Antiqua" pitchFamily="18" charset="0"/>
              </a:rPr>
              <a:t>Чуваева Светлана Викторовна</a:t>
            </a:r>
            <a:br>
              <a:rPr lang="ru-RU" sz="3600" b="1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3600" b="1" smtClean="0">
                <a:solidFill>
                  <a:srgbClr val="002060"/>
                </a:solidFill>
                <a:latin typeface="Book Antiqua" pitchFamily="18" charset="0"/>
              </a:rPr>
              <a:t>Учитель английского языка: </a:t>
            </a:r>
            <a:br>
              <a:rPr lang="ru-RU" sz="3600" b="1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3600" b="1" smtClean="0">
                <a:solidFill>
                  <a:srgbClr val="C00000"/>
                </a:solidFill>
                <a:latin typeface="Book Antiqua" pitchFamily="18" charset="0"/>
              </a:rPr>
              <a:t>Цымбал</a:t>
            </a:r>
            <a:r>
              <a:rPr lang="ru-RU" sz="3600" b="1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sz="3600" b="1" smtClean="0">
                <a:solidFill>
                  <a:srgbClr val="C00000"/>
                </a:solidFill>
                <a:latin typeface="Book Antiqua" pitchFamily="18" charset="0"/>
              </a:rPr>
              <a:t>Татьяна Викторовна</a:t>
            </a:r>
            <a:r>
              <a:rPr lang="ru-RU" b="1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b="1" smtClean="0">
                <a:solidFill>
                  <a:srgbClr val="C00000"/>
                </a:solidFill>
                <a:latin typeface="Book Antiqua" pitchFamily="18" charset="0"/>
              </a:rPr>
            </a:br>
            <a:endParaRPr lang="ru-RU" dirty="0"/>
          </a:p>
        </p:txBody>
      </p:sp>
      <p:pic>
        <p:nvPicPr>
          <p:cNvPr id="4" name="Содержимое 3" descr="рам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3626" y="2529304"/>
            <a:ext cx="5268654" cy="2987928"/>
          </a:xfrm>
        </p:spPr>
      </p:pic>
      <p:sp>
        <p:nvSpPr>
          <p:cNvPr id="7" name="TextBox 6"/>
          <p:cNvSpPr txBox="1"/>
          <p:nvPr/>
        </p:nvSpPr>
        <p:spPr>
          <a:xfrm>
            <a:off x="2915816" y="3645024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2060"/>
                </a:solidFill>
                <a:latin typeface="Book Antiqua" pitchFamily="18" charset="0"/>
              </a:rPr>
              <a:t>7 Б</a:t>
            </a:r>
            <a:endParaRPr lang="ru-RU" sz="9600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Услышим голос времени</a:t>
            </a:r>
            <a:b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Let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’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s hear time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’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s voice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Содержимое 9" descr="imagesCAIIFA6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06643"/>
            <a:ext cx="3672408" cy="3107422"/>
          </a:xfrm>
        </p:spPr>
      </p:pic>
      <p:pic>
        <p:nvPicPr>
          <p:cNvPr id="1026" name="Picture 2" descr="C:\Users\Тата\Pictures\дефо хогарт\imagesCAV3OG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556792"/>
            <a:ext cx="1421507" cy="1947106"/>
          </a:xfrm>
          <a:prstGeom prst="rect">
            <a:avLst/>
          </a:prstGeom>
          <a:noFill/>
        </p:spPr>
      </p:pic>
      <p:pic>
        <p:nvPicPr>
          <p:cNvPr id="1027" name="Picture 3" descr="C:\Users\Тата\Pictures\дефо хогарт\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797152"/>
            <a:ext cx="2286000" cy="1800225"/>
          </a:xfrm>
          <a:prstGeom prst="rect">
            <a:avLst/>
          </a:prstGeom>
          <a:noFill/>
        </p:spPr>
      </p:pic>
      <p:pic>
        <p:nvPicPr>
          <p:cNvPr id="1029" name="Picture 5" descr="C:\Users\Тата\Pictures\дефо хогарт\imagesCAXMYO4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861048"/>
            <a:ext cx="4427984" cy="3000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а\Pictures\дефо хогарт\карти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052736"/>
            <a:ext cx="4973353" cy="3744416"/>
          </a:xfrm>
          <a:prstGeom prst="rect">
            <a:avLst/>
          </a:prstGeom>
          <a:noFill/>
          <a:ln w="76200">
            <a:solidFill>
              <a:schemeClr val="bg1">
                <a:lumMod val="25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3" name="Прямоугольник 2"/>
          <p:cNvSpPr/>
          <p:nvPr/>
        </p:nvSpPr>
        <p:spPr>
          <a:xfrm>
            <a:off x="2195736" y="404664"/>
            <a:ext cx="5118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Book Antiqua" pitchFamily="18" charset="0"/>
              </a:rPr>
              <a:t>The Age of Enlightenment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4797152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 Antiqua" pitchFamily="18" charset="0"/>
              </a:rPr>
              <a:t>Эпоха Просвещения</a:t>
            </a:r>
            <a:endParaRPr lang="ru-RU" sz="32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Book Antiqua" pitchFamily="18" charset="0"/>
              </a:rPr>
              <a:t>«Time has come to compare times (</a:t>
            </a:r>
            <a:r>
              <a:rPr lang="en-US" b="1" i="1" dirty="0" err="1" smtClean="0">
                <a:solidFill>
                  <a:srgbClr val="C00000"/>
                </a:solidFill>
                <a:latin typeface="Book Antiqua" pitchFamily="18" charset="0"/>
              </a:rPr>
              <a:t>N.Edelman</a:t>
            </a:r>
            <a:r>
              <a:rPr lang="en-US" b="1" i="1" dirty="0" smtClean="0">
                <a:solidFill>
                  <a:srgbClr val="C00000"/>
                </a:solidFill>
                <a:latin typeface="Book Antiqua" pitchFamily="18" charset="0"/>
              </a:rPr>
              <a:t>)».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5373216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</a:rPr>
              <a:t>«Time has come to compare times (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</a:rPr>
              <a:t>N.Edelman</a:t>
            </a:r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</a:rPr>
              <a:t>)».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5373216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Book Antiqua" pitchFamily="18" charset="0"/>
              </a:rPr>
              <a:t>«Настало время сопоставить времена     (</a:t>
            </a:r>
            <a:r>
              <a:rPr lang="ru-RU" sz="2400" b="1" i="1" dirty="0" err="1" smtClean="0">
                <a:solidFill>
                  <a:srgbClr val="002060"/>
                </a:solidFill>
                <a:latin typeface="Book Antiqua" pitchFamily="18" charset="0"/>
              </a:rPr>
              <a:t>Н.Я.Эдельман</a:t>
            </a:r>
            <a:r>
              <a:rPr lang="ru-RU" sz="2400" b="1" i="1" dirty="0" smtClean="0">
                <a:solidFill>
                  <a:srgbClr val="002060"/>
                </a:solidFill>
                <a:latin typeface="Book Antiqua" pitchFamily="18" charset="0"/>
              </a:rPr>
              <a:t>)».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10fe853ff0e9b9f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2961135" cy="3840088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923928" y="260648"/>
            <a:ext cx="4536504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Book Antiqua" pitchFamily="18" charset="0"/>
              </a:rPr>
              <a:t>Хогарт (</a:t>
            </a:r>
            <a:r>
              <a:rPr lang="ru-RU" sz="2400" b="1" i="1" dirty="0" err="1" smtClean="0">
                <a:solidFill>
                  <a:srgbClr val="002060"/>
                </a:solidFill>
                <a:latin typeface="Book Antiqua" pitchFamily="18" charset="0"/>
              </a:rPr>
              <a:t>Hogarth</a:t>
            </a:r>
            <a:r>
              <a:rPr lang="ru-RU" sz="2400" b="1" i="1" dirty="0" smtClean="0">
                <a:solidFill>
                  <a:srgbClr val="002060"/>
                </a:solidFill>
                <a:latin typeface="Book Antiqua" pitchFamily="18" charset="0"/>
              </a:rPr>
              <a:t>) Уильям (1697—1764), английский живописец, график и теоретик искусства. Славу Хогарту создали сатирические картины и гравюры на меди, в которых он в духе идей европейского Просвещения обличал язвы английской действительности</a:t>
            </a:r>
          </a:p>
          <a:p>
            <a:endParaRPr lang="ru-RU" b="1" i="1" dirty="0" smtClean="0">
              <a:solidFill>
                <a:srgbClr val="002060"/>
              </a:solidFill>
              <a:latin typeface="Book Antiqua" pitchFamily="18" charset="0"/>
            </a:endParaRPr>
          </a:p>
          <a:p>
            <a:endParaRPr lang="ru-RU" sz="2000" b="1" i="1" dirty="0" smtClean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9698" name="Picture 2" descr="C:\Users\Тата\Pictures\дефо хогарт\автопортр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71792" y="4686300"/>
            <a:ext cx="1872208" cy="2171700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581128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</a:t>
            </a:r>
            <a:r>
              <a:rPr lang="en-US" sz="2000" b="1" i="1" dirty="0" smtClean="0">
                <a:solidFill>
                  <a:srgbClr val="C00000"/>
                </a:solidFill>
                <a:latin typeface="Book Antiqua" pitchFamily="18" charset="0"/>
              </a:rPr>
              <a:t>Hogarth, William (1697-1764), an English painter, and art theorist. Satirical paintings and engravings on copper in which he exposed spirit of the European Enlightenment and sores British reality created the Hogarth’s glory .</a:t>
            </a:r>
            <a:endParaRPr lang="ru-RU" sz="2000" b="1" i="1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Тата\Pictures\хогарт\брачный контрак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432503"/>
            <a:ext cx="3701548" cy="2852481"/>
          </a:xfrm>
          <a:prstGeom prst="wedgeRectCallout">
            <a:avLst/>
          </a:prstGeom>
          <a:noFill/>
        </p:spPr>
      </p:pic>
      <p:pic>
        <p:nvPicPr>
          <p:cNvPr id="21507" name="Picture 3" descr="C:\Users\Тата\Pictures\хогарт\будуа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72816"/>
            <a:ext cx="3600400" cy="2779509"/>
          </a:xfrm>
          <a:prstGeom prst="rect">
            <a:avLst/>
          </a:prstGeom>
          <a:noFill/>
        </p:spPr>
      </p:pic>
      <p:pic>
        <p:nvPicPr>
          <p:cNvPr id="21508" name="Picture 4" descr="C:\Users\Тата\Pictures\хогарт\визит к шарлатану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645024"/>
            <a:ext cx="3778797" cy="2808312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4572000" y="188640"/>
            <a:ext cx="1008112" cy="576064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7884368" y="4653136"/>
            <a:ext cx="864096" cy="792088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572000" y="5517232"/>
            <a:ext cx="1008112" cy="720080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Тата\Pictures\хогарт\смерть графин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3993257" cy="3028305"/>
          </a:xfrm>
          <a:prstGeom prst="rect">
            <a:avLst/>
          </a:prstGeom>
          <a:noFill/>
        </p:spPr>
      </p:pic>
      <p:pic>
        <p:nvPicPr>
          <p:cNvPr id="22531" name="Picture 3" descr="C:\Users\Тата\Pictures\хогарт\утро в доме или тет-а-т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3816424" cy="2947046"/>
          </a:xfrm>
          <a:prstGeom prst="rect">
            <a:avLst/>
          </a:prstGeom>
          <a:noFill/>
        </p:spPr>
      </p:pic>
      <p:pic>
        <p:nvPicPr>
          <p:cNvPr id="5" name="Picture 5" descr="C:\Users\Тата\Pictures\хогарт\дуэдь и смерть граф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628800"/>
            <a:ext cx="4392488" cy="3336067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355976" y="188640"/>
            <a:ext cx="792088" cy="576064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7524328" y="5085184"/>
            <a:ext cx="936104" cy="504056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499992" y="5733256"/>
            <a:ext cx="1080120" cy="720080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-243408"/>
            <a:ext cx="8568952" cy="1500187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Book Antiqua" pitchFamily="18" charset="0"/>
              </a:rPr>
              <a:t>Литература эпохи просвещения</a:t>
            </a:r>
            <a:r>
              <a:rPr lang="ru-RU" dirty="0" smtClean="0">
                <a:solidFill>
                  <a:srgbClr val="C00000"/>
                </a:solidFill>
              </a:rPr>
              <a:t>	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96752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«</a:t>
            </a:r>
            <a:r>
              <a:rPr lang="ru-RU" sz="3200" b="1" i="1" dirty="0">
                <a:solidFill>
                  <a:srgbClr val="002060"/>
                </a:solidFill>
                <a:latin typeface="Book Antiqua" pitchFamily="18" charset="0"/>
              </a:rPr>
              <a:t>Книга щедро расплачивается за любовь к ней.</a:t>
            </a:r>
            <a:br>
              <a:rPr lang="ru-RU" sz="3200" b="1" i="1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3200" b="1" i="1" dirty="0">
                <a:solidFill>
                  <a:srgbClr val="002060"/>
                </a:solidFill>
                <a:latin typeface="Book Antiqua" pitchFamily="18" charset="0"/>
              </a:rPr>
              <a:t>Книга учит даже тогда, когда вы этого и не ждёте, и, </a:t>
            </a:r>
            <a:br>
              <a:rPr lang="ru-RU" sz="3200" b="1" i="1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3200" b="1" i="1" dirty="0">
                <a:solidFill>
                  <a:srgbClr val="002060"/>
                </a:solidFill>
                <a:latin typeface="Book Antiqua" pitchFamily="18" charset="0"/>
              </a:rPr>
              <a:t>может быть, не хотите. Власть книги огромна</a:t>
            </a:r>
            <a:r>
              <a:rPr lang="ru-RU" sz="3200" b="1" i="1" dirty="0" smtClean="0">
                <a:solidFill>
                  <a:srgbClr val="002060"/>
                </a:solidFill>
                <a:latin typeface="Book Antiqua" pitchFamily="18" charset="0"/>
              </a:rPr>
              <a:t>».</a:t>
            </a:r>
          </a:p>
          <a:p>
            <a:pPr algn="r"/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           Н.П. </a:t>
            </a:r>
            <a:r>
              <a:rPr lang="ru-RU" sz="3200" b="1" i="1" dirty="0" err="1" smtClean="0">
                <a:solidFill>
                  <a:srgbClr val="C00000"/>
                </a:solidFill>
                <a:latin typeface="Book Antiqua" pitchFamily="18" charset="0"/>
              </a:rPr>
              <a:t>Смирнов-Сокольский</a:t>
            </a:r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endParaRPr lang="ru-RU" sz="3200" b="1" i="1" dirty="0">
              <a:solidFill>
                <a:srgbClr val="C00000"/>
              </a:solidFill>
              <a:latin typeface="Book Antiqua" pitchFamily="18" charset="0"/>
            </a:endParaRPr>
          </a:p>
          <a:p>
            <a:pPr algn="r"/>
            <a:r>
              <a:rPr lang="ru-RU" sz="2000" b="1" i="1" dirty="0" smtClean="0">
                <a:solidFill>
                  <a:srgbClr val="C00000"/>
                </a:solidFill>
                <a:latin typeface="Book Antiqua" pitchFamily="18" charset="0"/>
              </a:rPr>
              <a:t>Выдающийся библиофил, историк книги, библиограф, обладатель уникальной библиотеки (более 10000 томов</a:t>
            </a:r>
            <a:r>
              <a:rPr lang="ru-RU" sz="2000" b="1" i="1" dirty="0" smtClean="0">
                <a:solidFill>
                  <a:srgbClr val="C00000"/>
                </a:solidFill>
              </a:rPr>
              <a:t>)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5121" name="Picture 1" descr="C:\Users\Тата\Pictures\дефо хогарт\кни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62128"/>
            <a:ext cx="2843808" cy="1895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Даниель Дефо</a:t>
            </a:r>
            <a:r>
              <a:rPr lang="ru-RU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latin typeface="Book Antiqua" pitchFamily="18" charset="0"/>
              </a:rPr>
              <a:t>Daniel</a:t>
            </a:r>
            <a:r>
              <a:rPr lang="ru-RU" b="1" i="1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latin typeface="Book Antiqua" pitchFamily="18" charset="0"/>
              </a:rPr>
              <a:t>Defoe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4097" name="Picture 1" descr="C:\Users\Тата\Pictures\дефо хогарт\даниэль деф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556792"/>
            <a:ext cx="3600399" cy="460851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  <a:effectLst>
            <a:glow rad="101600">
              <a:schemeClr val="bg2">
                <a:lumMod val="10000"/>
                <a:alpha val="60000"/>
              </a:schemeClr>
            </a:glow>
          </a:effectLst>
        </p:spPr>
      </p:pic>
      <p:sp>
        <p:nvSpPr>
          <p:cNvPr id="7" name="Вертикальный свиток 6"/>
          <p:cNvSpPr/>
          <p:nvPr/>
        </p:nvSpPr>
        <p:spPr>
          <a:xfrm>
            <a:off x="323528" y="1340768"/>
            <a:ext cx="4464496" cy="4896544"/>
          </a:xfrm>
          <a:prstGeom prst="vertic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Род. около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  <a:hlinkClick r:id="rId4" action="ppaction://hlinkfile" tooltip="1660"/>
              </a:rPr>
              <a:t>1660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, район </a:t>
            </a:r>
            <a:r>
              <a:rPr lang="ru-RU" sz="2400" i="1" dirty="0" err="1" smtClean="0">
                <a:solidFill>
                  <a:srgbClr val="C00000"/>
                </a:solidFill>
                <a:latin typeface="Book Antiqua" pitchFamily="18" charset="0"/>
                <a:hlinkClick r:id="rId5" action="ppaction://hlinkfile" tooltip="Криплгейт (page does not exist)"/>
              </a:rPr>
              <a:t>Криплгейт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,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  <a:hlinkClick r:id="rId6" action="ppaction://hlinkfile" tooltip="Лондон"/>
              </a:rPr>
              <a:t>Лондон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 —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  <a:hlinkClick r:id="rId7" action="ppaction://hlinkfile" tooltip="26 апреля"/>
              </a:rPr>
              <a:t>26 апреля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 (или 24-го, точная дата под вопросом),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  <a:hlinkClick r:id="rId8" action="ppaction://hlinkfile" tooltip="1731"/>
              </a:rPr>
              <a:t>1731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, район </a:t>
            </a:r>
            <a:r>
              <a:rPr lang="ru-RU" sz="2400" i="1" dirty="0" err="1" smtClean="0">
                <a:solidFill>
                  <a:srgbClr val="C00000"/>
                </a:solidFill>
                <a:latin typeface="Book Antiqua" pitchFamily="18" charset="0"/>
                <a:hlinkClick r:id="rId9" action="ppaction://hlinkfile" tooltip="Мурфилдс (page does not exist)"/>
              </a:rPr>
              <a:t>Мурфилдс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,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  <a:hlinkClick r:id="rId6" action="ppaction://hlinkfile" tooltip="Лондон"/>
              </a:rPr>
              <a:t>Лондон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) —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  <a:hlinkClick r:id="rId10" action="ppaction://hlinkfile" tooltip="Великобритания"/>
              </a:rPr>
              <a:t>английский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  <a:hlinkClick r:id="rId11" action="ppaction://hlinkfile" tooltip="Писатель"/>
              </a:rPr>
              <a:t>писатель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 и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  <a:hlinkClick r:id="rId12" action="ppaction://hlinkfile" tooltip="Публицист"/>
              </a:rPr>
              <a:t>публицист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, известен главным образом как автор «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  <a:hlinkClick r:id="rId13" action="ppaction://hlinkfile" tooltip="Робинзон Крузо"/>
              </a:rPr>
              <a:t>Робинзона Крузо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598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Интегрированный урок русской литературы и английского языка  по художественной культуре эпохи Просвещения, 7 класс </vt:lpstr>
      <vt:lpstr>Учитель русского языка и литературы: Чуваева Светлана Викторовна Учитель английского языка:  Цымбал Татьяна Викторовна </vt:lpstr>
      <vt:lpstr>Услышим голос времени Let’s hear time’s voice </vt:lpstr>
      <vt:lpstr>Слайд 4</vt:lpstr>
      <vt:lpstr>Слайд 5</vt:lpstr>
      <vt:lpstr>Слайд 6</vt:lpstr>
      <vt:lpstr>Слайд 7</vt:lpstr>
      <vt:lpstr>Слайд 8</vt:lpstr>
      <vt:lpstr>Даниель Дефо Daniel Defoe</vt:lpstr>
      <vt:lpstr>Слайд 10</vt:lpstr>
      <vt:lpstr>Слайд 11</vt:lpstr>
      <vt:lpstr> THE Life and Strange Surprising Adventures of Robinson Crusoe of York, Mariner </vt:lpstr>
      <vt:lpstr>Слайд 13</vt:lpstr>
      <vt:lpstr>Alexander Selkirk, the real-life prototype of Robinson Crusoe</vt:lpstr>
      <vt:lpstr>Александр Селкирк, устар. Селькирк (англ. Alexander Selkirk, Selcraig, 1676 — 13 декабря 1721) — шотландский моряк, проведший несколько лет (освобождён в 1709) на необитаемом острове Мас-а-Тьерра (ныне — Робинзон Крузо), который входит в состав архипелага Хуана Фернандеса, расположенного в Тихом океане, в 640 километрах от побережья Чили. Он послужил прототипом литературного героя романа Даниеля Дефо — Робинзона Крузо.</vt:lpstr>
      <vt:lpstr>Thank you for your 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Тата</dc:creator>
  <cp:lastModifiedBy>Тата</cp:lastModifiedBy>
  <cp:revision>66</cp:revision>
  <dcterms:created xsi:type="dcterms:W3CDTF">2012-11-26T15:47:17Z</dcterms:created>
  <dcterms:modified xsi:type="dcterms:W3CDTF">2012-12-12T16:43:29Z</dcterms:modified>
</cp:coreProperties>
</file>