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5BBAD8-D180-42FB-8CD2-9B192DAA3EA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3015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FAC807-E675-4297-9259-608D8F54AE5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2917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5621E2-357A-4824-8CF6-E78B44B8BB0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2586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1D6044-9FF4-4B10-96CE-7E179AB5C5B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1282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083049-F84A-427C-B499-33C3D6DECDC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75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CCB270-C171-43ED-885A-1E539669EB7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8123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B53E0A-23A5-4A1D-A38A-197CADEF3E4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0930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F66F66-4EA7-4EDF-A875-C7AFD89DE3E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1635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5617D8-2798-4268-B92E-A15873BE94C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5325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BE34F0-1DBA-4BC6-8844-C21DA6EA680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8125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E7CCF0-2CA2-41C7-BB05-750CDC5C6F5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976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E8AEAD2-6141-47B3-9DCF-D9A26CE31235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4292600"/>
            <a:ext cx="7772400" cy="2088728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Формирование ИКТ-компетентности  учащихся начальной школы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G:\DCIM\100MEDIA\IMAG044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24137"/>
            <a:ext cx="4110203" cy="6165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4992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573016"/>
            <a:ext cx="6400800" cy="1752600"/>
          </a:xfrm>
        </p:spPr>
        <p:txBody>
          <a:bodyPr/>
          <a:lstStyle/>
          <a:p>
            <a:r>
              <a:rPr lang="ru-RU" sz="2400" dirty="0" smtClean="0"/>
              <a:t>Презентацию выполнила </a:t>
            </a:r>
          </a:p>
          <a:p>
            <a:r>
              <a:rPr lang="ru-RU" sz="2400" dirty="0" smtClean="0"/>
              <a:t>учитель начальных классов Зорина Е.С.</a:t>
            </a:r>
          </a:p>
          <a:p>
            <a:r>
              <a:rPr lang="ru-RU" sz="2400" dirty="0" smtClean="0"/>
              <a:t>при поддержке учеников </a:t>
            </a:r>
            <a:r>
              <a:rPr lang="ru-RU" sz="2400" dirty="0"/>
              <a:t>2-Б </a:t>
            </a:r>
            <a:r>
              <a:rPr lang="ru-RU" sz="2400" dirty="0" smtClean="0"/>
              <a:t>класса гимназии № 87 г. Краснодара </a:t>
            </a:r>
            <a:endParaRPr lang="ru-RU" sz="2400" dirty="0" smtClean="0"/>
          </a:p>
          <a:p>
            <a:r>
              <a:rPr lang="ru-RU" sz="2400" dirty="0" smtClean="0"/>
              <a:t>2012-13 </a:t>
            </a:r>
            <a:r>
              <a:rPr lang="ru-RU" sz="2400" dirty="0" err="1" smtClean="0"/>
              <a:t>уч.г</a:t>
            </a:r>
            <a:r>
              <a:rPr lang="ru-RU" sz="2400" dirty="0" smtClean="0"/>
              <a:t>.</a:t>
            </a:r>
            <a:r>
              <a:rPr lang="ru-RU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98835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647700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ИКТ-компетентность ученика начальной школы - 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algn="just">
              <a:buFontTx/>
              <a:buNone/>
            </a:pPr>
            <a:r>
              <a:rPr lang="ru-RU" dirty="0" smtClean="0">
                <a:solidFill>
                  <a:schemeClr val="accent2"/>
                </a:solidFill>
              </a:rPr>
              <a:t>    это умение ориентироваться в информационных и коммуникативных технологиях (ИКТ) и способность их грамотно применять.</a:t>
            </a:r>
          </a:p>
          <a:p>
            <a:pPr algn="just">
              <a:buFontTx/>
              <a:buNone/>
            </a:pPr>
            <a:endParaRPr lang="ru-RU" dirty="0">
              <a:solidFill>
                <a:schemeClr val="accent2"/>
              </a:solidFill>
            </a:endParaRPr>
          </a:p>
          <a:p>
            <a:pPr marL="0" indent="0" algn="just">
              <a:spcBef>
                <a:spcPts val="0"/>
              </a:spcBef>
              <a:buFontTx/>
              <a:buNone/>
            </a:pPr>
            <a:r>
              <a:rPr lang="ru-RU" dirty="0">
                <a:solidFill>
                  <a:schemeClr val="accent2"/>
                </a:solidFill>
              </a:rPr>
              <a:t> </a:t>
            </a:r>
            <a:r>
              <a:rPr lang="ru-RU" dirty="0" smtClean="0">
                <a:solidFill>
                  <a:schemeClr val="accent2"/>
                </a:solidFill>
              </a:rPr>
              <a:t>  Учебная ИКТ-компетентность – способность решать учебные задачи с использованием общедоступных в начальной школе инструментов ИКТ и источников информации </a:t>
            </a:r>
            <a:endParaRPr lang="ru-RU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8230369" cy="1079848"/>
          </a:xfrm>
        </p:spPr>
        <p:txBody>
          <a:bodyPr/>
          <a:lstStyle/>
          <a:p>
            <a:r>
              <a:rPr lang="ru-RU" sz="3200" dirty="0">
                <a:solidFill>
                  <a:schemeClr val="bg1"/>
                </a:solidFill>
              </a:rPr>
              <a:t>При освоении </a:t>
            </a:r>
            <a:r>
              <a:rPr lang="ru-RU" sz="3200" b="1" dirty="0">
                <a:solidFill>
                  <a:schemeClr val="bg1"/>
                </a:solidFill>
              </a:rPr>
              <a:t>личностных</a:t>
            </a:r>
            <a:r>
              <a:rPr lang="ru-RU" sz="3200" dirty="0">
                <a:solidFill>
                  <a:schemeClr val="bg1"/>
                </a:solidFill>
              </a:rPr>
              <a:t> действий ведётся формирование:</a:t>
            </a:r>
            <a:r>
              <a:rPr lang="ru-RU" sz="3200" dirty="0">
                <a:solidFill>
                  <a:schemeClr val="accent2"/>
                </a:solidFill>
              </a:rPr>
              <a:t/>
            </a:r>
            <a:br>
              <a:rPr lang="ru-RU" sz="3200" dirty="0">
                <a:solidFill>
                  <a:schemeClr val="accent2"/>
                </a:solidFill>
              </a:rPr>
            </a:b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16831"/>
            <a:ext cx="8229600" cy="4209331"/>
          </a:xfrm>
        </p:spPr>
        <p:txBody>
          <a:bodyPr/>
          <a:lstStyle/>
          <a:p>
            <a:pPr>
              <a:buFontTx/>
              <a:buNone/>
            </a:pPr>
            <a:r>
              <a:rPr lang="ru-RU" dirty="0" smtClean="0">
                <a:solidFill>
                  <a:schemeClr val="accent2"/>
                </a:solidFill>
              </a:rPr>
              <a:t>- </a:t>
            </a:r>
            <a:r>
              <a:rPr lang="ru-RU" dirty="0">
                <a:solidFill>
                  <a:schemeClr val="accent2"/>
                </a:solidFill>
              </a:rPr>
              <a:t>критического отношения к информации;</a:t>
            </a:r>
          </a:p>
          <a:p>
            <a:pPr>
              <a:buFontTx/>
              <a:buNone/>
            </a:pPr>
            <a:r>
              <a:rPr lang="ru-RU" dirty="0">
                <a:solidFill>
                  <a:schemeClr val="accent2"/>
                </a:solidFill>
              </a:rPr>
              <a:t>- уважения к информации о частной жизни;</a:t>
            </a:r>
          </a:p>
          <a:p>
            <a:pPr>
              <a:buFontTx/>
              <a:buNone/>
            </a:pPr>
            <a:r>
              <a:rPr lang="ru-RU" dirty="0">
                <a:solidFill>
                  <a:schemeClr val="accent2"/>
                </a:solidFill>
              </a:rPr>
              <a:t>- основ правовой культуры в области использования информации.</a:t>
            </a:r>
          </a:p>
          <a:p>
            <a:pPr>
              <a:buFontTx/>
              <a:buNone/>
            </a:pPr>
            <a:endParaRPr lang="ru-RU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DCIM\100MEDIA\IMAG043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116088"/>
            <a:ext cx="3150096" cy="4725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2"/>
            <a:ext cx="8229600" cy="1079848"/>
          </a:xfrm>
        </p:spPr>
        <p:txBody>
          <a:bodyPr/>
          <a:lstStyle/>
          <a:p>
            <a:r>
              <a:rPr lang="ru-RU" sz="3200" dirty="0">
                <a:solidFill>
                  <a:schemeClr val="bg1"/>
                </a:solidFill>
              </a:rPr>
              <a:t>При освоении регулятивных УУД обеспечивается:</a:t>
            </a:r>
            <a:br>
              <a:rPr lang="ru-RU" sz="3200" dirty="0">
                <a:solidFill>
                  <a:schemeClr val="bg1"/>
                </a:solidFill>
              </a:rPr>
            </a:b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124744"/>
            <a:ext cx="8229600" cy="4608512"/>
          </a:xfrm>
        </p:spPr>
        <p:txBody>
          <a:bodyPr/>
          <a:lstStyle/>
          <a:p>
            <a:pPr>
              <a:buFontTx/>
              <a:buNone/>
            </a:pPr>
            <a:r>
              <a:rPr lang="ru-RU" dirty="0" smtClean="0">
                <a:solidFill>
                  <a:schemeClr val="accent2"/>
                </a:solidFill>
              </a:rPr>
              <a:t>- </a:t>
            </a:r>
            <a:r>
              <a:rPr lang="ru-RU" dirty="0">
                <a:solidFill>
                  <a:schemeClr val="accent2"/>
                </a:solidFill>
              </a:rPr>
              <a:t>оценка условий и результатов действий, выполняемых в </a:t>
            </a:r>
            <a:r>
              <a:rPr lang="ru-RU" dirty="0" smtClean="0">
                <a:solidFill>
                  <a:schemeClr val="accent2"/>
                </a:solidFill>
              </a:rPr>
              <a:t>информационной </a:t>
            </a:r>
            <a:r>
              <a:rPr lang="ru-RU" dirty="0">
                <a:solidFill>
                  <a:schemeClr val="accent2"/>
                </a:solidFill>
              </a:rPr>
              <a:t>среде;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accent2"/>
                </a:solidFill>
              </a:rPr>
              <a:t>создание </a:t>
            </a:r>
            <a:r>
              <a:rPr lang="ru-RU" dirty="0">
                <a:solidFill>
                  <a:schemeClr val="accent2"/>
                </a:solidFill>
              </a:rPr>
              <a:t>цифрового </a:t>
            </a:r>
            <a:endParaRPr lang="ru-RU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accent2"/>
                </a:solidFill>
              </a:rPr>
              <a:t>портфолио </a:t>
            </a:r>
            <a:r>
              <a:rPr lang="ru-RU" dirty="0">
                <a:solidFill>
                  <a:schemeClr val="accent2"/>
                </a:solidFill>
              </a:rPr>
              <a:t>учебных </a:t>
            </a:r>
            <a:endParaRPr lang="ru-RU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accent2"/>
                </a:solidFill>
              </a:rPr>
              <a:t>достижений </a:t>
            </a:r>
            <a:r>
              <a:rPr lang="ru-RU" dirty="0">
                <a:solidFill>
                  <a:schemeClr val="accent2"/>
                </a:solidFill>
              </a:rPr>
              <a:t>учащегося.</a:t>
            </a:r>
          </a:p>
          <a:p>
            <a:pPr>
              <a:buFontTx/>
              <a:buNone/>
            </a:pPr>
            <a:endParaRPr lang="ru-RU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IMAG003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385749"/>
            <a:ext cx="3462607" cy="2472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647700"/>
          </a:xfrm>
        </p:spPr>
        <p:txBody>
          <a:bodyPr/>
          <a:lstStyle/>
          <a:p>
            <a:r>
              <a:rPr lang="ru-RU" sz="3200" dirty="0">
                <a:solidFill>
                  <a:schemeClr val="bg1"/>
                </a:solidFill>
              </a:rPr>
              <a:t>При освоении познавательных УУД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>
              <a:buFontTx/>
              <a:buNone/>
            </a:pPr>
            <a:r>
              <a:rPr lang="ru-RU" dirty="0" smtClean="0">
                <a:solidFill>
                  <a:schemeClr val="accent2"/>
                </a:solidFill>
              </a:rPr>
              <a:t>ИКТ </a:t>
            </a:r>
            <a:r>
              <a:rPr lang="ru-RU" dirty="0">
                <a:solidFill>
                  <a:schemeClr val="accent2"/>
                </a:solidFill>
              </a:rPr>
              <a:t>играет ключевую роль в таких </a:t>
            </a:r>
            <a:r>
              <a:rPr lang="ru-RU" dirty="0" err="1">
                <a:solidFill>
                  <a:schemeClr val="accent2"/>
                </a:solidFill>
              </a:rPr>
              <a:t>общеучебных</a:t>
            </a:r>
            <a:r>
              <a:rPr lang="ru-RU" dirty="0">
                <a:solidFill>
                  <a:schemeClr val="accent2"/>
                </a:solidFill>
              </a:rPr>
              <a:t> УУД как</a:t>
            </a:r>
            <a:r>
              <a:rPr lang="ru-RU" dirty="0" smtClean="0">
                <a:solidFill>
                  <a:schemeClr val="accent2"/>
                </a:solidFill>
              </a:rPr>
              <a:t>:</a:t>
            </a:r>
          </a:p>
          <a:p>
            <a:pPr>
              <a:buFontTx/>
              <a:buNone/>
            </a:pPr>
            <a:r>
              <a:rPr lang="ru-RU" dirty="0" smtClean="0">
                <a:solidFill>
                  <a:schemeClr val="accent2"/>
                </a:solidFill>
              </a:rPr>
              <a:t>- </a:t>
            </a:r>
            <a:r>
              <a:rPr lang="ru-RU" dirty="0">
                <a:solidFill>
                  <a:schemeClr val="accent2"/>
                </a:solidFill>
              </a:rPr>
              <a:t>поиск информации;</a:t>
            </a:r>
          </a:p>
          <a:p>
            <a:pPr>
              <a:buFontTx/>
              <a:buNone/>
            </a:pPr>
            <a:r>
              <a:rPr lang="ru-RU" dirty="0">
                <a:solidFill>
                  <a:schemeClr val="accent2"/>
                </a:solidFill>
              </a:rPr>
              <a:t>- фиксация информации с помощью различных ТС;</a:t>
            </a:r>
          </a:p>
          <a:p>
            <a:pPr>
              <a:buFontTx/>
              <a:buNone/>
            </a:pPr>
            <a:r>
              <a:rPr lang="ru-RU" dirty="0">
                <a:solidFill>
                  <a:schemeClr val="accent2"/>
                </a:solidFill>
              </a:rPr>
              <a:t>- представление информации в виде диаграмм, схем и т.д.;</a:t>
            </a:r>
          </a:p>
          <a:p>
            <a:pPr>
              <a:buFontTx/>
              <a:buNone/>
            </a:pPr>
            <a:endParaRPr lang="ru-RU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Елена\Pictures\1 сентября 2012 2 класс\IMAG026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284984"/>
            <a:ext cx="5220072" cy="3480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647700"/>
          </a:xfrm>
        </p:spPr>
        <p:txBody>
          <a:bodyPr/>
          <a:lstStyle/>
          <a:p>
            <a:r>
              <a:rPr lang="ru-RU" sz="3200" dirty="0" smtClean="0">
                <a:solidFill>
                  <a:schemeClr val="bg1"/>
                </a:solidFill>
              </a:rPr>
              <a:t>Формирования </a:t>
            </a:r>
            <a:r>
              <a:rPr lang="ru-RU" sz="3200" dirty="0">
                <a:solidFill>
                  <a:schemeClr val="bg1"/>
                </a:solidFill>
              </a:rPr>
              <a:t>коммуникативных УУД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>
              <a:buFontTx/>
              <a:buNone/>
            </a:pPr>
            <a:r>
              <a:rPr lang="ru-RU" dirty="0" smtClean="0">
                <a:solidFill>
                  <a:schemeClr val="accent2"/>
                </a:solidFill>
              </a:rPr>
              <a:t>- </a:t>
            </a:r>
            <a:r>
              <a:rPr lang="ru-RU" dirty="0">
                <a:solidFill>
                  <a:schemeClr val="accent2"/>
                </a:solidFill>
              </a:rPr>
              <a:t>выступление с аудиовизуальной поддержкой;</a:t>
            </a:r>
          </a:p>
          <a:p>
            <a:pPr>
              <a:buFontTx/>
              <a:buNone/>
            </a:pPr>
            <a:r>
              <a:rPr lang="ru-RU" dirty="0">
                <a:solidFill>
                  <a:schemeClr val="accent2"/>
                </a:solidFill>
              </a:rPr>
              <a:t>- общение в цифровой среде (электронная почта, чат, видеоконференция, блог).</a:t>
            </a:r>
          </a:p>
          <a:p>
            <a:pPr>
              <a:buFontTx/>
              <a:buNone/>
            </a:pPr>
            <a:endParaRPr lang="ru-RU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647700"/>
          </a:xfrm>
        </p:spPr>
        <p:txBody>
          <a:bodyPr/>
          <a:lstStyle/>
          <a:p>
            <a:r>
              <a:rPr lang="ru-RU" sz="3200" dirty="0" smtClean="0">
                <a:solidFill>
                  <a:schemeClr val="bg1"/>
                </a:solidFill>
              </a:rPr>
              <a:t>Образовательные области 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>
              <a:buFontTx/>
              <a:buNone/>
            </a:pPr>
            <a:r>
              <a:rPr lang="ru-RU" dirty="0">
                <a:solidFill>
                  <a:schemeClr val="accent2"/>
                </a:solidFill>
              </a:rPr>
              <a:t>«Русский язык»</a:t>
            </a:r>
          </a:p>
          <a:p>
            <a:pPr>
              <a:buFontTx/>
              <a:buNone/>
            </a:pPr>
            <a:r>
              <a:rPr lang="ru-RU" dirty="0" smtClean="0">
                <a:solidFill>
                  <a:schemeClr val="accent2"/>
                </a:solidFill>
              </a:rPr>
              <a:t>«</a:t>
            </a:r>
            <a:r>
              <a:rPr lang="ru-RU" dirty="0">
                <a:solidFill>
                  <a:schemeClr val="accent2"/>
                </a:solidFill>
              </a:rPr>
              <a:t>Литературное чтение»</a:t>
            </a:r>
          </a:p>
          <a:p>
            <a:pPr>
              <a:buFontTx/>
              <a:buNone/>
            </a:pPr>
            <a:r>
              <a:rPr lang="ru-RU" dirty="0" smtClean="0">
                <a:solidFill>
                  <a:schemeClr val="accent2"/>
                </a:solidFill>
              </a:rPr>
              <a:t>«</a:t>
            </a:r>
            <a:r>
              <a:rPr lang="ru-RU" dirty="0">
                <a:solidFill>
                  <a:schemeClr val="accent2"/>
                </a:solidFill>
              </a:rPr>
              <a:t>Математика и информатика»</a:t>
            </a:r>
          </a:p>
          <a:p>
            <a:pPr>
              <a:buFontTx/>
              <a:buNone/>
            </a:pPr>
            <a:r>
              <a:rPr lang="ru-RU" dirty="0" smtClean="0">
                <a:solidFill>
                  <a:schemeClr val="accent2"/>
                </a:solidFill>
              </a:rPr>
              <a:t>«</a:t>
            </a:r>
            <a:r>
              <a:rPr lang="ru-RU" dirty="0">
                <a:solidFill>
                  <a:schemeClr val="accent2"/>
                </a:solidFill>
              </a:rPr>
              <a:t>Окружающий мир»</a:t>
            </a:r>
          </a:p>
          <a:p>
            <a:pPr>
              <a:buFontTx/>
              <a:buNone/>
            </a:pPr>
            <a:r>
              <a:rPr lang="ru-RU" dirty="0" smtClean="0">
                <a:solidFill>
                  <a:schemeClr val="accent2"/>
                </a:solidFill>
              </a:rPr>
              <a:t>«</a:t>
            </a:r>
            <a:r>
              <a:rPr lang="ru-RU" dirty="0">
                <a:solidFill>
                  <a:schemeClr val="accent2"/>
                </a:solidFill>
              </a:rPr>
              <a:t>Технология»</a:t>
            </a:r>
          </a:p>
          <a:p>
            <a:pPr>
              <a:buFontTx/>
              <a:buNone/>
            </a:pPr>
            <a:r>
              <a:rPr lang="ru-RU" dirty="0" smtClean="0">
                <a:solidFill>
                  <a:schemeClr val="accent2"/>
                </a:solidFill>
              </a:rPr>
              <a:t>«</a:t>
            </a:r>
            <a:r>
              <a:rPr lang="ru-RU" dirty="0">
                <a:solidFill>
                  <a:schemeClr val="accent2"/>
                </a:solidFill>
              </a:rPr>
              <a:t>Искусство»</a:t>
            </a:r>
          </a:p>
          <a:p>
            <a:pPr>
              <a:buFontTx/>
              <a:buNone/>
            </a:pPr>
            <a:endParaRPr lang="ru-RU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647700"/>
          </a:xfrm>
        </p:spPr>
        <p:txBody>
          <a:bodyPr/>
          <a:lstStyle/>
          <a:p>
            <a:r>
              <a:rPr lang="ru-RU" sz="3200" dirty="0" smtClean="0">
                <a:solidFill>
                  <a:schemeClr val="bg1"/>
                </a:solidFill>
              </a:rPr>
              <a:t>Внеурочная деятельность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dirty="0" smtClean="0">
                <a:solidFill>
                  <a:schemeClr val="accent2"/>
                </a:solidFill>
              </a:rPr>
              <a:t>Кружок «Информатика и ИКТ»</a:t>
            </a:r>
          </a:p>
          <a:p>
            <a:pPr algn="ctr">
              <a:buFontTx/>
              <a:buNone/>
            </a:pPr>
            <a:r>
              <a:rPr lang="ru-RU" dirty="0" smtClean="0">
                <a:solidFill>
                  <a:schemeClr val="accent2"/>
                </a:solidFill>
              </a:rPr>
              <a:t>Кружок «Я -  исследователь»</a:t>
            </a:r>
            <a:endParaRPr lang="ru-RU" dirty="0">
              <a:solidFill>
                <a:schemeClr val="accent2"/>
              </a:solidFill>
            </a:endParaRPr>
          </a:p>
        </p:txBody>
      </p:sp>
      <p:pic>
        <p:nvPicPr>
          <p:cNvPr id="3074" name="Picture 2" descr="G:\DCIM\100MEDIA\IMAG013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167339"/>
            <a:ext cx="3102091" cy="4653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G:\DCIM\100MEDIA\IMAG043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426" y="2167339"/>
            <a:ext cx="3081446" cy="4622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647700"/>
          </a:xfrm>
        </p:spPr>
        <p:txBody>
          <a:bodyPr/>
          <a:lstStyle/>
          <a:p>
            <a:endParaRPr lang="ru-RU" sz="3200">
              <a:solidFill>
                <a:schemeClr val="bg1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>
              <a:buFontTx/>
              <a:buNone/>
            </a:pPr>
            <a:endParaRPr lang="ru-RU" dirty="0">
              <a:solidFill>
                <a:schemeClr val="accent2"/>
              </a:solidFill>
            </a:endParaRPr>
          </a:p>
        </p:txBody>
      </p:sp>
      <p:pic>
        <p:nvPicPr>
          <p:cNvPr id="5122" name="Picture 2" descr="G:\DCIM\100MEDIA\IMAG044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951182"/>
            <a:ext cx="3707904" cy="5561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G:\DCIM\100MEDIA\IMAG044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08720"/>
            <a:ext cx="3726160" cy="5589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формирование ИКТ-компетентности">
  <a:themeElements>
    <a:clrScheme name="Интернет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Интернет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Интернет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Интернет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Интернет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Интернет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Интернет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Интернет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Интернет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Интернет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Интернет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Интернет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Интернет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Интернет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формирование ИКТ-компетентности</Template>
  <TotalTime>163</TotalTime>
  <Words>228</Words>
  <Application>Microsoft Office PowerPoint</Application>
  <PresentationFormat>Экран (4:3)</PresentationFormat>
  <Paragraphs>37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формирование ИКТ-компетентности</vt:lpstr>
      <vt:lpstr>Формирование ИКТ-компетентности  учащихся начальной школы</vt:lpstr>
      <vt:lpstr>ИКТ-компетентность ученика начальной школы - </vt:lpstr>
      <vt:lpstr>При освоении личностных действий ведётся формирование: </vt:lpstr>
      <vt:lpstr>При освоении регулятивных УУД обеспечивается: </vt:lpstr>
      <vt:lpstr>При освоении познавательных УУД </vt:lpstr>
      <vt:lpstr>Формирования коммуникативных УУД</vt:lpstr>
      <vt:lpstr>Образовательные области </vt:lpstr>
      <vt:lpstr>Внеурочная деятельность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ИКТ-компетентности  учащихся начальной школы</dc:title>
  <dc:creator>Елена</dc:creator>
  <cp:lastModifiedBy>Елена</cp:lastModifiedBy>
  <cp:revision>10</cp:revision>
  <dcterms:created xsi:type="dcterms:W3CDTF">2013-01-22T06:43:32Z</dcterms:created>
  <dcterms:modified xsi:type="dcterms:W3CDTF">2013-02-14T05:18:28Z</dcterms:modified>
</cp:coreProperties>
</file>