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8" r:id="rId2"/>
    <p:sldId id="256" r:id="rId3"/>
    <p:sldId id="257"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53" autoAdjust="0"/>
    <p:restoredTop sz="94574" autoAdjust="0"/>
  </p:normalViewPr>
  <p:slideViewPr>
    <p:cSldViewPr>
      <p:cViewPr varScale="1">
        <p:scale>
          <a:sx n="51" d="100"/>
          <a:sy n="51" d="100"/>
        </p:scale>
        <p:origin x="-1214" y="-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3752E92C-115B-4AE2-934F-F527D9BF6EB3}" type="datetimeFigureOut">
              <a:rPr lang="ru-RU" smtClean="0"/>
              <a:t>20.02.2013</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EBB85446-E19F-414A-B88B-532D37AB7D0A}" type="slidenum">
              <a:rPr lang="ru-RU" smtClean="0"/>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752E92C-115B-4AE2-934F-F527D9BF6EB3}" type="datetimeFigureOut">
              <a:rPr lang="ru-RU" smtClean="0"/>
              <a:t>20.02.2013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BB85446-E19F-414A-B88B-532D37AB7D0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752E92C-115B-4AE2-934F-F527D9BF6EB3}" type="datetimeFigureOut">
              <a:rPr lang="ru-RU" smtClean="0"/>
              <a:t>20.02.2013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BB85446-E19F-414A-B88B-532D37AB7D0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752E92C-115B-4AE2-934F-F527D9BF6EB3}" type="datetimeFigureOut">
              <a:rPr lang="ru-RU" smtClean="0"/>
              <a:t>20.02.2013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BB85446-E19F-414A-B88B-532D37AB7D0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752E92C-115B-4AE2-934F-F527D9BF6EB3}" type="datetimeFigureOut">
              <a:rPr lang="ru-RU" smtClean="0"/>
              <a:t>20.02.2013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BB85446-E19F-414A-B88B-532D37AB7D0A}" type="slidenum">
              <a:rPr lang="ru-RU" smtClean="0"/>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752E92C-115B-4AE2-934F-F527D9BF6EB3}" type="datetimeFigureOut">
              <a:rPr lang="ru-RU" smtClean="0"/>
              <a:t>20.02.2013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BB85446-E19F-414A-B88B-532D37AB7D0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752E92C-115B-4AE2-934F-F527D9BF6EB3}" type="datetimeFigureOut">
              <a:rPr lang="ru-RU" smtClean="0"/>
              <a:t>20.02.2013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EBB85446-E19F-414A-B88B-532D37AB7D0A}" type="slidenum">
              <a:rPr lang="ru-RU" smtClean="0"/>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752E92C-115B-4AE2-934F-F527D9BF6EB3}" type="datetimeFigureOut">
              <a:rPr lang="ru-RU" smtClean="0"/>
              <a:t>20.02.2013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EBB85446-E19F-414A-B88B-532D37AB7D0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3752E92C-115B-4AE2-934F-F527D9BF6EB3}" type="datetimeFigureOut">
              <a:rPr lang="ru-RU" smtClean="0"/>
              <a:t>20.02.2013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EBB85446-E19F-414A-B88B-532D37AB7D0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752E92C-115B-4AE2-934F-F527D9BF6EB3}" type="datetimeFigureOut">
              <a:rPr lang="ru-RU" smtClean="0"/>
              <a:t>20.02.2013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BB85446-E19F-414A-B88B-532D37AB7D0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3752E92C-115B-4AE2-934F-F527D9BF6EB3}" type="datetimeFigureOut">
              <a:rPr lang="ru-RU" smtClean="0"/>
              <a:t>20.02.2013</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EBB85446-E19F-414A-B88B-532D37AB7D0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752E92C-115B-4AE2-934F-F527D9BF6EB3}" type="datetimeFigureOut">
              <a:rPr lang="ru-RU" smtClean="0"/>
              <a:t>20.02.2013</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EBB85446-E19F-414A-B88B-532D37AB7D0A}"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3692671"/>
            <a:ext cx="7915276" cy="2068623"/>
          </a:xfrm>
        </p:spPr>
        <p:txBody>
          <a:bodyPr/>
          <a:lstStyle/>
          <a:p>
            <a:endParaRPr lang="ru-RU" dirty="0"/>
          </a:p>
        </p:txBody>
      </p:sp>
      <p:sp>
        <p:nvSpPr>
          <p:cNvPr id="3" name="Подзаголовок 2"/>
          <p:cNvSpPr>
            <a:spLocks noGrp="1"/>
          </p:cNvSpPr>
          <p:nvPr>
            <p:ph type="subTitle" idx="1"/>
          </p:nvPr>
        </p:nvSpPr>
        <p:spPr>
          <a:xfrm>
            <a:off x="428596" y="285728"/>
            <a:ext cx="7915276" cy="1580198"/>
          </a:xfrm>
          <a:ln w="34925">
            <a:noFill/>
          </a:ln>
          <a:effectLst>
            <a:glow rad="101600">
              <a:schemeClr val="bg1">
                <a:alpha val="6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scene3d>
              <a:camera prst="orthographicFront"/>
              <a:lightRig rig="threePt" dir="t"/>
            </a:scene3d>
            <a:sp3d extrusionH="57150">
              <a:bevelT w="38100" h="38100" prst="convex"/>
            </a:sp3d>
          </a:bodyPr>
          <a:lstStyle/>
          <a:p>
            <a:pPr algn="ctr"/>
            <a:r>
              <a:rPr lang="ru-RU"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В</a:t>
            </a:r>
            <a:r>
              <a:rPr lang="ru-RU"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ред</a:t>
            </a:r>
            <a:r>
              <a:rPr lang="ru-RU" sz="4800" b="1" dirty="0" smtClean="0">
                <a:ln w="3175">
                  <a:solidFill>
                    <a:schemeClr val="tx2">
                      <a:satMod val="155000"/>
                    </a:schemeClr>
                  </a:solidFill>
                  <a:prstDash val="solid"/>
                </a:ln>
                <a:blipFill>
                  <a:blip r:embed="rId2"/>
                  <a:tile tx="0" ty="0" sx="100000" sy="100000" flip="none" algn="tl"/>
                </a:blipFill>
                <a:effectLst>
                  <a:outerShdw blurRad="41275" dist="20320" dir="1800000" algn="tl" rotWithShape="0">
                    <a:srgbClr val="000000">
                      <a:alpha val="40000"/>
                    </a:srgbClr>
                  </a:outerShdw>
                  <a:reflection blurRad="6350" stA="55000" endA="50" endPos="85000" dist="29997" dir="5400000" sy="-100000" algn="bl" rotWithShape="0"/>
                </a:effectLst>
              </a:rPr>
              <a:t> от компьютерных игр</a:t>
            </a:r>
            <a:endParaRPr lang="ru-RU" sz="4800" b="1" dirty="0">
              <a:ln w="3175">
                <a:solidFill>
                  <a:schemeClr val="tx2">
                    <a:satMod val="155000"/>
                  </a:schemeClr>
                </a:solidFill>
                <a:prstDash val="solid"/>
              </a:ln>
              <a:blipFill>
                <a:blip r:embed="rId2"/>
                <a:tile tx="0" ty="0" sx="100000" sy="100000" flip="none" algn="tl"/>
              </a:blipFill>
              <a:effectLst>
                <a:outerShdw blurRad="41275" dist="20320" dir="1800000" algn="tl" rotWithShape="0">
                  <a:srgbClr val="000000">
                    <a:alpha val="40000"/>
                  </a:srgbClr>
                </a:outerShdw>
                <a:reflection blurRad="6350" stA="55000" endA="50" endPos="85000" dist="29997" dir="5400000" sy="-100000" algn="bl" rotWithShape="0"/>
              </a:effectLst>
            </a:endParaRPr>
          </a:p>
        </p:txBody>
      </p:sp>
    </p:spTree>
  </p:cSld>
  <p:clrMapOvr>
    <a:masterClrMapping/>
  </p:clrMapOvr>
  <p:transition>
    <p:wheel spokes="8"/>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2"/>
          <p:cNvSpPr>
            <a:spLocks noGrp="1"/>
          </p:cNvSpPr>
          <p:nvPr>
            <p:ph type="subTitle" idx="1"/>
          </p:nvPr>
        </p:nvSpPr>
        <p:spPr>
          <a:xfrm>
            <a:off x="785786" y="642918"/>
            <a:ext cx="8001056" cy="6000768"/>
          </a:xfrm>
        </p:spPr>
        <p:txBody>
          <a:bodyPr>
            <a:norm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Многие </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выбирают компьютерные игры как способ расслабиться после тяжелого трудового дня. Другие прибегают к ним с целью развеять скуку. В любом случае игры помогают скрасить досуг </a:t>
            </a:r>
          </a:p>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и незаметно провести время.</a:t>
            </a:r>
          </a:p>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Для кого- то притягательна возможность раз за разом проходить уровни, делая это наилучшим способом. Для таких людей не так важно выиграть, как выиграть идеальным образом. Некоторые, наоборот, хотят быстрее пройти новую игру, и готовы это делать, используя любые подсказки и готовые пароли, им неинтересен сам интеллектуальный процесс игры и поиск вариантов ее прохождения, им нужны просто сильные ощущения от новизны. После чего они теряют интерес к игрушке и уже скорее ищут новую игру, которая даст им новые эмоции.</a:t>
            </a:r>
          </a:p>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endPar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 name="Рисунок 5" descr="апуффц.jpeg"/>
          <p:cNvPicPr>
            <a:picLocks noChangeAspect="1"/>
          </p:cNvPicPr>
          <p:nvPr/>
        </p:nvPicPr>
        <p:blipFill>
          <a:blip r:embed="rId2"/>
          <a:stretch>
            <a:fillRect/>
          </a:stretch>
        </p:blipFill>
        <p:spPr>
          <a:xfrm>
            <a:off x="428596" y="3834734"/>
            <a:ext cx="4643470" cy="3023266"/>
          </a:xfrm>
          <a:prstGeom prst="rect">
            <a:avLst/>
          </a:prstGeom>
          <a:ln>
            <a:noFill/>
          </a:ln>
          <a:effectLst>
            <a:softEdge rad="112500"/>
          </a:effectLst>
        </p:spPr>
      </p:pic>
    </p:spTree>
  </p:cSld>
  <p:clrMapOvr>
    <a:masterClrMapping/>
  </p:clrMapOvr>
  <p:transition>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2"/>
          <p:cNvSpPr>
            <a:spLocks noGrp="1"/>
          </p:cNvSpPr>
          <p:nvPr>
            <p:ph type="title"/>
          </p:nvPr>
        </p:nvSpPr>
        <p:spPr>
          <a:xfrm>
            <a:off x="914400" y="512763"/>
            <a:ext cx="7772400" cy="5845175"/>
          </a:xfrm>
        </p:spPr>
        <p:txBody>
          <a:bodyPr/>
          <a:lstStyle/>
          <a:p>
            <a:r>
              <a:rPr lang="ru-RU" sz="2000" dirty="0" smtClean="0"/>
              <a:t>Итак, что ужасного скрывают в себе компьютерные игры?</a:t>
            </a:r>
            <a:br>
              <a:rPr lang="ru-RU" sz="2000" dirty="0" smtClean="0"/>
            </a:br>
            <a:r>
              <a:rPr lang="ru-RU" sz="2000" dirty="0" smtClean="0"/>
              <a:t> Вот некоторые из отрицательных эффектов: уменьшение</a:t>
            </a:r>
            <a:br>
              <a:rPr lang="ru-RU" sz="2000" dirty="0" smtClean="0"/>
            </a:br>
            <a:r>
              <a:rPr lang="ru-RU" sz="2000" dirty="0" smtClean="0"/>
              <a:t> подвижности, ухудшение остроты зрения, сужение круга интересов.</a:t>
            </a:r>
            <a:br>
              <a:rPr lang="ru-RU" sz="2000" dirty="0" smtClean="0"/>
            </a:br>
            <a:r>
              <a:rPr lang="ru-RU" sz="2000" dirty="0" smtClean="0"/>
              <a:t>А некоторые игры, считается, могут провоцировать агрессивное поведение.</a:t>
            </a:r>
            <a:br>
              <a:rPr lang="ru-RU" sz="2000" dirty="0" smtClean="0"/>
            </a:br>
            <a:r>
              <a:rPr lang="ru-RU" sz="2000" dirty="0" smtClean="0"/>
              <a:t> Кроме того, игры заставляют жить людей в каком-то другом мире, по другим правилам, отрывая человека от реальности. </a:t>
            </a:r>
            <a:br>
              <a:rPr lang="ru-RU" sz="2000" dirty="0" smtClean="0"/>
            </a:br>
            <a:r>
              <a:rPr lang="ru-RU" sz="2000" dirty="0" smtClean="0"/>
              <a:t>Рассмотрим негативные и позитивные факторы более подробно.</a:t>
            </a:r>
            <a:r>
              <a:rPr lang="ru-RU" sz="2400" dirty="0" smtClean="0"/>
              <a:t/>
            </a:r>
            <a:br>
              <a:rPr lang="ru-RU" sz="2400" dirty="0" smtClean="0"/>
            </a:br>
            <a:endParaRPr lang="ru-RU" sz="2400" dirty="0"/>
          </a:p>
        </p:txBody>
      </p:sp>
      <p:pic>
        <p:nvPicPr>
          <p:cNvPr id="7" name="Рисунок 6" descr="images.jpeg"/>
          <p:cNvPicPr>
            <a:picLocks noChangeAspect="1"/>
          </p:cNvPicPr>
          <p:nvPr/>
        </p:nvPicPr>
        <p:blipFill>
          <a:blip r:embed="rId2"/>
          <a:stretch>
            <a:fillRect/>
          </a:stretch>
        </p:blipFill>
        <p:spPr>
          <a:xfrm>
            <a:off x="642910" y="3429000"/>
            <a:ext cx="6858048" cy="32458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6345936"/>
          </a:xfrm>
        </p:spPr>
        <p:txBody>
          <a:bodyPr>
            <a:normAutofit/>
          </a:bodyPr>
          <a:lstStyle/>
          <a:p>
            <a:r>
              <a:rPr lang="ru-RU" sz="2000" dirty="0" smtClean="0"/>
              <a:t>Все компьютерные игры могут быть </a:t>
            </a:r>
            <a:r>
              <a:rPr lang="ru-RU" sz="2000" i="1" u="sng" dirty="0" smtClean="0"/>
              <a:t>динамическими и нединамическими</a:t>
            </a:r>
            <a:r>
              <a:rPr lang="ru-RU" sz="2000" u="sng" dirty="0" smtClean="0"/>
              <a:t>. </a:t>
            </a:r>
            <a:r>
              <a:rPr lang="ru-RU" sz="2000" dirty="0" smtClean="0"/>
              <a:t>Если Вы в любой момент можете отойти от компьютера, скажем, на час, а затем вернуться и продолжить прерванную игру с того места, то эта игра </a:t>
            </a:r>
            <a:r>
              <a:rPr lang="ru-RU" sz="2000" i="1" u="sng" dirty="0" smtClean="0"/>
              <a:t>нединамическая</a:t>
            </a:r>
            <a:r>
              <a:rPr lang="ru-RU" sz="2000" dirty="0" smtClean="0"/>
              <a:t>.  </a:t>
            </a:r>
            <a:r>
              <a:rPr lang="ru-RU" sz="2000" i="1" u="sng" dirty="0" smtClean="0"/>
              <a:t>Динамические игры </a:t>
            </a:r>
            <a:r>
              <a:rPr lang="ru-RU" sz="2000" dirty="0" smtClean="0"/>
              <a:t>не предоставляют времени на размышления, в таких играх нельзя отвлекаться не то что на час, но даже на секунду. Такие игры требуют быстрой реакции и хорошего владения клавиатурой и мышью</a:t>
            </a:r>
            <a:r>
              <a:rPr lang="ru-RU" sz="2000" dirty="0" smtClean="0"/>
              <a:t>.</a:t>
            </a:r>
            <a:r>
              <a:rPr lang="ru-RU" sz="2000" dirty="0" smtClean="0"/>
              <a:t> Игры жанра </a:t>
            </a:r>
            <a:r>
              <a:rPr lang="ru-RU" sz="2000" i="1" u="sng" dirty="0" smtClean="0"/>
              <a:t>"я ищу" </a:t>
            </a:r>
            <a:r>
              <a:rPr lang="ru-RU" sz="2000" dirty="0" smtClean="0"/>
              <a:t>развивают </a:t>
            </a:r>
            <a:r>
              <a:rPr lang="ru-RU" sz="2000" dirty="0" err="1" smtClean="0"/>
              <a:t>внимание.Самым</a:t>
            </a:r>
            <a:r>
              <a:rPr lang="ru-RU" sz="2000" dirty="0" smtClean="0"/>
              <a:t> </a:t>
            </a:r>
            <a:r>
              <a:rPr lang="ru-RU" sz="2000" dirty="0" smtClean="0"/>
              <a:t>большим вредом, наносимым компьютером считается неблагоприятное воздействие на зрение. Особенно эта проблема была актуальна в те времена мониторов с электронно-лучевыми трубками. Теперь же смотреть на монитор не вреднее, чем рассматривать альбом с фотографиями. </a:t>
            </a:r>
            <a:br>
              <a:rPr lang="ru-RU" sz="2000" dirty="0" smtClean="0"/>
            </a:br>
            <a:r>
              <a:rPr lang="ru-RU" sz="2000" dirty="0" smtClean="0"/>
              <a:t>Для зрения вредна неподвижность зрачка, так как в этом случае глаз плохо увлажняется слезой, но в играх этого типа, приходится пробегать глазами весь экран в поисках очередного предмета. </a:t>
            </a:r>
            <a:br>
              <a:rPr lang="ru-RU" sz="2000" dirty="0" smtClean="0"/>
            </a:br>
            <a:r>
              <a:rPr lang="ru-RU" sz="2000" dirty="0" smtClean="0"/>
              <a:t> </a:t>
            </a:r>
            <a:br>
              <a:rPr lang="ru-RU" sz="2000" dirty="0" smtClean="0"/>
            </a:br>
            <a:endParaRPr lang="ru-RU" sz="2000" dirty="0"/>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2"/>
          <p:cNvSpPr>
            <a:spLocks noGrp="1"/>
          </p:cNvSpPr>
          <p:nvPr>
            <p:ph type="title"/>
          </p:nvPr>
        </p:nvSpPr>
        <p:spPr>
          <a:xfrm>
            <a:off x="642910" y="0"/>
            <a:ext cx="7772400" cy="6130925"/>
          </a:xfrm>
        </p:spPr>
        <p:txBody>
          <a:bodyPr>
            <a:normAutofit fontScale="90000"/>
          </a:bodyPr>
          <a:lstStyle/>
          <a:p>
            <a:pPr lvl="0"/>
            <a:r>
              <a:rPr lang="ru-RU" sz="2000" i="1" u="sng" dirty="0" smtClean="0"/>
              <a:t>Приключенческие игры</a:t>
            </a:r>
            <a:r>
              <a:rPr lang="ru-RU" sz="2000" u="sng" dirty="0" smtClean="0"/>
              <a:t> </a:t>
            </a:r>
            <a:r>
              <a:rPr lang="ru-RU" sz="2000" dirty="0" smtClean="0"/>
              <a:t>очень популярны. Но все они одноразовые, так как при знании верного пути выиграть ничего не стоит. Играющий в такую игру не может накопить никакого опыта. Они позволяют погрузиться в фантастический мир, стать участником интересных событий. Приключенческие игры могут быть </a:t>
            </a:r>
            <a:r>
              <a:rPr lang="ru-RU" sz="2000" i="1" u="sng" dirty="0" smtClean="0"/>
              <a:t>аркадами и </a:t>
            </a:r>
            <a:r>
              <a:rPr lang="ru-RU" sz="2000" i="1" u="sng" dirty="0" err="1" smtClean="0"/>
              <a:t>квестами</a:t>
            </a:r>
            <a:r>
              <a:rPr lang="ru-RU" sz="2000" dirty="0" smtClean="0"/>
              <a:t>. Аркады обычно требуют от игрока хорошей реакции, а </a:t>
            </a:r>
            <a:r>
              <a:rPr lang="ru-RU" sz="2000" dirty="0" err="1" smtClean="0"/>
              <a:t>квесты</a:t>
            </a:r>
            <a:r>
              <a:rPr lang="ru-RU" sz="2000" dirty="0" smtClean="0"/>
              <a:t> - предлагают распутать клубок тайн. Среди приключенческих игр есть и игры класса </a:t>
            </a:r>
            <a:r>
              <a:rPr lang="ru-RU" sz="2000" dirty="0" err="1" smtClean="0"/>
              <a:t>survival-horror</a:t>
            </a:r>
            <a:r>
              <a:rPr lang="ru-RU" sz="2000" dirty="0" smtClean="0"/>
              <a:t> (в переводе– </a:t>
            </a:r>
            <a:r>
              <a:rPr lang="ru-RU" sz="2000" u="sng" dirty="0" smtClean="0"/>
              <a:t>«выживание в ужасе») </a:t>
            </a:r>
            <a:r>
              <a:rPr lang="ru-RU" sz="2000" dirty="0" smtClean="0"/>
              <a:t>–их сюжет похож на сюжет фильма ужасов. О влиянии таких игр стоит </a:t>
            </a:r>
            <a:r>
              <a:rPr lang="ru-RU" sz="2000" dirty="0" smtClean="0"/>
              <a:t>задуматься</a:t>
            </a:r>
            <a:r>
              <a:rPr lang="ru-RU" sz="2000" dirty="0" smtClean="0"/>
              <a:t> Пагубно действуют на психику </a:t>
            </a:r>
            <a:r>
              <a:rPr lang="ru-RU" sz="2000" i="1" u="sng" dirty="0" smtClean="0"/>
              <a:t>«</a:t>
            </a:r>
            <a:r>
              <a:rPr lang="ru-RU" sz="2000" i="1" u="sng" dirty="0" err="1" smtClean="0"/>
              <a:t>бродилки</a:t>
            </a:r>
            <a:r>
              <a:rPr lang="ru-RU" sz="2000" i="1" u="sng" dirty="0" smtClean="0"/>
              <a:t>» </a:t>
            </a:r>
            <a:r>
              <a:rPr lang="ru-RU" sz="2000" i="1" dirty="0" smtClean="0"/>
              <a:t>и </a:t>
            </a:r>
            <a:r>
              <a:rPr lang="ru-RU" sz="2000" i="1" u="sng" dirty="0" smtClean="0"/>
              <a:t>«</a:t>
            </a:r>
            <a:r>
              <a:rPr lang="ru-RU" sz="2000" i="1" u="sng" dirty="0" err="1" smtClean="0"/>
              <a:t>леталки</a:t>
            </a:r>
            <a:r>
              <a:rPr lang="ru-RU" sz="2000" i="1" u="sng" dirty="0" smtClean="0"/>
              <a:t>».</a:t>
            </a:r>
            <a:r>
              <a:rPr lang="ru-RU" sz="2000" u="sng" dirty="0" smtClean="0"/>
              <a:t> </a:t>
            </a:r>
            <a:r>
              <a:rPr lang="ru-RU" sz="2000" dirty="0" smtClean="0"/>
              <a:t>Это преимущественно динамические игры, от них очень тяжело оторваться ввиду их безостановочного сюжета. В этих игрушках льётся кровь, а информационной начинки практически никакой. </a:t>
            </a:r>
            <a:br>
              <a:rPr lang="ru-RU" sz="2000" dirty="0" smtClean="0"/>
            </a:br>
            <a:r>
              <a:rPr lang="ru-RU" sz="2000" dirty="0" smtClean="0"/>
              <a:t>Самой вредной, безусловно, считается </a:t>
            </a:r>
            <a:r>
              <a:rPr lang="ru-RU" sz="2000" i="1" u="sng" dirty="0" smtClean="0"/>
              <a:t>«</a:t>
            </a:r>
            <a:r>
              <a:rPr lang="ru-RU" sz="2000" i="1" u="sng" dirty="0" err="1" smtClean="0"/>
              <a:t>Counter</a:t>
            </a:r>
            <a:r>
              <a:rPr lang="ru-RU" sz="2000" i="1" u="sng" dirty="0" smtClean="0"/>
              <a:t> </a:t>
            </a:r>
            <a:r>
              <a:rPr lang="ru-RU" sz="2000" i="1" u="sng" dirty="0" err="1" smtClean="0"/>
              <a:t>Strike</a:t>
            </a:r>
            <a:r>
              <a:rPr lang="ru-RU" sz="2000" i="1" u="sng" dirty="0" smtClean="0"/>
              <a:t>». </a:t>
            </a:r>
            <a:r>
              <a:rPr lang="ru-RU" sz="2000" dirty="0" smtClean="0"/>
              <a:t>Миллионы тинэйджеров по всему миру рубятся в неё сутками, и не всегда «запросто так». Единицы на турнирах по «</a:t>
            </a:r>
            <a:r>
              <a:rPr lang="ru-RU" sz="2000" dirty="0" err="1" smtClean="0"/>
              <a:t>кантре</a:t>
            </a:r>
            <a:r>
              <a:rPr lang="ru-RU" sz="2000" dirty="0" smtClean="0"/>
              <a:t>» выигрывают деньги, но миллионы и миллионы их же и проигрывают, не </a:t>
            </a:r>
            <a:r>
              <a:rPr lang="ru-RU" sz="2000" dirty="0" smtClean="0"/>
              <a:t>задумываясь , что проигрывают не только </a:t>
            </a:r>
            <a:r>
              <a:rPr lang="ru-RU" sz="2000" dirty="0" smtClean="0"/>
              <a:t>деньги, но и время</a:t>
            </a:r>
            <a:endParaRPr lang="ru-RU" sz="2000" dirty="0"/>
          </a:p>
        </p:txBody>
      </p:sp>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type="title"/>
          </p:nvPr>
        </p:nvSpPr>
        <p:spPr>
          <a:xfrm>
            <a:off x="914400" y="512064"/>
            <a:ext cx="7772400" cy="5631580"/>
          </a:xfrm>
        </p:spPr>
        <p:txBody>
          <a:bodyPr>
            <a:normAutofit/>
          </a:bodyPr>
          <a:lstStyle/>
          <a:p>
            <a:pPr lvl="0"/>
            <a:r>
              <a:rPr lang="ru-RU" sz="2000" dirty="0" smtClean="0"/>
              <a:t>Итак, гордость творения «игрушечных» </a:t>
            </a:r>
            <a:r>
              <a:rPr lang="ru-RU" sz="2000" dirty="0" err="1" smtClean="0"/>
              <a:t>программеров</a:t>
            </a:r>
            <a:r>
              <a:rPr lang="ru-RU" sz="2000" dirty="0" smtClean="0"/>
              <a:t> – </a:t>
            </a:r>
            <a:r>
              <a:rPr lang="ru-RU" sz="2000" i="1" u="sng" dirty="0" smtClean="0"/>
              <a:t>стратегии</a:t>
            </a:r>
            <a:r>
              <a:rPr lang="ru-RU" sz="2000" u="sng" dirty="0" smtClean="0"/>
              <a:t>! </a:t>
            </a:r>
            <a:r>
              <a:rPr lang="ru-RU" sz="2000" dirty="0" smtClean="0"/>
              <a:t>Эти виды игрушек признаны большинством не только не вредными, но даже полезными! Характер их предусматривает проблему, которая должна решаться не за счёт быстрого и точного нажатия клавиш, а за счёт выбора верной стратегии и тактики ведения действий, то есть самого настоящего интеллекта, мозгов игрока. Кто не верит – попробуйте сами поиграть хотя бы в мирную Цивилизацию «</a:t>
            </a:r>
            <a:r>
              <a:rPr lang="ru-RU" sz="2000" dirty="0" err="1" smtClean="0"/>
              <a:t>Сivilization</a:t>
            </a:r>
            <a:r>
              <a:rPr lang="ru-RU" sz="2000" dirty="0" smtClean="0"/>
              <a:t>» или «</a:t>
            </a:r>
            <a:r>
              <a:rPr lang="ru-RU" sz="2000" dirty="0" err="1" smtClean="0"/>
              <a:t>Sim</a:t>
            </a:r>
            <a:r>
              <a:rPr lang="ru-RU" sz="2000" dirty="0" smtClean="0"/>
              <a:t> </a:t>
            </a:r>
            <a:r>
              <a:rPr lang="ru-RU" sz="2000" dirty="0" err="1" smtClean="0"/>
              <a:t>sity</a:t>
            </a:r>
            <a:r>
              <a:rPr lang="ru-RU" sz="2000" dirty="0" smtClean="0"/>
              <a:t>». </a:t>
            </a:r>
            <a:br>
              <a:rPr lang="ru-RU" sz="2000" dirty="0" smtClean="0"/>
            </a:br>
            <a:r>
              <a:rPr lang="ru-RU" sz="2000" dirty="0" smtClean="0"/>
              <a:t>Кстати, войны не всегда вымышленные.</a:t>
            </a:r>
            <a:br>
              <a:rPr lang="ru-RU" sz="2000" dirty="0" smtClean="0"/>
            </a:br>
            <a:r>
              <a:rPr lang="ru-RU" sz="2000" dirty="0" smtClean="0"/>
              <a:t> Играя, например, в «</a:t>
            </a:r>
            <a:r>
              <a:rPr lang="ru-RU" sz="2000" dirty="0" err="1" smtClean="0"/>
              <a:t>Козаки</a:t>
            </a:r>
            <a:r>
              <a:rPr lang="ru-RU" sz="2000" dirty="0" smtClean="0"/>
              <a:t>» («</a:t>
            </a:r>
            <a:r>
              <a:rPr lang="ru-RU" sz="2000" dirty="0" err="1" smtClean="0"/>
              <a:t>Cossacs</a:t>
            </a:r>
            <a:r>
              <a:rPr lang="ru-RU" sz="2000" dirty="0" smtClean="0"/>
              <a:t>»),можно </a:t>
            </a:r>
            <a:r>
              <a:rPr lang="ru-RU" sz="2000" dirty="0" smtClean="0"/>
              <a:t>неплохо пополнить </a:t>
            </a:r>
            <a:r>
              <a:rPr lang="ru-RU" sz="2000" dirty="0" smtClean="0"/>
              <a:t>свои </a:t>
            </a:r>
            <a:r>
              <a:rPr lang="ru-RU" sz="2000" dirty="0" smtClean="0"/>
              <a:t>познания в истории. Кроме </a:t>
            </a:r>
            <a:r>
              <a:rPr lang="ru-RU" sz="2000" dirty="0" smtClean="0"/>
              <a:t>того, появляется </a:t>
            </a:r>
            <a:r>
              <a:rPr lang="ru-RU" sz="2000" dirty="0" smtClean="0"/>
              <a:t>настоящий </a:t>
            </a:r>
            <a:r>
              <a:rPr lang="ru-RU" sz="2000" dirty="0" smtClean="0"/>
              <a:t>интерес изучить </a:t>
            </a:r>
            <a:r>
              <a:rPr lang="ru-RU" sz="2000" dirty="0" smtClean="0"/>
              <a:t>историю того самого </a:t>
            </a:r>
            <a:r>
              <a:rPr lang="ru-RU" sz="2000" dirty="0" smtClean="0"/>
              <a:t>периода</a:t>
            </a:r>
            <a:r>
              <a:rPr lang="ru-RU" sz="2000" dirty="0" smtClean="0"/>
              <a:t>, в котором происходит </a:t>
            </a:r>
            <a:r>
              <a:rPr lang="ru-RU" sz="2000" dirty="0" smtClean="0"/>
              <a:t>игровое </a:t>
            </a:r>
            <a:r>
              <a:rPr lang="ru-RU" sz="2000" dirty="0" smtClean="0"/>
              <a:t>действие. </a:t>
            </a:r>
            <a:br>
              <a:rPr lang="ru-RU" sz="2000" dirty="0" smtClean="0"/>
            </a:br>
            <a:endParaRPr lang="ru-RU" sz="2000" dirty="0"/>
          </a:p>
        </p:txBody>
      </p:sp>
    </p:spTree>
  </p:cSld>
  <p:clrMapOvr>
    <a:masterClrMapping/>
  </p:clrMapOvr>
  <p:transition>
    <p:zoom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ерг.jpeg"/>
          <p:cNvPicPr>
            <a:picLocks noChangeAspect="1"/>
          </p:cNvPicPr>
          <p:nvPr/>
        </p:nvPicPr>
        <p:blipFill>
          <a:blip r:embed="rId2"/>
          <a:stretch>
            <a:fillRect/>
          </a:stretch>
        </p:blipFill>
        <p:spPr>
          <a:xfrm>
            <a:off x="1857356" y="4572008"/>
            <a:ext cx="5214974" cy="22859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isometricOffAxis1Right"/>
            <a:lightRig rig="threePt" dir="t"/>
          </a:scene3d>
          <a:sp3d contourW="6350" prstMaterial="matte">
            <a:bevelT w="101600" h="101600"/>
            <a:contourClr>
              <a:srgbClr val="969696"/>
            </a:contourClr>
          </a:sp3d>
        </p:spPr>
      </p:pic>
      <p:sp>
        <p:nvSpPr>
          <p:cNvPr id="5" name="Содержимое 2"/>
          <p:cNvSpPr>
            <a:spLocks noGrp="1"/>
          </p:cNvSpPr>
          <p:nvPr>
            <p:ph type="title"/>
          </p:nvPr>
        </p:nvSpPr>
        <p:spPr>
          <a:xfrm>
            <a:off x="914400" y="512763"/>
            <a:ext cx="7772400" cy="6130925"/>
          </a:xfrm>
        </p:spPr>
        <p:txBody>
          <a:bodyPr/>
          <a:lstStyle/>
          <a:p>
            <a:r>
              <a:rPr lang="ru-RU" sz="2400" u="sng" dirty="0" smtClean="0"/>
              <a:t>Компьютерные игры  развивают:</a:t>
            </a:r>
            <a:r>
              <a:rPr lang="ru-RU" sz="2400" dirty="0" smtClean="0"/>
              <a:t/>
            </a:r>
            <a:br>
              <a:rPr lang="ru-RU" sz="2400" dirty="0" smtClean="0"/>
            </a:br>
            <a:r>
              <a:rPr lang="ru-RU" sz="2400" dirty="0" smtClean="0"/>
              <a:t>-скорость </a:t>
            </a:r>
            <a:r>
              <a:rPr lang="ru-RU" sz="2400" dirty="0" smtClean="0"/>
              <a:t>реакции; </a:t>
            </a:r>
            <a:br>
              <a:rPr lang="ru-RU" sz="2400" dirty="0" smtClean="0"/>
            </a:br>
            <a:r>
              <a:rPr lang="ru-RU" sz="2400" dirty="0" smtClean="0"/>
              <a:t>-мелкую </a:t>
            </a:r>
            <a:r>
              <a:rPr lang="ru-RU" sz="2400" dirty="0" smtClean="0"/>
              <a:t>моторику рук;</a:t>
            </a:r>
            <a:br>
              <a:rPr lang="ru-RU" sz="2400" dirty="0" smtClean="0"/>
            </a:br>
            <a:r>
              <a:rPr lang="ru-RU" sz="2400" dirty="0" smtClean="0"/>
              <a:t>-визуальное </a:t>
            </a:r>
            <a:r>
              <a:rPr lang="ru-RU" sz="2400" dirty="0" smtClean="0"/>
              <a:t>восприятие объектов;</a:t>
            </a:r>
            <a:br>
              <a:rPr lang="ru-RU" sz="2400" dirty="0" smtClean="0"/>
            </a:br>
            <a:r>
              <a:rPr lang="ru-RU" sz="2400" dirty="0" smtClean="0"/>
              <a:t>-память </a:t>
            </a:r>
            <a:r>
              <a:rPr lang="ru-RU" sz="2400" dirty="0" smtClean="0"/>
              <a:t>и внимание;</a:t>
            </a:r>
            <a:br>
              <a:rPr lang="ru-RU" sz="2400" dirty="0" smtClean="0"/>
            </a:br>
            <a:r>
              <a:rPr lang="ru-RU" sz="2400" dirty="0" smtClean="0"/>
              <a:t>-логическое </a:t>
            </a:r>
            <a:r>
              <a:rPr lang="ru-RU" sz="2400" dirty="0" smtClean="0"/>
              <a:t>мышление;</a:t>
            </a:r>
            <a:br>
              <a:rPr lang="ru-RU" sz="2400" dirty="0" smtClean="0"/>
            </a:br>
            <a:r>
              <a:rPr lang="ru-RU" sz="2400" dirty="0" smtClean="0"/>
              <a:t>-зрительно-моторную </a:t>
            </a:r>
            <a:r>
              <a:rPr lang="ru-RU" sz="2400" dirty="0" smtClean="0"/>
              <a:t>координацию.</a:t>
            </a:r>
            <a:br>
              <a:rPr lang="ru-RU" sz="2400" dirty="0" smtClean="0"/>
            </a:br>
            <a:r>
              <a:rPr lang="ru-RU" sz="2400" u="sng" dirty="0" smtClean="0"/>
              <a:t>Компьютерные игры учат ребенка:</a:t>
            </a:r>
            <a:r>
              <a:rPr lang="ru-RU" sz="2400" dirty="0" smtClean="0"/>
              <a:t/>
            </a:r>
            <a:br>
              <a:rPr lang="ru-RU" sz="2400" dirty="0" smtClean="0"/>
            </a:br>
            <a:r>
              <a:rPr lang="ru-RU" sz="2400" dirty="0" smtClean="0"/>
              <a:t>-классифицировать </a:t>
            </a:r>
            <a:r>
              <a:rPr lang="ru-RU" sz="2400" dirty="0" smtClean="0"/>
              <a:t>и обобщать;</a:t>
            </a:r>
            <a:br>
              <a:rPr lang="ru-RU" sz="2400" dirty="0" smtClean="0"/>
            </a:br>
            <a:r>
              <a:rPr lang="ru-RU" sz="2400" dirty="0" smtClean="0"/>
              <a:t>-аналитически </a:t>
            </a:r>
            <a:r>
              <a:rPr lang="ru-RU" sz="2400" dirty="0" smtClean="0"/>
              <a:t>мыслить в нестандартной ситуации;</a:t>
            </a:r>
            <a:br>
              <a:rPr lang="ru-RU" sz="2400" dirty="0" smtClean="0"/>
            </a:br>
            <a:r>
              <a:rPr lang="ru-RU" sz="2400" dirty="0" smtClean="0"/>
              <a:t>-добиваться </a:t>
            </a:r>
            <a:r>
              <a:rPr lang="ru-RU" sz="2400" dirty="0" smtClean="0"/>
              <a:t>своей цели;</a:t>
            </a:r>
            <a:br>
              <a:rPr lang="ru-RU" sz="2400" dirty="0" smtClean="0"/>
            </a:br>
            <a:r>
              <a:rPr lang="ru-RU" sz="2400" dirty="0" smtClean="0"/>
              <a:t>-совершенствовать </a:t>
            </a:r>
            <a:r>
              <a:rPr lang="ru-RU" sz="2400" dirty="0" smtClean="0"/>
              <a:t>интеллектуальные навыки.</a:t>
            </a:r>
            <a:br>
              <a:rPr lang="ru-RU" sz="2400" dirty="0" smtClean="0"/>
            </a:br>
            <a:endParaRPr lang="ru-RU" sz="2400" dirty="0"/>
          </a:p>
        </p:txBody>
      </p:sp>
      <p:pic>
        <p:nvPicPr>
          <p:cNvPr id="6" name="Рисунок 5" descr="ап.jpeg"/>
          <p:cNvPicPr>
            <a:picLocks noChangeAspect="1"/>
          </p:cNvPicPr>
          <p:nvPr/>
        </p:nvPicPr>
        <p:blipFill>
          <a:blip r:embed="rId3"/>
          <a:stretch>
            <a:fillRect/>
          </a:stretch>
        </p:blipFill>
        <p:spPr>
          <a:xfrm>
            <a:off x="6072198" y="428604"/>
            <a:ext cx="2357454" cy="1785950"/>
          </a:xfrm>
          <a:prstGeom prst="ellipse">
            <a:avLst/>
          </a:prstGeom>
          <a:ln>
            <a:noFill/>
          </a:ln>
          <a:effectLst>
            <a:softEdge rad="112500"/>
          </a:effectLst>
        </p:spPr>
      </p:pic>
      <p:pic>
        <p:nvPicPr>
          <p:cNvPr id="7" name="Рисунок 6" descr="вавы.jpeg"/>
          <p:cNvPicPr>
            <a:picLocks noChangeAspect="1"/>
          </p:cNvPicPr>
          <p:nvPr/>
        </p:nvPicPr>
        <p:blipFill>
          <a:blip r:embed="rId4"/>
          <a:stretch>
            <a:fillRect/>
          </a:stretch>
        </p:blipFill>
        <p:spPr>
          <a:xfrm>
            <a:off x="6143636" y="2143116"/>
            <a:ext cx="2286011" cy="1714508"/>
          </a:xfrm>
          <a:prstGeom prst="ellipse">
            <a:avLst/>
          </a:prstGeom>
          <a:ln>
            <a:noFill/>
          </a:ln>
          <a:effectLst>
            <a:softEdge rad="112500"/>
          </a:effectLst>
          <a:scene3d>
            <a:camera prst="isometricOffAxis1Left"/>
            <a:lightRig rig="glow" dir="t">
              <a:rot lat="0" lon="0" rev="14100000"/>
            </a:lightRig>
          </a:scene3d>
          <a:sp3d prstMaterial="softEdge">
            <a:bevelT w="127000" prst="cross"/>
          </a:sp3d>
        </p:spPr>
      </p:pic>
    </p:spTree>
  </p:cSld>
  <p:clrMapOvr>
    <a:masterClrMapping/>
  </p:clrMapOvr>
  <p:transition>
    <p:zoom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default.jpeg"/>
          <p:cNvPicPr>
            <a:picLocks noChangeAspect="1"/>
          </p:cNvPicPr>
          <p:nvPr/>
        </p:nvPicPr>
        <p:blipFill>
          <a:blip r:embed="rId2"/>
          <a:stretch>
            <a:fillRect/>
          </a:stretch>
        </p:blipFill>
        <p:spPr>
          <a:xfrm>
            <a:off x="857224" y="4214818"/>
            <a:ext cx="3447762" cy="2286016"/>
          </a:xfrm>
          <a:prstGeom prst="roundRect">
            <a:avLst>
              <a:gd name="adj" fmla="val 11111"/>
            </a:avLst>
          </a:prstGeom>
          <a:ln w="190500" cap="rnd">
            <a:solidFill>
              <a:srgbClr val="C8C6BD"/>
            </a:solidFill>
            <a:prstDash val="solid"/>
          </a:ln>
          <a:effectLst>
            <a:glow rad="228600">
              <a:schemeClr val="accent6">
                <a:satMod val="175000"/>
                <a:alpha val="40000"/>
              </a:schemeClr>
            </a:glow>
            <a:outerShdw blurRad="50800" dist="38100" dir="5400000" algn="t" rotWithShape="0">
              <a:prstClr val="black">
                <a:alpha val="40000"/>
              </a:prstClr>
            </a:outerShdw>
          </a:effectLst>
          <a:scene3d>
            <a:camera prst="isometricBottomDown"/>
            <a:lightRig rig="threePt" dir="t">
              <a:rot lat="0" lon="0" rev="19200000"/>
            </a:lightRig>
          </a:scene3d>
          <a:sp3d extrusionH="25400">
            <a:bevelT w="304800" h="152400" prst="hardEdge"/>
            <a:extrusionClr>
              <a:srgbClr val="FFFFFF"/>
            </a:extrusionClr>
          </a:sp3d>
        </p:spPr>
      </p:pic>
      <p:sp>
        <p:nvSpPr>
          <p:cNvPr id="4" name="Содержимое 2"/>
          <p:cNvSpPr>
            <a:spLocks noGrp="1"/>
          </p:cNvSpPr>
          <p:nvPr>
            <p:ph type="title"/>
          </p:nvPr>
        </p:nvSpPr>
        <p:spPr>
          <a:xfrm>
            <a:off x="914400" y="512064"/>
            <a:ext cx="7772400" cy="6345936"/>
          </a:xfrm>
        </p:spPr>
        <p:txBody>
          <a:bodyPr/>
          <a:lstStyle/>
          <a:p>
            <a:pPr lvl="0"/>
            <a:r>
              <a:rPr lang="ru-RU" sz="1600" dirty="0" smtClean="0"/>
              <a:t>Плохо то, что при не соблюдении режима компьютер превращается из друга во врага. Нельзя забывать о том, что все хорошо в меру. Добрые замечательные игры, столь полезные, могут стать и вредными. </a:t>
            </a:r>
            <a:br>
              <a:rPr lang="ru-RU" sz="1600" dirty="0" smtClean="0"/>
            </a:br>
            <a:r>
              <a:rPr lang="ru-RU" sz="1600" dirty="0" smtClean="0"/>
              <a:t>Слишком длительное нахождение перед компьютером может привести к ухудшению зрения, а также к психологической зависимости ребенка от виртуального мира.      </a:t>
            </a:r>
            <a:br>
              <a:rPr lang="ru-RU" sz="1600" dirty="0" smtClean="0"/>
            </a:br>
            <a:r>
              <a:rPr lang="ru-RU" sz="1600" dirty="0" smtClean="0"/>
              <a:t>Заядлые игроки жалуются на  раздражительность, неспособность сосредоточиться, трудности в </a:t>
            </a:r>
            <a:r>
              <a:rPr lang="ru-RU" sz="1600" dirty="0" smtClean="0"/>
              <a:t>общении.</a:t>
            </a:r>
            <a:r>
              <a:rPr lang="ru-RU" sz="1600" dirty="0" smtClean="0"/>
              <a:t/>
            </a:r>
            <a:br>
              <a:rPr lang="ru-RU" sz="1600" dirty="0" smtClean="0"/>
            </a:br>
            <a:r>
              <a:rPr lang="ru-RU" sz="1600" dirty="0" smtClean="0"/>
              <a:t>Компьютерные игры изменяют строение мозга, выяснили ученые. Как показали исследования, </a:t>
            </a:r>
            <a:r>
              <a:rPr lang="ru-RU" sz="1600" dirty="0" err="1" smtClean="0"/>
              <a:t>геймеры</a:t>
            </a:r>
            <a:r>
              <a:rPr lang="ru-RU" sz="1600" dirty="0" smtClean="0"/>
              <a:t> страдают от увеличения так называемого вентрального </a:t>
            </a:r>
            <a:r>
              <a:rPr lang="ru-RU" sz="1600" dirty="0" err="1" smtClean="0"/>
              <a:t>стриатума</a:t>
            </a:r>
            <a:r>
              <a:rPr lang="ru-RU" sz="1600" dirty="0" smtClean="0"/>
              <a:t>, который еще называют центром вознаграждения. Эта часть мозга активизируется, когда человек испытывает удовольствие от победы. Кстати, интересный факт: со временем </a:t>
            </a:r>
            <a:r>
              <a:rPr lang="ru-RU" sz="1600" dirty="0" err="1" smtClean="0"/>
              <a:t>геймеры</a:t>
            </a:r>
            <a:r>
              <a:rPr lang="ru-RU" sz="1600" dirty="0" smtClean="0"/>
              <a:t> начинают испытывать удовольствие не от выигрыша, а от самого процесса.</a:t>
            </a:r>
            <a:br>
              <a:rPr lang="ru-RU" sz="1600" dirty="0" smtClean="0"/>
            </a:br>
            <a:r>
              <a:rPr lang="ru-RU" sz="1600" dirty="0" smtClean="0"/>
              <a:t> </a:t>
            </a:r>
            <a:br>
              <a:rPr lang="ru-RU" sz="1600" dirty="0" smtClean="0"/>
            </a:br>
            <a:endParaRPr lang="ru-RU" sz="1600" dirty="0"/>
          </a:p>
        </p:txBody>
      </p:sp>
      <p:pic>
        <p:nvPicPr>
          <p:cNvPr id="7" name="Рисунок 6" descr="ыв.jpeg"/>
          <p:cNvPicPr>
            <a:picLocks noChangeAspect="1"/>
          </p:cNvPicPr>
          <p:nvPr/>
        </p:nvPicPr>
        <p:blipFill>
          <a:blip r:embed="rId3"/>
          <a:stretch>
            <a:fillRect/>
          </a:stretch>
        </p:blipFill>
        <p:spPr>
          <a:xfrm>
            <a:off x="5286380" y="4214818"/>
            <a:ext cx="3143272" cy="2345364"/>
          </a:xfrm>
          <a:prstGeom prst="rect">
            <a:avLst/>
          </a:prstGeom>
          <a:ln>
            <a:noFill/>
          </a:ln>
          <a:effectLst>
            <a:outerShdw blurRad="50800" dist="38100" dir="2700000" algn="tl" rotWithShape="0">
              <a:prstClr val="black">
                <a:alpha val="40000"/>
              </a:prstClr>
            </a:outerShdw>
            <a:reflection blurRad="12700" stA="30000" endPos="30000" dist="5000" dir="5400000" sy="-100000" algn="bl" rotWithShape="0"/>
          </a:effectLst>
          <a:scene3d>
            <a:camera prst="perspectiveContrastingLeftFacing"/>
            <a:lightRig rig="threePt" dir="t">
              <a:rot lat="0" lon="0" rev="2700000"/>
            </a:lightRig>
          </a:scene3d>
          <a:sp3d>
            <a:bevelT w="63500" h="50800" prst="cross"/>
          </a:sp3d>
        </p:spPr>
      </p:pic>
    </p:spTree>
  </p:cSld>
  <p:clrMapOvr>
    <a:masterClrMapping/>
  </p:clrMapOvr>
  <p:transition>
    <p:blinds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58</TotalTime>
  <Words>430</Words>
  <Application>Microsoft Office PowerPoint</Application>
  <PresentationFormat>Экран (4:3)</PresentationFormat>
  <Paragraphs>16</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Метро</vt:lpstr>
      <vt:lpstr>Слайд 1</vt:lpstr>
      <vt:lpstr>Слайд 2</vt:lpstr>
      <vt:lpstr>Итак, что ужасного скрывают в себе компьютерные игры?  Вот некоторые из отрицательных эффектов: уменьшение  подвижности, ухудшение остроты зрения, сужение круга интересов. А некоторые игры, считается, могут провоцировать агрессивное поведение.  Кроме того, игры заставляют жить людей в каком-то другом мире, по другим правилам, отрывая человека от реальности.  Рассмотрим негативные и позитивные факторы более подробно. </vt:lpstr>
      <vt:lpstr>Все компьютерные игры могут быть динамическими и нединамическими. Если Вы в любой момент можете отойти от компьютера, скажем, на час, а затем вернуться и продолжить прерванную игру с того места, то эта игра нединамическая.  Динамические игры не предоставляют времени на размышления, в таких играх нельзя отвлекаться не то что на час, но даже на секунду. Такие игры требуют быстрой реакции и хорошего владения клавиатурой и мышью. Игры жанра "я ищу" развивают внимание.Самым большим вредом, наносимым компьютером считается неблагоприятное воздействие на зрение. Особенно эта проблема была актуальна в те времена мониторов с электронно-лучевыми трубками. Теперь же смотреть на монитор не вреднее, чем рассматривать альбом с фотографиями.  Для зрения вредна неподвижность зрачка, так как в этом случае глаз плохо увлажняется слезой, но в играх этого типа, приходится пробегать глазами весь экран в поисках очередного предмета.    </vt:lpstr>
      <vt:lpstr>Приключенческие игры очень популярны. Но все они одноразовые, так как при знании верного пути выиграть ничего не стоит. Играющий в такую игру не может накопить никакого опыта. Они позволяют погрузиться в фантастический мир, стать участником интересных событий. Приключенческие игры могут быть аркадами и квестами. Аркады обычно требуют от игрока хорошей реакции, а квесты - предлагают распутать клубок тайн. Среди приключенческих игр есть и игры класса survival-horror (в переводе– «выживание в ужасе») –их сюжет похож на сюжет фильма ужасов. О влиянии таких игр стоит задуматься Пагубно действуют на психику «бродилки» и «леталки». Это преимущественно динамические игры, от них очень тяжело оторваться ввиду их безостановочного сюжета. В этих игрушках льётся кровь, а информационной начинки практически никакой.  Самой вредной, безусловно, считается «Counter Strike». Миллионы тинэйджеров по всему миру рубятся в неё сутками, и не всегда «запросто так». Единицы на турнирах по «кантре» выигрывают деньги, но миллионы и миллионы их же и проигрывают, не задумываясь , что проигрывают не только деньги, но и время</vt:lpstr>
      <vt:lpstr>Итак, гордость творения «игрушечных» программеров – стратегии! Эти виды игрушек признаны большинством не только не вредными, но даже полезными! Характер их предусматривает проблему, которая должна решаться не за счёт быстрого и точного нажатия клавиш, а за счёт выбора верной стратегии и тактики ведения действий, то есть самого настоящего интеллекта, мозгов игрока. Кто не верит – попробуйте сами поиграть хотя бы в мирную Цивилизацию «Сivilization» или «Sim sity».  Кстати, войны не всегда вымышленные.  Играя, например, в «Козаки» («Cossacs»),можно неплохо пополнить свои познания в истории. Кроме того, появляется настоящий интерес изучить историю того самого периода, в котором происходит игровое действие.  </vt:lpstr>
      <vt:lpstr>Компьютерные игры  развивают: -скорость реакции;  -мелкую моторику рук; -визуальное восприятие объектов; -память и внимание; -логическое мышление; -зрительно-моторную координацию. Компьютерные игры учат ребенка: -классифицировать и обобщать; -аналитически мыслить в нестандартной ситуации; -добиваться своей цели; -совершенствовать интеллектуальные навыки. </vt:lpstr>
      <vt:lpstr>Плохо то, что при не соблюдении режима компьютер превращается из друга во врага. Нельзя забывать о том, что все хорошо в меру. Добрые замечательные игры, столь полезные, могут стать и вредными.  Слишком длительное нахождение перед компьютером может привести к ухудшению зрения, а также к психологической зависимости ребенка от виртуального мира.       Заядлые игроки жалуются на  раздражительность, неспособность сосредоточиться, трудности в общении. Компьютерные игры изменяют строение мозга, выяснили ученые. Как показали исследования, геймеры страдают от увеличения так называемого вентрального стриатума, который еще называют центром вознаграждения. Эта часть мозга активизируется, когда человек испытывает удовольствие от победы. Кстати, интересный факт: со временем геймеры начинают испытывать удовольствие не от выигрыша, а от самого процесса.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6</cp:revision>
  <dcterms:created xsi:type="dcterms:W3CDTF">2013-02-20T09:28:02Z</dcterms:created>
  <dcterms:modified xsi:type="dcterms:W3CDTF">2013-02-20T10:26:51Z</dcterms:modified>
</cp:coreProperties>
</file>