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258" r:id="rId4"/>
    <p:sldId id="260" r:id="rId5"/>
    <p:sldId id="262" r:id="rId6"/>
    <p:sldId id="263" r:id="rId7"/>
    <p:sldId id="264" r:id="rId8"/>
    <p:sldId id="265" r:id="rId9"/>
    <p:sldId id="266" r:id="rId10"/>
    <p:sldId id="269" r:id="rId11"/>
    <p:sldId id="270" r:id="rId12"/>
    <p:sldId id="287" r:id="rId13"/>
    <p:sldId id="289" r:id="rId14"/>
    <p:sldId id="292" r:id="rId15"/>
    <p:sldId id="293" r:id="rId16"/>
    <p:sldId id="295" r:id="rId17"/>
    <p:sldId id="298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514F8"/>
    <a:srgbClr val="FF9966"/>
    <a:srgbClr val="0099FF"/>
    <a:srgbClr val="C943B6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91" autoAdjust="0"/>
    <p:restoredTop sz="94660"/>
  </p:normalViewPr>
  <p:slideViewPr>
    <p:cSldViewPr>
      <p:cViewPr varScale="1">
        <p:scale>
          <a:sx n="65" d="100"/>
          <a:sy n="65" d="100"/>
        </p:scale>
        <p:origin x="-96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31E6AE-0403-47E5-88D7-EA5772FB54C3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7E715B-DCCF-40E5-8538-889F5FAE4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А. Куинджи. Ночное. 1905-1908 гг.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7E715B-DCCF-40E5-8538-889F5FAE409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И.Левитан. Березовая роща. 1894 г.</a:t>
            </a:r>
            <a:endParaRPr lang="ru-RU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7E715B-DCCF-40E5-8538-889F5FAE409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И. Левитан. На озере. Русь.1899-1900 г.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7E715B-DCCF-40E5-8538-889F5FAE409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И. Шишкин. Лес вечером. 1869 г.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7E715B-DCCF-40E5-8538-889F5FAE4098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И.Левитан. </a:t>
            </a:r>
            <a:r>
              <a:rPr lang="ru-RU" dirty="0" err="1" smtClean="0"/>
              <a:t>Вечер.Золотой</a:t>
            </a:r>
            <a:r>
              <a:rPr lang="ru-RU" dirty="0" smtClean="0"/>
              <a:t> Плёс. 1889 г.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7E715B-DCCF-40E5-8538-889F5FAE4098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А. Саврасов. Проселок. 1873 г.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7E715B-DCCF-40E5-8538-889F5FAE4098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И. Шишкин. Корабельная роща.1898 г.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7E715B-DCCF-40E5-8538-889F5FAE4098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И. Левитан. На озере. 1893г.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7E715B-DCCF-40E5-8538-889F5FAE4098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А. Куинджи. Осень. 1876-1890 гг.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7E715B-DCCF-40E5-8538-889F5FAE409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А.Саврасов. Зима.</a:t>
            </a:r>
            <a:r>
              <a:rPr lang="ru-RU" baseline="0" dirty="0" smtClean="0"/>
              <a:t> 1873 г. </a:t>
            </a:r>
          </a:p>
          <a:p>
            <a:r>
              <a:rPr lang="ru-RU" baseline="0" dirty="0" smtClean="0"/>
              <a:t>А.Саврасов. Грачи прилетели. 1871 г.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7E715B-DCCF-40E5-8538-889F5FAE409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И.Левитан. Март. 1895 г.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7E715B-DCCF-40E5-8538-889F5FAE409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И. Левитан. Разлив весной. 1897 г.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7E715B-DCCF-40E5-8538-889F5FAE409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А. Саврасов. Радуга. 1875 г.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7E715B-DCCF-40E5-8538-889F5FAE409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А. Саврасов. Рожь. 1883 г.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7E715B-DCCF-40E5-8538-889F5FAE409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И. Левитан. Над вечным покоем. 1894 г.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7E715B-DCCF-40E5-8538-889F5FAE409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А.Куинджи. На острове Валааме. 1873 г.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7E715B-DCCF-40E5-8538-889F5FAE409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5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slide" Target="slide2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31.xml"/><Relationship Id="rId4" Type="http://schemas.openxmlformats.org/officeDocument/2006/relationships/slide" Target="slide3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3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5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27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27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1196752"/>
            <a:ext cx="646042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Презентация к уроку литературы в 7 классе</a:t>
            </a:r>
          </a:p>
          <a:p>
            <a:endParaRPr lang="ru-RU" sz="2400" dirty="0" smtClean="0">
              <a:solidFill>
                <a:srgbClr val="3514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«Край ты мой, родимый край!» </a:t>
            </a:r>
          </a:p>
          <a:p>
            <a:pPr algn="ctr"/>
            <a:r>
              <a:rPr lang="ru-RU" sz="2400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Стихотворения русских поэтов </a:t>
            </a:r>
            <a:r>
              <a:rPr lang="en-US" sz="2400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XIX</a:t>
            </a:r>
            <a:r>
              <a:rPr lang="ru-RU" sz="2400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века </a:t>
            </a:r>
          </a:p>
          <a:p>
            <a:pPr algn="ctr"/>
            <a:r>
              <a:rPr lang="ru-RU" sz="2400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 родной природе</a:t>
            </a:r>
            <a:endParaRPr lang="ru-RU" sz="2400" dirty="0">
              <a:solidFill>
                <a:srgbClr val="3514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40152" y="4725144"/>
            <a:ext cx="31190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Учитель </a:t>
            </a:r>
            <a:r>
              <a:rPr lang="ru-RU" dirty="0" err="1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Куранова</a:t>
            </a:r>
            <a:r>
              <a:rPr lang="ru-RU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Н.А.</a:t>
            </a:r>
          </a:p>
          <a:p>
            <a:r>
              <a:rPr lang="ru-RU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ГБОУ №359</a:t>
            </a:r>
          </a:p>
          <a:p>
            <a:r>
              <a:rPr lang="ru-RU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Фрунзенского р-на</a:t>
            </a:r>
          </a:p>
          <a:p>
            <a:r>
              <a:rPr lang="ru-RU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г.Санкт-Петербурга</a:t>
            </a:r>
            <a:endParaRPr lang="ru-RU" dirty="0">
              <a:solidFill>
                <a:srgbClr val="3514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а острове Валааме. 1873 i_2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171400"/>
            <a:ext cx="9174346" cy="6858000"/>
          </a:xfrm>
          <a:prstGeom prst="rect">
            <a:avLst/>
          </a:prstGeom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резовая роща. 1889 _3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зеро. Русь. 1899-1900 _9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17140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ес вечером. 1869 _2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ечер. Золотой Плёс. 1889 _4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роселок. 1873 21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рабельная роща. 1898 _16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а озере. 1893 _8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адуга. 1900-1905 13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07905" y="0"/>
            <a:ext cx="5436096" cy="3717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395536" y="3717032"/>
            <a:ext cx="81003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folHlink"/>
                </a:solidFill>
                <a:latin typeface="Georgia" pitchFamily="18" charset="0"/>
              </a:rPr>
              <a:t> </a:t>
            </a:r>
            <a:r>
              <a:rPr lang="ru-RU" sz="3200" b="1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«Край ты мой, </a:t>
            </a:r>
            <a:br>
              <a:rPr lang="ru-RU" sz="3200" b="1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3200" b="1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                                родимый край!»</a:t>
            </a:r>
            <a:endParaRPr lang="ru-RU" sz="3200" dirty="0">
              <a:solidFill>
                <a:srgbClr val="3514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5229200"/>
            <a:ext cx="828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000" b="1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Sun" pitchFamily="2" charset="-122"/>
              </a:rPr>
              <a:t>Стихотворения русских поэтов </a:t>
            </a:r>
          </a:p>
          <a:p>
            <a:pPr algn="ctr">
              <a:lnSpc>
                <a:spcPct val="80000"/>
              </a:lnSpc>
            </a:pPr>
            <a:r>
              <a:rPr lang="en-US" sz="2000" b="1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Sun" pitchFamily="2" charset="-122"/>
              </a:rPr>
              <a:t>XIX</a:t>
            </a:r>
            <a:r>
              <a:rPr lang="ru-RU" sz="2000" b="1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Sun" pitchFamily="2" charset="-122"/>
              </a:rPr>
              <a:t> века  о родной природе</a:t>
            </a:r>
            <a:endParaRPr lang="ru-RU" sz="2000" b="1" i="1" dirty="0">
              <a:solidFill>
                <a:srgbClr val="3514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imSun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.А.Жуковский. С литогафии Эстеррейха. 1820 i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131840" cy="31409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Березовая роща. 1901 5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0"/>
            <a:ext cx="385192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0" y="3284984"/>
            <a:ext cx="493204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2000" b="1" i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В.А.Жуковский</a:t>
            </a:r>
            <a:r>
              <a:rPr lang="en-US" sz="2000" b="1" i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en-US" sz="2000" b="1" i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endParaRPr lang="ru-RU" sz="2000" b="1" i="1" dirty="0" smtClean="0">
              <a:solidFill>
                <a:srgbClr val="00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000" b="1" i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   </a:t>
            </a:r>
            <a:r>
              <a:rPr lang="en-US" sz="2000" b="1" i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ПРИХОД ВЕСНЫ </a:t>
            </a:r>
            <a:endParaRPr lang="ru-RU" sz="2000" b="1" i="1" dirty="0" smtClean="0">
              <a:solidFill>
                <a:srgbClr val="00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n-US" sz="2000" b="1" i="1" dirty="0" smtClean="0">
              <a:solidFill>
                <a:srgbClr val="00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2000" b="1" i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Зелень</a:t>
            </a:r>
            <a:r>
              <a:rPr lang="en-US" sz="2000" b="1" i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en-US" sz="2000" b="1" i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нивы</a:t>
            </a:r>
            <a:r>
              <a:rPr lang="en-US" sz="2000" b="1" i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, </a:t>
            </a:r>
            <a:r>
              <a:rPr lang="en-US" sz="2000" b="1" i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рощи</a:t>
            </a:r>
            <a:r>
              <a:rPr lang="en-US" sz="2000" b="1" i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en-US" sz="2000" b="1" i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лепет</a:t>
            </a:r>
            <a:r>
              <a:rPr lang="en-US" sz="2000" b="1" i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,</a:t>
            </a: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2000" b="1" i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 </a:t>
            </a:r>
            <a:r>
              <a:rPr lang="en-US" sz="2000" b="1" i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небе</a:t>
            </a:r>
            <a:r>
              <a:rPr lang="en-US" sz="2000" b="1" i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en-US" sz="2000" b="1" i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жаворонка</a:t>
            </a:r>
            <a:r>
              <a:rPr lang="en-US" sz="2000" b="1" i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en-US" sz="2000" b="1" i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трепет</a:t>
            </a:r>
            <a:r>
              <a:rPr lang="en-US" sz="2000" b="1" i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,</a:t>
            </a: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2000" b="1" i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Теплый</a:t>
            </a:r>
            <a:r>
              <a:rPr lang="en-US" sz="2000" b="1" i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en-US" sz="2000" b="1" i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дождь</a:t>
            </a:r>
            <a:r>
              <a:rPr lang="en-US" sz="2000" b="1" i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, </a:t>
            </a:r>
            <a:r>
              <a:rPr lang="en-US" sz="2000" b="1" i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сверканье</a:t>
            </a:r>
            <a:r>
              <a:rPr lang="en-US" sz="2000" b="1" i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en-US" sz="2000" b="1" i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вод</a:t>
            </a:r>
            <a:r>
              <a:rPr lang="en-US" sz="2000" b="1" i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,-</a:t>
            </a: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2000" b="1" i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Вас</a:t>
            </a:r>
            <a:r>
              <a:rPr lang="en-US" sz="2000" b="1" i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en-US" sz="2000" b="1" i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назвавши</a:t>
            </a:r>
            <a:r>
              <a:rPr lang="en-US" sz="2000" b="1" i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, </a:t>
            </a:r>
            <a:r>
              <a:rPr lang="en-US" sz="2000" b="1" i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что</a:t>
            </a:r>
            <a:r>
              <a:rPr lang="en-US" sz="2000" b="1" i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en-US" sz="2000" b="1" i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прибавить</a:t>
            </a:r>
            <a:r>
              <a:rPr lang="en-US" sz="2000" b="1" i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?</a:t>
            </a: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2000" b="1" i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Чем</a:t>
            </a:r>
            <a:r>
              <a:rPr lang="en-US" sz="2000" b="1" i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en-US" sz="2000" b="1" i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иным</a:t>
            </a:r>
            <a:r>
              <a:rPr lang="en-US" sz="2000" b="1" i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en-US" sz="2000" b="1" i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тебя</a:t>
            </a:r>
            <a:r>
              <a:rPr lang="en-US" sz="2000" b="1" i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en-US" sz="2000" b="1" i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прославить</a:t>
            </a:r>
            <a:r>
              <a:rPr lang="en-US" sz="2000" b="1" i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,</a:t>
            </a: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2000" b="1" i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Жизнь</a:t>
            </a:r>
            <a:r>
              <a:rPr lang="en-US" sz="2000" b="1" i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en-US" sz="2000" b="1" i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души</a:t>
            </a:r>
            <a:r>
              <a:rPr lang="en-US" sz="2000" b="1" i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, </a:t>
            </a:r>
            <a:r>
              <a:rPr lang="en-US" sz="2000" b="1" i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весны</a:t>
            </a:r>
            <a:r>
              <a:rPr lang="en-US" sz="2000" b="1" i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en-US" sz="2000" b="1" i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приход</a:t>
            </a:r>
            <a:r>
              <a:rPr lang="en-US" sz="2000" b="1" i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?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0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9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очное. 1905-1908 _3[1]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-33163" y="0"/>
            <a:ext cx="9177163" cy="68580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.К.Толстой 2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1"/>
            <a:ext cx="3635896" cy="50047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3491880" y="764704"/>
            <a:ext cx="5400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А.К.Толстой</a:t>
            </a:r>
            <a:br>
              <a:rPr lang="ru-RU" sz="2800" b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2800" b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hlinkClick r:id="" action="ppaction://noaction"/>
              </a:rPr>
              <a:t/>
            </a:r>
            <a:br>
              <a:rPr lang="ru-RU" sz="2800" b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hlinkClick r:id="" action="ppaction://noaction"/>
              </a:rPr>
            </a:br>
            <a:r>
              <a:rPr lang="ru-RU" sz="2800" b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«Край ты мой, родимый край!»</a:t>
            </a:r>
            <a:br>
              <a:rPr lang="ru-RU" sz="2800" b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2800" b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z="2800" b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2800" b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«Благовест»</a:t>
            </a:r>
            <a:br>
              <a:rPr lang="ru-RU" sz="2800" b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2800" b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z="2800" b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2800" b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«Замолкнул шум, гроза устала…»</a:t>
            </a:r>
            <a:endParaRPr lang="ru-RU" sz="2800" dirty="0">
              <a:solidFill>
                <a:srgbClr val="3514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есные дали. 1884 _17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6985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4499992" y="692696"/>
            <a:ext cx="439248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Край ты мой, родимый край,</a:t>
            </a:r>
            <a:br>
              <a:rPr lang="ru-RU" sz="2400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sz="2400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Конский бег на воле,</a:t>
            </a:r>
            <a:br>
              <a:rPr lang="ru-RU" sz="2400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sz="2400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В небе крик орлиных стай,</a:t>
            </a:r>
            <a:br>
              <a:rPr lang="ru-RU" sz="2400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sz="2400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Волчий голос в поле!</a:t>
            </a:r>
            <a:br>
              <a:rPr lang="ru-RU" sz="2400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sz="2400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/>
            </a:r>
            <a:br>
              <a:rPr lang="ru-RU" sz="2400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sz="2400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Гой ты, родина моя!</a:t>
            </a:r>
            <a:br>
              <a:rPr lang="ru-RU" sz="2400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sz="2400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Гой ты, бор дремучий!</a:t>
            </a:r>
            <a:br>
              <a:rPr lang="ru-RU" sz="2400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sz="2400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Свист полночный соловья,</a:t>
            </a:r>
            <a:br>
              <a:rPr lang="ru-RU" sz="2400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sz="2400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Ветер, степь да тучи!</a:t>
            </a:r>
            <a:br>
              <a:rPr lang="ru-RU" sz="2400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sz="2400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/>
            </a:r>
            <a:br>
              <a:rPr lang="ru-RU" sz="2400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sz="2400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         А.К. Толстой</a:t>
            </a:r>
            <a:endParaRPr lang="ru-RU" sz="2400" b="1" i="1" dirty="0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ихая обитель. 1890 _12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5816" y="0"/>
            <a:ext cx="6228184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0" y="0"/>
            <a:ext cx="2339752" cy="7201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Благовест</a:t>
            </a:r>
            <a:r>
              <a:rPr lang="ru-RU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ru-RU" sz="14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Среди</a:t>
            </a:r>
            <a:r>
              <a:rPr 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дубравы</a:t>
            </a:r>
            <a:endParaRPr lang="en-US" sz="14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Блестит</a:t>
            </a:r>
            <a:r>
              <a:rPr 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крестами</a:t>
            </a:r>
            <a:endParaRPr lang="en-US" sz="14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Храм</a:t>
            </a:r>
            <a:r>
              <a:rPr 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пятиглавый</a:t>
            </a:r>
            <a:endParaRPr lang="en-US" sz="14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</a:t>
            </a:r>
            <a:r>
              <a:rPr 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колоколами</a:t>
            </a:r>
            <a:r>
              <a:rPr 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Их</a:t>
            </a:r>
            <a:r>
              <a:rPr 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звон</a:t>
            </a:r>
            <a:r>
              <a:rPr 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призывный</a:t>
            </a:r>
            <a:endParaRPr lang="en-US" sz="14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Через</a:t>
            </a:r>
            <a:r>
              <a:rPr 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могилы</a:t>
            </a:r>
            <a:endParaRPr lang="en-US" sz="14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Гудит</a:t>
            </a:r>
            <a:r>
              <a:rPr 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</a:t>
            </a:r>
            <a:r>
              <a:rPr 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дивно</a:t>
            </a:r>
            <a:endParaRPr lang="en-US" sz="14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</a:t>
            </a:r>
            <a:r>
              <a:rPr 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уныло</a:t>
            </a:r>
            <a:r>
              <a:rPr 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</a:t>
            </a:r>
            <a:r>
              <a:rPr 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себе</a:t>
            </a:r>
            <a:r>
              <a:rPr 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</a:t>
            </a:r>
            <a:r>
              <a:rPr 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тянет</a:t>
            </a:r>
            <a:endParaRPr lang="en-US" sz="14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Неодолимо</a:t>
            </a:r>
            <a:r>
              <a:rPr 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Зовет</a:t>
            </a:r>
            <a:r>
              <a:rPr 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</a:t>
            </a:r>
            <a:r>
              <a:rPr 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манит</a:t>
            </a:r>
            <a:endParaRPr lang="en-US" sz="14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</a:t>
            </a:r>
            <a:r>
              <a:rPr 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</a:t>
            </a:r>
            <a:r>
              <a:rPr 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край</a:t>
            </a:r>
            <a:r>
              <a:rPr 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родимый</a:t>
            </a:r>
            <a:r>
              <a:rPr 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край</a:t>
            </a:r>
            <a:r>
              <a:rPr 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благодатный</a:t>
            </a:r>
            <a:r>
              <a:rPr 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Забытый</a:t>
            </a:r>
            <a:r>
              <a:rPr 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мною</a:t>
            </a:r>
            <a:r>
              <a:rPr 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,-</a:t>
            </a: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И, </a:t>
            </a:r>
            <a:r>
              <a:rPr 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непонятной</a:t>
            </a:r>
            <a:endParaRPr lang="en-US" sz="14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Томим</a:t>
            </a:r>
            <a:r>
              <a:rPr 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тоскою</a:t>
            </a:r>
            <a:r>
              <a:rPr 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Молюсь</a:t>
            </a:r>
            <a:r>
              <a:rPr 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</a:t>
            </a:r>
            <a:r>
              <a:rPr 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каюсь</a:t>
            </a:r>
            <a:r>
              <a:rPr 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я,</a:t>
            </a: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плачу</a:t>
            </a:r>
            <a:r>
              <a:rPr 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снова</a:t>
            </a:r>
            <a:r>
              <a:rPr 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отрекаюсь</a:t>
            </a:r>
            <a:r>
              <a:rPr 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я</a:t>
            </a: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</a:t>
            </a:r>
            <a:r>
              <a:rPr 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дела</a:t>
            </a:r>
            <a:r>
              <a:rPr 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злого</a:t>
            </a:r>
            <a:r>
              <a:rPr 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Далеко</a:t>
            </a:r>
            <a:r>
              <a:rPr 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странствуя</a:t>
            </a:r>
            <a:endParaRPr lang="en-US" sz="14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Мечтой</a:t>
            </a:r>
            <a:r>
              <a:rPr 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чудесною</a:t>
            </a:r>
            <a:r>
              <a:rPr 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Через</a:t>
            </a:r>
            <a:r>
              <a:rPr 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пространства</a:t>
            </a:r>
            <a:r>
              <a:rPr 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я </a:t>
            </a:r>
            <a:endParaRPr lang="ru-RU" sz="14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Лечу</a:t>
            </a:r>
            <a:r>
              <a:rPr 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небесные,</a:t>
            </a: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сердце радостно</a:t>
            </a: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Дрожит и тает,</a:t>
            </a: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Пока звон благостный</a:t>
            </a: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замирает…</a:t>
            </a: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ru-RU" sz="14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action="ppaction://hlinksldjump"/>
              </a:rPr>
              <a:t>А.К. Толстой</a:t>
            </a:r>
            <a:endParaRPr lang="en-US" sz="1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5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548680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Словарная работа по стихотворению А. К. Толстого </a:t>
            </a:r>
            <a:r>
              <a:rPr lang="ru-RU" sz="2400" b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hlinkClick r:id="" action="ppaction://hlinkshowjump?jump=previousslide"/>
              </a:rPr>
              <a:t>«Благовест</a:t>
            </a:r>
            <a:r>
              <a:rPr lang="ru-RU" sz="2400" b="1" dirty="0" smtClean="0">
                <a:solidFill>
                  <a:srgbClr val="3514F8"/>
                </a:solidFill>
                <a:latin typeface="Georgia" pitchFamily="18" charset="0"/>
                <a:hlinkClick r:id="" action="ppaction://hlinkshowjump?jump=previousslide"/>
              </a:rPr>
              <a:t>»</a:t>
            </a:r>
            <a:endParaRPr lang="ru-RU" sz="2400" dirty="0">
              <a:solidFill>
                <a:srgbClr val="3514F8"/>
              </a:solidFill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1772816"/>
            <a:ext cx="78488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Благовест</a:t>
            </a:r>
            <a:r>
              <a:rPr lang="ru-RU" sz="2400" i="1" dirty="0" smtClean="0">
                <a:solidFill>
                  <a:schemeClr val="hlink"/>
                </a:solidFill>
                <a:latin typeface="Georgia" pitchFamily="18" charset="0"/>
              </a:rPr>
              <a:t> </a:t>
            </a:r>
            <a:r>
              <a:rPr lang="ru-RU" sz="2400" i="1" dirty="0" smtClean="0">
                <a:solidFill>
                  <a:srgbClr val="3514F8"/>
                </a:solidFill>
                <a:latin typeface="Georgia" pitchFamily="18" charset="0"/>
              </a:rPr>
              <a:t>– «благая весть», т.е. «добрая», «хорошая» весть – колокольный звон перед началом церковной службы.</a:t>
            </a:r>
          </a:p>
          <a:p>
            <a:r>
              <a:rPr lang="ru-RU" sz="2400" b="1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Благостный</a:t>
            </a:r>
            <a:r>
              <a:rPr lang="ru-RU" sz="2400" i="1" dirty="0" smtClean="0">
                <a:latin typeface="Georgia" pitchFamily="18" charset="0"/>
              </a:rPr>
              <a:t> </a:t>
            </a:r>
            <a:r>
              <a:rPr lang="ru-RU" sz="2400" i="1" dirty="0" smtClean="0">
                <a:solidFill>
                  <a:srgbClr val="3514F8"/>
                </a:solidFill>
                <a:latin typeface="Georgia" pitchFamily="18" charset="0"/>
              </a:rPr>
              <a:t>– приносящий благо, приятный, успокаивающий.</a:t>
            </a:r>
          </a:p>
          <a:p>
            <a:r>
              <a:rPr lang="ru-RU" sz="2400" b="1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Каяться </a:t>
            </a:r>
            <a:r>
              <a:rPr lang="ru-RU" sz="2400" i="1" dirty="0" smtClean="0">
                <a:solidFill>
                  <a:srgbClr val="3514F8"/>
                </a:solidFill>
                <a:latin typeface="Georgia" pitchFamily="18" charset="0"/>
              </a:rPr>
              <a:t>– 1. Исповедоваться в грехах (откровенно рассказывать о них с целью очиститься). 2. Сожалея, признавать свою вину, ошибку.</a:t>
            </a:r>
          </a:p>
          <a:p>
            <a:r>
              <a:rPr lang="ru-RU" sz="2400" b="1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Отрекаюсь </a:t>
            </a:r>
            <a:r>
              <a:rPr lang="ru-RU" sz="2400" i="1" dirty="0" smtClean="0">
                <a:solidFill>
                  <a:srgbClr val="3514F8"/>
                </a:solidFill>
                <a:latin typeface="Georgia" pitchFamily="18" charset="0"/>
              </a:rPr>
              <a:t>– отказываюсь.</a:t>
            </a:r>
          </a:p>
          <a:p>
            <a:r>
              <a:rPr lang="ru-RU" sz="2400" b="1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«Звон призывный чрез могилы» </a:t>
            </a:r>
            <a:r>
              <a:rPr lang="ru-RU" sz="2400" i="1" dirty="0" smtClean="0">
                <a:solidFill>
                  <a:srgbClr val="3514F8"/>
                </a:solidFill>
                <a:latin typeface="Georgia" pitchFamily="18" charset="0"/>
              </a:rPr>
              <a:t>- рядом с храмом традиционно располагается кладбище.</a:t>
            </a:r>
            <a:endParaRPr lang="ru-RU" sz="2400" i="1" dirty="0">
              <a:solidFill>
                <a:srgbClr val="3514F8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200"/>
                            </p:stCondLst>
                            <p:childTnLst>
                              <p:par>
                                <p:cTn id="1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88374" y="476672"/>
            <a:ext cx="52100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Что общего в стихотворениях </a:t>
            </a:r>
          </a:p>
          <a:p>
            <a:pPr algn="ctr"/>
            <a:r>
              <a:rPr lang="ru-RU" sz="2400" b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М.Ю.Лермонтова «Молитва» </a:t>
            </a:r>
          </a:p>
          <a:p>
            <a:pPr algn="ctr"/>
            <a:r>
              <a:rPr lang="ru-RU" sz="2400" b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и А.К.Толстого «Благовест»?</a:t>
            </a:r>
            <a:endParaRPr lang="ru-RU" sz="2400" b="1" dirty="0">
              <a:solidFill>
                <a:srgbClr val="3514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060848"/>
            <a:ext cx="388843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28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И сердце радостно</a:t>
            </a:r>
          </a:p>
          <a:p>
            <a:pPr>
              <a:buFont typeface="Wingdings" pitchFamily="2" charset="2"/>
              <a:buNone/>
            </a:pPr>
            <a:r>
              <a:rPr lang="ru-RU" sz="28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Дрожит и тает,</a:t>
            </a:r>
          </a:p>
          <a:p>
            <a:pPr>
              <a:buFont typeface="Wingdings" pitchFamily="2" charset="2"/>
              <a:buNone/>
            </a:pPr>
            <a:r>
              <a:rPr lang="ru-RU" sz="28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Пока звон благостный</a:t>
            </a:r>
          </a:p>
          <a:p>
            <a:pPr>
              <a:buFont typeface="Wingdings" pitchFamily="2" charset="2"/>
              <a:buNone/>
            </a:pPr>
            <a:r>
              <a:rPr lang="ru-RU" sz="28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Не замирает…</a:t>
            </a:r>
          </a:p>
          <a:p>
            <a:pPr>
              <a:buFont typeface="Wingdings" pitchFamily="2" charset="2"/>
              <a:buNone/>
            </a:pPr>
            <a:endParaRPr lang="ru-RU" sz="2800" i="1" dirty="0" smtClean="0">
              <a:solidFill>
                <a:srgbClr val="3514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sz="28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А.К. Толстой</a:t>
            </a:r>
            <a:endParaRPr lang="ru-RU" sz="2800" i="1" dirty="0">
              <a:solidFill>
                <a:srgbClr val="3514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60032" y="2132856"/>
            <a:ext cx="399593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28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 души как бремя    скатится,</a:t>
            </a:r>
          </a:p>
          <a:p>
            <a:pPr>
              <a:buFont typeface="Wingdings" pitchFamily="2" charset="2"/>
              <a:buNone/>
            </a:pPr>
            <a:r>
              <a:rPr lang="ru-RU" sz="28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Сомненье далеко – </a:t>
            </a:r>
          </a:p>
          <a:p>
            <a:pPr>
              <a:buFont typeface="Wingdings" pitchFamily="2" charset="2"/>
              <a:buNone/>
            </a:pPr>
            <a:r>
              <a:rPr lang="ru-RU" sz="28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И верится, и плачется,</a:t>
            </a:r>
          </a:p>
          <a:p>
            <a:pPr>
              <a:buFont typeface="Wingdings" pitchFamily="2" charset="2"/>
              <a:buNone/>
            </a:pPr>
            <a:r>
              <a:rPr lang="ru-RU" sz="28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И так легко, легко…</a:t>
            </a:r>
          </a:p>
          <a:p>
            <a:pPr>
              <a:buFont typeface="Wingdings" pitchFamily="2" charset="2"/>
              <a:buNone/>
            </a:pPr>
            <a:endParaRPr lang="ru-RU" sz="2800" i="1" dirty="0" smtClean="0">
              <a:solidFill>
                <a:srgbClr val="3514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sz="28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М.Ю.Лермонтов</a:t>
            </a:r>
            <a:endParaRPr lang="ru-RU" sz="2800" dirty="0">
              <a:solidFill>
                <a:srgbClr val="3514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2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188640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b="1" i="1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А.К. Толстой  </a:t>
            </a:r>
            <a:br>
              <a:rPr lang="ru-RU" sz="1400" b="1" i="1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1400" b="1" i="1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z="1400" b="1" i="1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1400" b="1" i="1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hlinkClick r:id="rId3" action="ppaction://hlinksldjump"/>
              </a:rPr>
              <a:t>Замолкнул гром</a:t>
            </a:r>
            <a:r>
              <a:rPr lang="ru-RU" sz="1400" b="1" i="1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, </a:t>
            </a:r>
            <a:r>
              <a:rPr lang="ru-RU" sz="1400" b="1" i="1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hlinkClick r:id="rId3" action="ppaction://hlinksldjump"/>
              </a:rPr>
              <a:t>шуметь гроза устала</a:t>
            </a:r>
            <a:r>
              <a:rPr lang="ru-RU" sz="1400" b="1" i="1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,</a:t>
            </a:r>
            <a:br>
              <a:rPr lang="ru-RU" sz="1400" b="1" i="1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1400" b="1" i="1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          Светлеют небеса;</a:t>
            </a:r>
            <a:br>
              <a:rPr lang="ru-RU" sz="1400" b="1" i="1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1400" b="1" i="1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   Меж черных туч приветно засияла</a:t>
            </a:r>
            <a:br>
              <a:rPr lang="ru-RU" sz="1400" b="1" i="1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1400" b="1" i="1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          Лазури полоса.</a:t>
            </a:r>
            <a:br>
              <a:rPr lang="ru-RU" sz="1400" b="1" i="1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1400" b="1" i="1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   Еще </a:t>
            </a:r>
            <a:r>
              <a:rPr lang="ru-RU" sz="1400" b="1" i="1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hlinkClick r:id="rId3" action="ppaction://hlinksldjump"/>
              </a:rPr>
              <a:t>дрожат цветы</a:t>
            </a:r>
            <a:r>
              <a:rPr lang="ru-RU" sz="1400" b="1" i="1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, полны водою</a:t>
            </a:r>
            <a:br>
              <a:rPr lang="ru-RU" sz="1400" b="1" i="1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1400" b="1" i="1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          И пылью золотой,</a:t>
            </a:r>
            <a:br>
              <a:rPr lang="ru-RU" sz="1400" b="1" i="1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1400" b="1" i="1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   О, не топчи их с </a:t>
            </a:r>
            <a:r>
              <a:rPr lang="ru-RU" sz="1400" b="1" i="1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hlinkClick r:id="rId4" action="ppaction://hlinksldjump"/>
              </a:rPr>
              <a:t>новою враждою</a:t>
            </a:r>
            <a:r>
              <a:rPr lang="ru-RU" sz="1400" b="1" i="1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z="1400" b="1" i="1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1400" b="1" i="1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          </a:t>
            </a:r>
            <a:r>
              <a:rPr lang="ru-RU" sz="1400" b="1" i="1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hlinkClick r:id="rId4" action="ppaction://hlinksldjump"/>
              </a:rPr>
              <a:t>Презрительной пятой</a:t>
            </a:r>
            <a:r>
              <a:rPr lang="ru-RU" sz="1400" b="1" i="1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.</a:t>
            </a:r>
            <a:endParaRPr lang="ru-RU" sz="1400" dirty="0">
              <a:solidFill>
                <a:srgbClr val="0099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3" name="Рисунок 2" descr="Радуга. 1900-1905 13[1]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2495570"/>
            <a:ext cx="9144000" cy="43624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.А.Бунин e001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19" y="260648"/>
            <a:ext cx="3020987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995936" y="1916832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И.А.Бунин</a:t>
            </a:r>
          </a:p>
          <a:p>
            <a:pPr algn="ctr"/>
            <a:endParaRPr lang="ru-RU" sz="2800" b="1" dirty="0" smtClean="0">
              <a:solidFill>
                <a:srgbClr val="3514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  «</a:t>
            </a:r>
            <a:r>
              <a:rPr lang="en-US" sz="2800" b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РОДИНА</a:t>
            </a:r>
            <a:r>
              <a:rPr lang="ru-RU" sz="2800" b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»</a:t>
            </a:r>
            <a:endParaRPr lang="ru-RU" sz="2800" b="1" dirty="0">
              <a:solidFill>
                <a:srgbClr val="3514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2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ервый снег. 1875 _4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6948264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211960" y="1484784"/>
            <a:ext cx="49320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20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РОДИНА</a:t>
            </a:r>
            <a:endParaRPr lang="ru-RU" sz="2000" i="1" dirty="0" smtClean="0">
              <a:solidFill>
                <a:srgbClr val="3514F8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n-US" sz="2000" i="1" dirty="0" smtClean="0">
              <a:solidFill>
                <a:srgbClr val="3514F8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20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     </a:t>
            </a:r>
            <a:r>
              <a:rPr lang="en-US" sz="2000" i="1" dirty="0" err="1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Под</a:t>
            </a:r>
            <a:r>
              <a:rPr lang="en-US" sz="20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 </a:t>
            </a:r>
            <a:r>
              <a:rPr lang="en-US" sz="2000" i="1" dirty="0" err="1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небом</a:t>
            </a:r>
            <a:r>
              <a:rPr lang="en-US" sz="20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 </a:t>
            </a:r>
            <a:r>
              <a:rPr lang="en-US" sz="2000" i="1" dirty="0" err="1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  <a:hlinkClick r:id="rId4" action="ppaction://hlinksldjump"/>
              </a:rPr>
              <a:t>мертвенно-свинцовым</a:t>
            </a:r>
            <a:endParaRPr lang="en-US" sz="2000" i="1" dirty="0" smtClean="0">
              <a:solidFill>
                <a:srgbClr val="3514F8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20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     </a:t>
            </a:r>
            <a:r>
              <a:rPr lang="en-US" sz="2000" i="1" dirty="0" err="1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  <a:hlinkClick r:id="rId5" action="ppaction://hlinksldjump"/>
              </a:rPr>
              <a:t>Угрюмо</a:t>
            </a:r>
            <a:r>
              <a:rPr lang="en-US" sz="20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  <a:hlinkClick r:id="rId5" action="ppaction://hlinksldjump"/>
              </a:rPr>
              <a:t> </a:t>
            </a:r>
            <a:r>
              <a:rPr lang="en-US" sz="2000" i="1" dirty="0" err="1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  <a:hlinkClick r:id="rId5" action="ppaction://hlinksldjump"/>
              </a:rPr>
              <a:t>меркнет</a:t>
            </a:r>
            <a:r>
              <a:rPr lang="en-US" sz="20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  <a:hlinkClick r:id="rId5" action="ppaction://hlinksldjump"/>
              </a:rPr>
              <a:t> </a:t>
            </a:r>
            <a:r>
              <a:rPr lang="en-US" sz="2000" i="1" dirty="0" err="1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  <a:hlinkClick r:id="rId5" action="ppaction://hlinksldjump"/>
              </a:rPr>
              <a:t>зимний</a:t>
            </a:r>
            <a:r>
              <a:rPr lang="en-US" sz="20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  <a:hlinkClick r:id="rId5" action="ppaction://hlinksldjump"/>
              </a:rPr>
              <a:t> </a:t>
            </a:r>
            <a:r>
              <a:rPr lang="en-US" sz="2000" i="1" dirty="0" err="1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  <a:hlinkClick r:id="rId5" action="ppaction://hlinksldjump"/>
              </a:rPr>
              <a:t>день</a:t>
            </a:r>
            <a:r>
              <a:rPr lang="en-US" sz="20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  <a:hlinkClick r:id="rId5" action="ppaction://hlinksldjump"/>
              </a:rPr>
              <a:t>,</a:t>
            </a: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20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  <a:hlinkClick r:id="rId5" action="ppaction://hlinksldjump"/>
              </a:rPr>
              <a:t>     И </a:t>
            </a:r>
            <a:r>
              <a:rPr lang="en-US" sz="2000" i="1" dirty="0" err="1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  <a:hlinkClick r:id="rId5" action="ppaction://hlinksldjump"/>
              </a:rPr>
              <a:t>нет</a:t>
            </a:r>
            <a:r>
              <a:rPr lang="en-US" sz="20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  <a:hlinkClick r:id="rId5" action="ppaction://hlinksldjump"/>
              </a:rPr>
              <a:t> </a:t>
            </a:r>
            <a:r>
              <a:rPr lang="en-US" sz="2000" i="1" dirty="0" err="1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  <a:hlinkClick r:id="rId5" action="ppaction://hlinksldjump"/>
              </a:rPr>
              <a:t>конца</a:t>
            </a:r>
            <a:r>
              <a:rPr lang="en-US" sz="20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  <a:hlinkClick r:id="rId5" action="ppaction://hlinksldjump"/>
              </a:rPr>
              <a:t> </a:t>
            </a:r>
            <a:r>
              <a:rPr lang="en-US" sz="2000" i="1" dirty="0" err="1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  <a:hlinkClick r:id="rId5" action="ppaction://hlinksldjump"/>
              </a:rPr>
              <a:t>лесам</a:t>
            </a:r>
            <a:r>
              <a:rPr lang="en-US" sz="20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  <a:hlinkClick r:id="rId5" action="ppaction://hlinksldjump"/>
              </a:rPr>
              <a:t> </a:t>
            </a:r>
            <a:r>
              <a:rPr lang="en-US" sz="2000" i="1" dirty="0" err="1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сосновым</a:t>
            </a:r>
            <a:r>
              <a:rPr lang="en-US" sz="20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,</a:t>
            </a: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20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     И </a:t>
            </a:r>
            <a:r>
              <a:rPr lang="en-US" sz="2000" i="1" dirty="0" err="1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далеко</a:t>
            </a:r>
            <a:r>
              <a:rPr lang="en-US" sz="20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 </a:t>
            </a:r>
            <a:r>
              <a:rPr lang="en-US" sz="2000" i="1" dirty="0" err="1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до</a:t>
            </a:r>
            <a:r>
              <a:rPr lang="en-US" sz="20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 </a:t>
            </a:r>
            <a:r>
              <a:rPr lang="en-US" sz="2000" i="1" dirty="0" err="1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деревень</a:t>
            </a:r>
            <a:r>
              <a:rPr lang="en-US" sz="20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.</a:t>
            </a: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20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     </a:t>
            </a:r>
            <a:r>
              <a:rPr lang="en-US" sz="2000" i="1" dirty="0" err="1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Один</a:t>
            </a:r>
            <a:r>
              <a:rPr lang="en-US" sz="20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 </a:t>
            </a:r>
            <a:r>
              <a:rPr lang="en-US" sz="2000" i="1" dirty="0" err="1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туман</a:t>
            </a:r>
            <a:r>
              <a:rPr lang="en-US" sz="20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 </a:t>
            </a:r>
            <a:r>
              <a:rPr lang="en-US" sz="2000" i="1" dirty="0" err="1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  <a:hlinkClick r:id="rId4" action="ppaction://hlinksldjump"/>
              </a:rPr>
              <a:t>молочно-синий</a:t>
            </a:r>
            <a:r>
              <a:rPr lang="en-US" sz="20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,</a:t>
            </a: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20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     </a:t>
            </a:r>
            <a:r>
              <a:rPr lang="en-US" sz="2000" i="1" dirty="0" err="1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Как</a:t>
            </a:r>
            <a:r>
              <a:rPr lang="en-US" sz="20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 </a:t>
            </a:r>
            <a:r>
              <a:rPr lang="en-US" sz="2000" i="1" dirty="0" err="1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чья-то</a:t>
            </a:r>
            <a:r>
              <a:rPr lang="en-US" sz="20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 </a:t>
            </a:r>
            <a:r>
              <a:rPr lang="en-US" sz="2000" i="1" dirty="0" err="1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  <a:hlinkClick r:id="rId4" action="ppaction://hlinksldjump"/>
              </a:rPr>
              <a:t>кроткая</a:t>
            </a:r>
            <a:r>
              <a:rPr lang="en-US" sz="20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 </a:t>
            </a:r>
            <a:r>
              <a:rPr lang="en-US" sz="2000" i="1" dirty="0" err="1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печаль</a:t>
            </a:r>
            <a:r>
              <a:rPr lang="en-US" sz="20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,</a:t>
            </a: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20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     </a:t>
            </a:r>
            <a:r>
              <a:rPr lang="en-US" sz="2000" i="1" dirty="0" err="1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Над</a:t>
            </a:r>
            <a:r>
              <a:rPr lang="en-US" sz="20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 </a:t>
            </a:r>
            <a:r>
              <a:rPr lang="en-US" sz="2000" i="1" dirty="0" err="1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этой</a:t>
            </a:r>
            <a:r>
              <a:rPr lang="en-US" sz="20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 </a:t>
            </a:r>
            <a:r>
              <a:rPr lang="en-US" sz="2000" i="1" dirty="0" err="1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  <a:hlinkClick r:id="rId4" action="ppaction://hlinksldjump"/>
              </a:rPr>
              <a:t>снежною</a:t>
            </a:r>
            <a:r>
              <a:rPr lang="en-US" sz="20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  <a:hlinkClick r:id="rId4" action="ppaction://hlinksldjump"/>
              </a:rPr>
              <a:t> </a:t>
            </a:r>
            <a:r>
              <a:rPr lang="en-US" sz="2000" i="1" dirty="0" err="1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  <a:hlinkClick r:id="rId4" action="ppaction://hlinksldjump"/>
              </a:rPr>
              <a:t>пустыней</a:t>
            </a:r>
            <a:endParaRPr lang="en-US" sz="2000" i="1" dirty="0" smtClean="0">
              <a:solidFill>
                <a:srgbClr val="3514F8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20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     </a:t>
            </a:r>
            <a:r>
              <a:rPr lang="en-US" sz="2000" i="1" dirty="0" err="1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  <a:hlinkClick r:id="rId5" action="ppaction://hlinksldjump"/>
              </a:rPr>
              <a:t>Смягчает</a:t>
            </a:r>
            <a:r>
              <a:rPr lang="en-US" sz="20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  <a:hlinkClick r:id="" action="ppaction://noaction"/>
              </a:rPr>
              <a:t> </a:t>
            </a:r>
            <a:r>
              <a:rPr lang="en-US" sz="2000" i="1" dirty="0" err="1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  <a:hlinkClick r:id="rId4" action="ppaction://hlinksldjump"/>
              </a:rPr>
              <a:t>сумрачную</a:t>
            </a:r>
            <a:r>
              <a:rPr lang="en-US" sz="20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  <a:hlinkClick r:id="rId4" action="ppaction://hlinksldjump"/>
              </a:rPr>
              <a:t> </a:t>
            </a:r>
            <a:r>
              <a:rPr lang="en-US" sz="2000" i="1" dirty="0" err="1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  <a:hlinkClick r:id="rId4" action="ppaction://hlinksldjump"/>
              </a:rPr>
              <a:t>даль</a:t>
            </a:r>
            <a:r>
              <a:rPr lang="en-US" sz="20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  <a:hlinkClick r:id="rId4" action="ppaction://hlinksldjump"/>
              </a:rPr>
              <a:t>.</a:t>
            </a:r>
            <a:endParaRPr lang="ru-RU" sz="2000" i="1" dirty="0" smtClean="0">
              <a:solidFill>
                <a:srgbClr val="3514F8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ru-RU" sz="2000" i="1" dirty="0" smtClean="0">
              <a:solidFill>
                <a:srgbClr val="3514F8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  <a:p>
            <a:pPr algn="ctr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0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И. А.Бунин</a:t>
            </a:r>
            <a:endParaRPr lang="en-US" sz="2000" i="1" dirty="0">
              <a:solidFill>
                <a:srgbClr val="3514F8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арт. 1895 _7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91880" y="0"/>
            <a:ext cx="5652120" cy="685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548680"/>
            <a:ext cx="4572000" cy="59093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Ещё и холоден и сыр</a:t>
            </a:r>
            <a:br>
              <a:rPr lang="ru-RU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Февральский воздух, но над садом</a:t>
            </a:r>
            <a:br>
              <a:rPr lang="ru-RU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Уж смотрит небо ясным взглядом,</a:t>
            </a:r>
            <a:br>
              <a:rPr lang="ru-RU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И молодеет Божий мир.</a:t>
            </a:r>
            <a:br>
              <a:rPr lang="ru-RU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Прозрачно-белый, как весной,</a:t>
            </a:r>
            <a:br>
              <a:rPr lang="ru-RU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Слезится снег недавней стужи,</a:t>
            </a:r>
            <a:br>
              <a:rPr lang="ru-RU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А с неба на кусты и лужи</a:t>
            </a:r>
            <a:br>
              <a:rPr lang="ru-RU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ложится отблеск голубой.</a:t>
            </a:r>
            <a:br>
              <a:rPr lang="ru-RU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Не налюбуюсь,</a:t>
            </a:r>
            <a:br>
              <a:rPr lang="ru-RU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Как сквозят</a:t>
            </a:r>
            <a:br>
              <a:rPr lang="ru-RU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Деревья в лоне небосклона,</a:t>
            </a:r>
            <a:br>
              <a:rPr lang="ru-RU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И сладко слушать у балкона,</a:t>
            </a:r>
            <a:br>
              <a:rPr lang="ru-RU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Как снегири в кустах звенят.</a:t>
            </a:r>
            <a:br>
              <a:rPr lang="ru-RU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Нет, не пейзаж влечёт меня,</a:t>
            </a:r>
            <a:br>
              <a:rPr lang="ru-RU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Не краски жадный взор подметит,</a:t>
            </a:r>
            <a:br>
              <a:rPr lang="ru-RU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А то, что в этих красках светит:</a:t>
            </a:r>
            <a:br>
              <a:rPr lang="ru-RU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Любовь и радость бытия.</a:t>
            </a:r>
            <a:br>
              <a:rPr lang="ru-RU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endParaRPr lang="ru-RU" b="1" i="1" dirty="0" smtClean="0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  <a:p>
            <a:r>
              <a:rPr lang="ru-RU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         И.А.Бунин</a:t>
            </a:r>
            <a:endParaRPr lang="ru-RU" b="1" i="1" dirty="0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  <p:sp>
        <p:nvSpPr>
          <p:cNvPr id="4" name="Пятиугольник 3">
            <a:hlinkClick r:id="rId4" action="ppaction://hlinksldjump"/>
          </p:cNvPr>
          <p:cNvSpPr/>
          <p:nvPr/>
        </p:nvSpPr>
        <p:spPr>
          <a:xfrm>
            <a:off x="8388424" y="6381328"/>
            <a:ext cx="432048" cy="2880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76672"/>
            <a:ext cx="813690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Эпитет</a:t>
            </a:r>
            <a:r>
              <a:rPr lang="en-US" sz="3200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(</a:t>
            </a:r>
            <a:r>
              <a:rPr lang="ru-RU" sz="3200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гр. </a:t>
            </a:r>
            <a:r>
              <a:rPr lang="en-US" sz="3200" dirty="0" err="1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epitheton</a:t>
            </a:r>
            <a:r>
              <a:rPr lang="ru-RU" sz="3200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– буквально «приложенное») – </a:t>
            </a:r>
            <a:r>
              <a:rPr lang="ru-RU" sz="32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образное определение предмета, выраженное преимущественно прилагательным.</a:t>
            </a:r>
            <a:endParaRPr lang="ru-RU" sz="3200" dirty="0">
              <a:solidFill>
                <a:srgbClr val="3514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23728" y="3140968"/>
            <a:ext cx="62646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3200" b="1" i="1" dirty="0" smtClean="0">
                <a:solidFill>
                  <a:srgbClr val="3514F8"/>
                </a:solidFill>
                <a:latin typeface="Georgia" pitchFamily="18" charset="0"/>
                <a:hlinkClick r:id="rId2" action="ppaction://hlinksldjump"/>
              </a:rPr>
              <a:t>новою враждою</a:t>
            </a:r>
            <a:endParaRPr lang="ru-RU" sz="3200" b="1" i="1" dirty="0" smtClean="0">
              <a:solidFill>
                <a:srgbClr val="3514F8"/>
              </a:solidFill>
              <a:latin typeface="Georgia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3200" b="1" i="1" dirty="0" smtClean="0">
                <a:solidFill>
                  <a:srgbClr val="3514F8"/>
                </a:solidFill>
                <a:latin typeface="Georgia" pitchFamily="18" charset="0"/>
                <a:hlinkClick r:id="" action="ppaction://noaction"/>
              </a:rPr>
              <a:t> </a:t>
            </a:r>
            <a:r>
              <a:rPr lang="ru-RU" sz="3200" b="1" i="1" dirty="0" smtClean="0">
                <a:solidFill>
                  <a:srgbClr val="3514F8"/>
                </a:solidFill>
                <a:latin typeface="Georgia" pitchFamily="18" charset="0"/>
                <a:hlinkClick r:id="rId2" action="ppaction://hlinksldjump"/>
              </a:rPr>
              <a:t>презрительной   пятой</a:t>
            </a:r>
            <a:endParaRPr lang="ru-RU" sz="3200" b="1" i="1" dirty="0">
              <a:solidFill>
                <a:srgbClr val="3514F8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сень. 1876-1890 i26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332656"/>
            <a:ext cx="74888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Олицетворение</a:t>
            </a: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– </a:t>
            </a:r>
            <a:r>
              <a:rPr lang="ru-RU" sz="3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перенесение человеческих черт на неодушевленные предметы и явления.</a:t>
            </a:r>
            <a:r>
              <a:rPr lang="ru-RU" sz="3200" dirty="0" smtClean="0">
                <a:latin typeface="Georgia" pitchFamily="18" charset="0"/>
              </a:rPr>
              <a:t/>
            </a:r>
            <a:br>
              <a:rPr lang="ru-RU" sz="3200" dirty="0" smtClean="0">
                <a:latin typeface="Georgia" pitchFamily="18" charset="0"/>
              </a:rPr>
            </a:br>
            <a:endParaRPr lang="ru-RU" sz="3200" dirty="0"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2967335"/>
            <a:ext cx="64807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3200" b="1" i="1" dirty="0" smtClean="0">
                <a:solidFill>
                  <a:schemeClr val="bg1"/>
                </a:solidFill>
                <a:latin typeface="Georgia" pitchFamily="18" charset="0"/>
                <a:hlinkClick r:id="" action="ppaction://noaction"/>
              </a:rPr>
              <a:t> </a:t>
            </a:r>
            <a:r>
              <a:rPr lang="ru-RU" sz="3200" b="1" i="1" dirty="0" smtClean="0">
                <a:solidFill>
                  <a:schemeClr val="bg1"/>
                </a:solidFill>
                <a:latin typeface="Georgia" pitchFamily="18" charset="0"/>
                <a:hlinkClick r:id="rId2" action="ppaction://hlinksldjump"/>
              </a:rPr>
              <a:t>замолкнул гром</a:t>
            </a:r>
            <a:endParaRPr lang="ru-RU" sz="3200" b="1" i="1" dirty="0" smtClean="0">
              <a:solidFill>
                <a:schemeClr val="bg1"/>
              </a:solidFill>
              <a:latin typeface="Georgia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3200" b="1" i="1" dirty="0" smtClean="0">
                <a:solidFill>
                  <a:schemeClr val="bg1"/>
                </a:solidFill>
                <a:latin typeface="Georgia" pitchFamily="18" charset="0"/>
                <a:hlinkClick r:id="" action="ppaction://noaction"/>
              </a:rPr>
              <a:t> </a:t>
            </a:r>
            <a:r>
              <a:rPr lang="ru-RU" sz="3200" b="1" i="1" dirty="0" smtClean="0">
                <a:solidFill>
                  <a:schemeClr val="bg1"/>
                </a:solidFill>
                <a:latin typeface="Georgia" pitchFamily="18" charset="0"/>
                <a:hlinkClick r:id="rId2" action="ppaction://hlinksldjump"/>
              </a:rPr>
              <a:t>шуметь гроза   устала</a:t>
            </a:r>
            <a:endParaRPr lang="ru-RU" sz="3200" b="1" i="1" dirty="0" smtClean="0">
              <a:solidFill>
                <a:schemeClr val="bg1"/>
              </a:solidFill>
              <a:latin typeface="Georgia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3200" b="1" i="1" dirty="0" smtClean="0">
                <a:solidFill>
                  <a:schemeClr val="bg1"/>
                </a:solidFill>
                <a:latin typeface="Georgia" pitchFamily="18" charset="0"/>
                <a:hlinkClick r:id="" action="ppaction://noaction"/>
              </a:rPr>
              <a:t> </a:t>
            </a:r>
            <a:r>
              <a:rPr lang="ru-RU" sz="3200" b="1" i="1" dirty="0" smtClean="0">
                <a:solidFill>
                  <a:schemeClr val="bg1"/>
                </a:solidFill>
                <a:latin typeface="Georgia" pitchFamily="18" charset="0"/>
                <a:hlinkClick r:id="rId2" action="ppaction://hlinksldjump"/>
              </a:rPr>
              <a:t>дрожат цветы</a:t>
            </a:r>
            <a:endParaRPr lang="ru-RU" sz="32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476672"/>
            <a:ext cx="655272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Олицетворение</a:t>
            </a: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– </a:t>
            </a:r>
            <a:r>
              <a:rPr lang="ru-RU" sz="3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перенесение человеческих черт на неодушевленные предметы и явления.</a:t>
            </a: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23728" y="2996952"/>
            <a:ext cx="53103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hlinkClick r:id="" action="ppaction://noaction"/>
              </a:rPr>
              <a:t> </a:t>
            </a:r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hlinkClick r:id="rId2" action="ppaction://hlinksldjump"/>
              </a:rPr>
              <a:t>угрюмо меркнет</a:t>
            </a:r>
            <a:endParaRPr lang="ru-RU" sz="32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hlinkClick r:id="" action="ppaction://noaction"/>
              </a:rPr>
              <a:t> </a:t>
            </a:r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hlinkClick r:id="rId2" action="ppaction://hlinksldjump"/>
              </a:rPr>
              <a:t>туман смягчает</a:t>
            </a:r>
            <a:endParaRPr lang="ru-RU" sz="32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99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2690336"/>
            <a:ext cx="67687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32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hlinkClick r:id="" action="ppaction://noaction"/>
              </a:rPr>
              <a:t> </a:t>
            </a:r>
            <a:r>
              <a:rPr lang="ru-RU" sz="32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hlinkClick r:id="rId2" action="ppaction://hlinksldjump"/>
              </a:rPr>
              <a:t>небом мертвенно-свинцовым</a:t>
            </a:r>
            <a:endParaRPr lang="ru-RU" sz="3200" i="1" dirty="0" smtClean="0">
              <a:solidFill>
                <a:srgbClr val="3514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32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hlinkClick r:id="" action="ppaction://noaction"/>
              </a:rPr>
              <a:t> </a:t>
            </a:r>
            <a:r>
              <a:rPr lang="ru-RU" sz="32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hlinkClick r:id="rId2" action="ppaction://hlinksldjump"/>
              </a:rPr>
              <a:t>туман молочно-синий</a:t>
            </a:r>
            <a:endParaRPr lang="ru-RU" sz="3200" i="1" dirty="0" smtClean="0">
              <a:solidFill>
                <a:srgbClr val="3514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32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hlinkClick r:id="" action="ppaction://noaction"/>
              </a:rPr>
              <a:t> </a:t>
            </a:r>
            <a:r>
              <a:rPr lang="ru-RU" sz="32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hlinkClick r:id="rId2" action="ppaction://hlinksldjump"/>
              </a:rPr>
              <a:t>кроткая печаль</a:t>
            </a:r>
            <a:endParaRPr lang="ru-RU" sz="3200" i="1" dirty="0" smtClean="0">
              <a:solidFill>
                <a:srgbClr val="3514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hlinkClick r:id="" action="ppaction://noaction"/>
            </a:endParaRPr>
          </a:p>
          <a:p>
            <a:pPr>
              <a:buFont typeface="Wingdings" pitchFamily="2" charset="2"/>
              <a:buChar char="§"/>
            </a:pPr>
            <a:r>
              <a:rPr lang="ru-RU" sz="32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hlinkClick r:id="" action="ppaction://noaction"/>
              </a:rPr>
              <a:t> </a:t>
            </a:r>
            <a:r>
              <a:rPr lang="ru-RU" sz="32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hlinkClick r:id="rId2" action="ppaction://hlinksldjump"/>
              </a:rPr>
              <a:t>снежною пустыней</a:t>
            </a:r>
            <a:endParaRPr lang="ru-RU" sz="3200" i="1" dirty="0" smtClean="0">
              <a:solidFill>
                <a:srgbClr val="3514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hlinkClick r:id="" action="ppaction://noaction"/>
            </a:endParaRPr>
          </a:p>
          <a:p>
            <a:pPr>
              <a:buFont typeface="Wingdings" pitchFamily="2" charset="2"/>
              <a:buChar char="§"/>
            </a:pPr>
            <a:r>
              <a:rPr lang="ru-RU" sz="32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hlinkClick r:id="" action="ppaction://noaction"/>
              </a:rPr>
              <a:t> </a:t>
            </a:r>
            <a:r>
              <a:rPr lang="ru-RU" sz="32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hlinkClick r:id="rId2" action="ppaction://hlinksldjump"/>
              </a:rPr>
              <a:t>сумрачную даль</a:t>
            </a:r>
            <a:endParaRPr lang="ru-RU" sz="3200" dirty="0">
              <a:solidFill>
                <a:srgbClr val="3514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404664"/>
            <a:ext cx="763284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Эпитет</a:t>
            </a:r>
            <a:r>
              <a:rPr lang="en-US" sz="3200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(</a:t>
            </a:r>
            <a:r>
              <a:rPr lang="ru-RU" sz="3200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гр. </a:t>
            </a:r>
            <a:r>
              <a:rPr lang="en-US" sz="3200" dirty="0" err="1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epitheton</a:t>
            </a:r>
            <a:r>
              <a:rPr lang="ru-RU" sz="3200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– буквально «приложенное») – </a:t>
            </a:r>
            <a:r>
              <a:rPr lang="ru-RU" sz="3200" i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образное определение предмета, выраженное преимущественно прилагательным.</a:t>
            </a:r>
            <a:endParaRPr lang="ru-RU" sz="3200" dirty="0">
              <a:solidFill>
                <a:srgbClr val="3514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2132856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Спасибо</a:t>
            </a:r>
            <a:br>
              <a:rPr lang="ru-RU" sz="4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4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за</a:t>
            </a:r>
            <a:br>
              <a:rPr lang="ru-RU" sz="4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4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внимание!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има. 1873. _1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494648" cy="5949280"/>
          </a:xfrm>
          <a:prstGeom prst="rect">
            <a:avLst/>
          </a:prstGeom>
        </p:spPr>
      </p:pic>
      <p:pic>
        <p:nvPicPr>
          <p:cNvPr id="3" name="Рисунок 2" descr="Грачи прилетели. 1871. _6[1]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22289" y="1484785"/>
            <a:ext cx="4121713" cy="5373216"/>
          </a:xfrm>
          <a:prstGeom prst="rect">
            <a:avLst/>
          </a:prstGeom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арт. 1895 _7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42027" y="0"/>
            <a:ext cx="9186027" cy="6858000"/>
          </a:xfrm>
          <a:prstGeom prst="rect">
            <a:avLst/>
          </a:prstGeom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азлив весной 1897 54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63066" y="0"/>
            <a:ext cx="5817871" cy="6858000"/>
          </a:xfrm>
          <a:prstGeom prst="rect">
            <a:avLst/>
          </a:prstGeom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адуга. 1875 42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ожь 1883 _9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ад вечным покоем. 1894 _2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243408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274</TotalTime>
  <Words>612</Words>
  <Application>Microsoft Office PowerPoint</Application>
  <PresentationFormat>Экран (4:3)</PresentationFormat>
  <Paragraphs>144</Paragraphs>
  <Slides>33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</cp:lastModifiedBy>
  <cp:revision>44</cp:revision>
  <dcterms:modified xsi:type="dcterms:W3CDTF">2013-02-25T16:59:09Z</dcterms:modified>
</cp:coreProperties>
</file>