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57" r:id="rId4"/>
    <p:sldId id="256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58" autoAdjust="0"/>
    <p:restoredTop sz="94660"/>
  </p:normalViewPr>
  <p:slideViewPr>
    <p:cSldViewPr>
      <p:cViewPr varScale="1">
        <p:scale>
          <a:sx n="101" d="100"/>
          <a:sy n="101" d="100"/>
        </p:scale>
        <p:origin x="-3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hotoimp.ru/glavnaya/kliparty/multyashki/gnomy/" TargetMode="External"/><Relationship Id="rId2" Type="http://schemas.openxmlformats.org/officeDocument/2006/relationships/hyperlink" Target="http://math-prosto.ru/?page=pages/proportion/proporti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mages.yandex.ru/yandsearch?text=%D0%9A%D0%90%D0%A0%D0%A2%D0%98%D0%9D%D0%9A%D0%98&amp;stype=image&amp;lr=44&amp;noreask=1&amp;source=wiz" TargetMode="External"/><Relationship Id="rId4" Type="http://schemas.openxmlformats.org/officeDocument/2006/relationships/hyperlink" Target="http://900igr.net/prezentatsii/matematika/Otnoshenij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1227036">
            <a:off x="395536" y="1052736"/>
            <a:ext cx="7194164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Отношения и пропорции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5228261"/>
            <a:ext cx="2108120" cy="16297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8843"/>
            <a:ext cx="1872208" cy="141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58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ьная выноска 2"/>
          <p:cNvSpPr/>
          <p:nvPr/>
        </p:nvSpPr>
        <p:spPr>
          <a:xfrm>
            <a:off x="1499271" y="418900"/>
            <a:ext cx="6457105" cy="354075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Учение об отношениях и пропорциях особенно успешно развивалось в IV веке до нашей эры в Древней Греции, славившейся произведениями искусства, архитектуры, различными ремеслами. С пропорциями связывались представления о красоте, порядке и гармонии, о созвучных аккордах </a:t>
            </a:r>
            <a:r>
              <a:rPr lang="ru-RU" sz="2400" dirty="0"/>
              <a:t>в музыке.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81" y="2189279"/>
            <a:ext cx="4139953" cy="466872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31840" y="4496543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Пропорция</a:t>
            </a:r>
            <a:r>
              <a:rPr lang="ru-RU" sz="4400" dirty="0"/>
              <a:t> - это равенство двух отношений.</a:t>
            </a:r>
          </a:p>
        </p:txBody>
      </p:sp>
    </p:spTree>
    <p:extLst>
      <p:ext uri="{BB962C8B-B14F-4D97-AF65-F5344CB8AC3E}">
        <p14:creationId xmlns:p14="http://schemas.microsoft.com/office/powerpoint/2010/main" val="289334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348880"/>
            <a:ext cx="3337550" cy="4372336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4620595" y="218574"/>
            <a:ext cx="3960440" cy="201622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89483" y="94339"/>
            <a:ext cx="46440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Отношение – </a:t>
            </a:r>
            <a:r>
              <a:rPr lang="ru-RU" sz="3200" dirty="0"/>
              <a:t>это частное от деления одного числа на другое.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2836" y="2838437"/>
            <a:ext cx="3706813" cy="25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36"/>
          <p:cNvSpPr>
            <a:spLocks noChangeArrowheads="1" noChangeShapeType="1" noTextEdit="1"/>
          </p:cNvSpPr>
          <p:nvPr/>
        </p:nvSpPr>
        <p:spPr bwMode="auto">
          <a:xfrm>
            <a:off x="2070166" y="4535048"/>
            <a:ext cx="9366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Bookman Old Style"/>
              </a:rPr>
              <a:t>=</a:t>
            </a:r>
          </a:p>
        </p:txBody>
      </p: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2871190" y="4517867"/>
            <a:ext cx="2447925" cy="1296988"/>
          </a:xfrm>
          <a:prstGeom prst="rect">
            <a:avLst/>
          </a:prstGeom>
          <a:solidFill>
            <a:srgbClr val="C0C0C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9600" i="1" dirty="0">
                <a:solidFill>
                  <a:srgbClr val="000000"/>
                </a:solidFill>
                <a:latin typeface="Times New Roman" pitchFamily="18" charset="0"/>
              </a:rPr>
              <a:t>с : </a:t>
            </a:r>
            <a:r>
              <a:rPr lang="en-US" sz="9600" i="1" dirty="0">
                <a:solidFill>
                  <a:srgbClr val="000000"/>
                </a:solidFill>
                <a:latin typeface="Times New Roman" pitchFamily="18" charset="0"/>
              </a:rPr>
              <a:t>d</a:t>
            </a:r>
            <a:endParaRPr lang="ru-RU" sz="9600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10" name="Group 34"/>
          <p:cNvGrpSpPr>
            <a:grpSpLocks/>
          </p:cNvGrpSpPr>
          <p:nvPr/>
        </p:nvGrpSpPr>
        <p:grpSpPr bwMode="auto">
          <a:xfrm>
            <a:off x="251520" y="218574"/>
            <a:ext cx="1368425" cy="2490788"/>
            <a:chOff x="3312" y="1047"/>
            <a:chExt cx="816" cy="1569"/>
          </a:xfrm>
        </p:grpSpPr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3312" y="1047"/>
              <a:ext cx="816" cy="1545"/>
            </a:xfrm>
            <a:prstGeom prst="rect">
              <a:avLst/>
            </a:prstGeom>
            <a:solidFill>
              <a:srgbClr val="C0C0C0">
                <a:alpha val="50195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graphicFrame>
          <p:nvGraphicFramePr>
            <p:cNvPr id="12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82916460"/>
                </p:ext>
              </p:extLst>
            </p:nvPr>
          </p:nvGraphicFramePr>
          <p:xfrm>
            <a:off x="3367" y="1047"/>
            <a:ext cx="705" cy="15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Формула" r:id="rId5" imgW="228600" imgH="723600" progId="Equation.3">
                    <p:embed/>
                  </p:oleObj>
                </mc:Choice>
                <mc:Fallback>
                  <p:oleObj name="Формула" r:id="rId5" imgW="228600" imgH="723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7" y="1047"/>
                          <a:ext cx="705" cy="15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" name="WordArt 37"/>
          <p:cNvSpPr>
            <a:spLocks noChangeArrowheads="1" noChangeShapeType="1" noTextEdit="1"/>
          </p:cNvSpPr>
          <p:nvPr/>
        </p:nvSpPr>
        <p:spPr bwMode="auto">
          <a:xfrm>
            <a:off x="1670978" y="1275055"/>
            <a:ext cx="914400" cy="33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Bookman Old Style"/>
              </a:rPr>
              <a:t>=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7497" y="220162"/>
            <a:ext cx="1231900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62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5" y="1844824"/>
            <a:ext cx="8242300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31840" y="282539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</a:rPr>
              <a:t>Есть</a:t>
            </a:r>
            <a:r>
              <a:rPr lang="ru-RU" sz="7200" dirty="0" smtClean="0"/>
              <a:t> 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54281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69127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Основное </a:t>
            </a:r>
            <a:r>
              <a:rPr lang="ru-RU" sz="3200" dirty="0" smtClean="0"/>
              <a:t>свойство </a:t>
            </a:r>
            <a:r>
              <a:rPr lang="ru-RU" sz="3200" dirty="0" err="1" smtClean="0"/>
              <a:t>пропорции:</a:t>
            </a:r>
            <a:r>
              <a:rPr lang="ru-RU" sz="3200" dirty="0" err="1" smtClean="0">
                <a:solidFill>
                  <a:srgbClr val="FF0000"/>
                </a:solidFill>
              </a:rPr>
              <a:t>«</a:t>
            </a:r>
            <a:r>
              <a:rPr lang="ru-RU" sz="3200" dirty="0" err="1">
                <a:solidFill>
                  <a:srgbClr val="FF0000"/>
                </a:solidFill>
              </a:rPr>
              <a:t>В</a:t>
            </a:r>
            <a:r>
              <a:rPr lang="ru-RU" sz="3200" dirty="0">
                <a:solidFill>
                  <a:srgbClr val="FF0000"/>
                </a:solidFill>
              </a:rPr>
              <a:t> верной пропорции произведение крайних членов равно произведению </a:t>
            </a:r>
            <a:r>
              <a:rPr lang="ru-RU" sz="3200" dirty="0" smtClean="0">
                <a:solidFill>
                  <a:srgbClr val="FF0000"/>
                </a:solidFill>
              </a:rPr>
              <a:t>средних».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7810" y="2643484"/>
            <a:ext cx="4576251" cy="3898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8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3304" y="-1"/>
            <a:ext cx="673224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Простейшие преобразования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пропорций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82596" y="1556792"/>
            <a:ext cx="721905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7030A0"/>
                </a:solidFill>
              </a:rPr>
              <a:t>Из данной пропорции можно составить несколько новых пропорций следующими преобразованиями:</a:t>
            </a:r>
          </a:p>
          <a:p>
            <a:r>
              <a:rPr lang="ru-RU" sz="2800" dirty="0" smtClean="0"/>
              <a:t>1 поменять </a:t>
            </a:r>
            <a:r>
              <a:rPr lang="ru-RU" sz="2800" dirty="0"/>
              <a:t>местами крайние члены;</a:t>
            </a:r>
          </a:p>
          <a:p>
            <a:r>
              <a:rPr lang="ru-RU" sz="2800" dirty="0" smtClean="0"/>
              <a:t>2 поменять </a:t>
            </a:r>
            <a:r>
              <a:rPr lang="ru-RU" sz="2800" dirty="0"/>
              <a:t>местами средние члены;</a:t>
            </a:r>
          </a:p>
          <a:p>
            <a:r>
              <a:rPr lang="ru-RU" sz="2800" dirty="0" smtClean="0"/>
              <a:t>3 составить </a:t>
            </a:r>
            <a:r>
              <a:rPr lang="ru-RU" sz="2800" dirty="0"/>
              <a:t>пропорцию из отношений, обратных данным;</a:t>
            </a:r>
          </a:p>
          <a:p>
            <a:r>
              <a:rPr lang="ru-RU" sz="2800" dirty="0" smtClean="0"/>
              <a:t>4 в </a:t>
            </a:r>
            <a:r>
              <a:rPr lang="ru-RU" sz="2800" dirty="0"/>
              <a:t>четырех имеющихся пропорциях поменять местами правую и левую части.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28138">
            <a:off x="6293482" y="836712"/>
            <a:ext cx="2064123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3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9359" y="790802"/>
            <a:ext cx="68580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Значения двух различных величин могут взаимно зависеть друг от друга. Так, площадь квадрата зависит от длины его стороны, и обратно - длина стороны квадрата зависит от его площади. Две взаимозависимые величины называют </a:t>
            </a:r>
            <a:r>
              <a:rPr lang="ru-RU" sz="2800" dirty="0">
                <a:solidFill>
                  <a:srgbClr val="FF0000"/>
                </a:solidFill>
              </a:rPr>
              <a:t>прямо пропорциональными</a:t>
            </a:r>
            <a:r>
              <a:rPr lang="ru-RU" sz="2400" dirty="0"/>
              <a:t>, если отношение их значений остается неизменным. Такое отношение называется коэффициентом пропорциональности.</a:t>
            </a:r>
          </a:p>
          <a:p>
            <a:r>
              <a:rPr lang="ru-RU" sz="2800" dirty="0">
                <a:solidFill>
                  <a:srgbClr val="FF0000"/>
                </a:solidFill>
              </a:rPr>
              <a:t>Обратно пропорциональными </a:t>
            </a:r>
            <a:r>
              <a:rPr lang="ru-RU" sz="2400" dirty="0"/>
              <a:t>величинами называются две величины, зависящие друг от друга таким образом, что при увеличении одной величины другая в том же отношении уменьшается.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-6708"/>
            <a:ext cx="32849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03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064713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Над презентацией работали ученицы 6 </a:t>
            </a:r>
            <a:r>
              <a:rPr lang="ru-RU" sz="2000" dirty="0" smtClean="0"/>
              <a:t>класса МБОУ СОШ № 18 г. Воткинска: </a:t>
            </a:r>
            <a:r>
              <a:rPr lang="ru-RU" sz="2000" dirty="0" smtClean="0"/>
              <a:t>Рубцова Марина и Останина Мария.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225513"/>
            <a:ext cx="69127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Материалы взяты с сайтов интернета:</a:t>
            </a:r>
          </a:p>
          <a:p>
            <a:r>
              <a:rPr lang="en-US" dirty="0">
                <a:hlinkClick r:id="rId2"/>
              </a:rPr>
              <a:t>http://math-prosto.ru/?page=pages/proportion/</a:t>
            </a:r>
            <a:r>
              <a:rPr lang="en-US" dirty="0" err="1">
                <a:hlinkClick r:id="rId2"/>
              </a:rPr>
              <a:t>proporti</a:t>
            </a:r>
            <a:r>
              <a:rPr lang="en-US" dirty="0" smtClean="0"/>
              <a:t>..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3"/>
              </a:rPr>
              <a:t>http://photoimp.ru/glavnaya/kliparty/multyashki/gnomy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4"/>
              </a:rPr>
              <a:t>http://900igr.net/prezentatsii/matematika/Otnoshenija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4"/>
              </a:rPr>
              <a:t>http://900igr.net/</a:t>
            </a:r>
            <a:r>
              <a:rPr lang="en-US" dirty="0" err="1">
                <a:hlinkClick r:id="rId4"/>
              </a:rPr>
              <a:t>prezentatsii</a:t>
            </a:r>
            <a:r>
              <a:rPr lang="en-US" dirty="0">
                <a:hlinkClick r:id="rId4"/>
              </a:rPr>
              <a:t>/</a:t>
            </a:r>
            <a:r>
              <a:rPr lang="en-US" dirty="0" err="1">
                <a:hlinkClick r:id="rId4"/>
              </a:rPr>
              <a:t>matematika</a:t>
            </a:r>
            <a:r>
              <a:rPr lang="en-US" dirty="0">
                <a:hlinkClick r:id="rId4"/>
              </a:rPr>
              <a:t>/</a:t>
            </a:r>
            <a:r>
              <a:rPr lang="en-US" dirty="0" err="1">
                <a:hlinkClick r:id="rId4"/>
              </a:rPr>
              <a:t>Otnoshenija</a:t>
            </a:r>
            <a:r>
              <a:rPr lang="en-US" dirty="0" smtClean="0"/>
              <a:t>..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4"/>
              </a:rPr>
              <a:t>http://900igr.net/</a:t>
            </a:r>
            <a:r>
              <a:rPr lang="en-US" dirty="0" err="1">
                <a:hlinkClick r:id="rId4"/>
              </a:rPr>
              <a:t>prezentatsii</a:t>
            </a:r>
            <a:r>
              <a:rPr lang="en-US" dirty="0">
                <a:hlinkClick r:id="rId4"/>
              </a:rPr>
              <a:t>/</a:t>
            </a:r>
            <a:r>
              <a:rPr lang="en-US" dirty="0" err="1">
                <a:hlinkClick r:id="rId4"/>
              </a:rPr>
              <a:t>matematika</a:t>
            </a:r>
            <a:r>
              <a:rPr lang="en-US" dirty="0">
                <a:hlinkClick r:id="rId4"/>
              </a:rPr>
              <a:t>/</a:t>
            </a:r>
            <a:r>
              <a:rPr lang="en-US" dirty="0" err="1">
                <a:hlinkClick r:id="rId4"/>
              </a:rPr>
              <a:t>Otnoshenija</a:t>
            </a:r>
            <a:r>
              <a:rPr lang="en-US" dirty="0" smtClean="0"/>
              <a:t>..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5"/>
              </a:rPr>
              <a:t>http://images.yandex.ru/yandsearch?text=%</a:t>
            </a:r>
            <a:r>
              <a:rPr lang="en-US" dirty="0" smtClean="0">
                <a:hlinkClick r:id="rId5"/>
              </a:rPr>
              <a:t>D0%9A%D0%90%D0%A0%D0%A2%D0%98%D0%9D%D0%9A%D0%98&amp;stype=image&amp;lr=44&amp;noreask=1&amp;source=wiz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956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174</TotalTime>
  <Words>264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Изящная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НТР</cp:lastModifiedBy>
  <cp:revision>9</cp:revision>
  <dcterms:created xsi:type="dcterms:W3CDTF">2013-02-17T08:01:58Z</dcterms:created>
  <dcterms:modified xsi:type="dcterms:W3CDTF">2013-02-25T14:42:28Z</dcterms:modified>
</cp:coreProperties>
</file>