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79A25-9916-4F48-B8A1-40AE8568B695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B2C3-7177-4B3A-AAA4-B28F98B18E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6B2C3-7177-4B3A-AAA4-B28F98B18EE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9808DC-CDB0-402C-BCE1-3FFF9F3B858E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AE2463-562A-41A3-825C-182113FEB5F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844824"/>
            <a:ext cx="61722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урока </a:t>
            </a:r>
            <a:br>
              <a:rPr lang="ru-RU" dirty="0" smtClean="0"/>
            </a:br>
            <a:r>
              <a:rPr lang="ru-RU" dirty="0" smtClean="0"/>
              <a:t>литературного чтения </a:t>
            </a:r>
            <a:br>
              <a:rPr lang="ru-RU" dirty="0" smtClean="0"/>
            </a:br>
            <a:r>
              <a:rPr lang="ru-RU" dirty="0" smtClean="0"/>
              <a:t>во 2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Тема: </a:t>
            </a:r>
            <a:r>
              <a:rPr lang="ru-RU" sz="3200" dirty="0" smtClean="0"/>
              <a:t>«Русские народные загадки»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30" y="260648"/>
          <a:ext cx="8352927" cy="65836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2"/>
                <a:gridCol w="5400600"/>
                <a:gridCol w="2016225"/>
              </a:tblGrid>
              <a:tr h="65836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romanUcPeriod"/>
                        <a:tabLst>
                          <a:tab pos="201295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Исследовательская работа 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Найдите ещё загадку описательного характера. (Про волка.)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Вывод 1: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Загадка строится по принципу описания предмета.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u="sng" dirty="0">
                          <a:latin typeface="+mn-lt"/>
                          <a:ea typeface="Times New Roman"/>
                        </a:rPr>
                        <a:t>Признаки предмета</a:t>
                      </a:r>
                      <a:r>
                        <a:rPr lang="ru-RU" sz="1200" dirty="0">
                          <a:latin typeface="+mn-lt"/>
                          <a:ea typeface="Times New Roman"/>
                        </a:rPr>
                        <a:t>: внешний вид, действие, свойства, часть предмета, материал и т. д.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Относится ли к этой группе загадок загадка про снег? (Нет. В ней говорится всё о снеге: как он рождается, из чего он, какие свойства имеет.)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Найдите похожие. (Про ель и сосну, про подсолнух.)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Вывод 2: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Загадка строится по принципу составления «биографии» предмета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Прочитайте первую загадку. (Про морозный узор на окне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</a:rPr>
                        <a:t>.)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</a:rPr>
                        <a:t>Как </a:t>
                      </a:r>
                      <a:r>
                        <a:rPr lang="ru-RU" sz="1200" dirty="0">
                          <a:latin typeface="+mn-lt"/>
                          <a:ea typeface="Times New Roman"/>
                        </a:rPr>
                        <a:t>вы догадались, о чём она? Какой литературный приём в ней используется? (Сравнение.)  Что с чем сравнивается?  Почему?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В данной загадке действительно утверждается, что морозный узор похож на белый лес.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Вывод 3: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Загадка строится по принципу утвердительного сравнения </a:t>
                      </a:r>
                      <a:r>
                        <a:rPr lang="ru-RU" sz="1200" dirty="0">
                          <a:latin typeface="+mn-lt"/>
                          <a:ea typeface="Times New Roman"/>
                        </a:rPr>
                        <a:t>(простого сравнения).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Посмотрите, как составлена загадка про книгу: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Не дерево, а с листочками.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Не рубашка, а сшита.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Не человек, а рассказывает.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Какова особенность построения данной загадки? (В </a:t>
                      </a:r>
                      <a:r>
                        <a:rPr lang="ru-RU" sz="1200" dirty="0" err="1">
                          <a:latin typeface="+mn-lt"/>
                          <a:ea typeface="Times New Roman"/>
                        </a:rPr>
                        <a:t>такий</a:t>
                      </a:r>
                      <a:r>
                        <a:rPr lang="ru-RU" sz="1200" dirty="0">
                          <a:latin typeface="+mn-lt"/>
                          <a:ea typeface="Times New Roman"/>
                        </a:rPr>
                        <a:t> загадках сравниваются два предмета. У этих предметов есть общие качества, но есть и главное различие.) Какую частицу она имеет в своём составе? ( «Не».)  Какое значение она имеет? (Отрицательное.) В загадке содержится отрицание того, что загадываемый предмет похож на …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А где в учебнике похожая загадка? (Про эхо.) Отгадывать такие загадки сложнее.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Вывод 4:</a:t>
                      </a:r>
                      <a:r>
                        <a:rPr lang="ru-RU" sz="12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Загадка строится по принципу отрицательного сравнения.</a:t>
                      </a:r>
                      <a:endParaRPr lang="ru-RU" sz="1200" dirty="0">
                        <a:solidFill>
                          <a:srgbClr val="7030A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dirty="0">
                          <a:latin typeface="+mn-lt"/>
                          <a:ea typeface="Times New Roman"/>
                        </a:rPr>
                        <a:t>- Что общего у загадок про блин и про чернила? (Загадки составлены в форме вопроса. Чаще в таких загадках раскрывается одна, главная сторона предмета.)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Вывод  5:  </a:t>
                      </a:r>
                      <a:r>
                        <a:rPr lang="ru-RU" sz="1200" b="1" i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Загадка строится в форме вопроса.</a:t>
                      </a:r>
                      <a:endParaRPr lang="ru-RU" sz="1200" dirty="0">
                        <a:solidFill>
                          <a:srgbClr val="7030A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Познаватель</a:t>
                      </a:r>
                      <a:endParaRPr lang="ru-RU" sz="20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ные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- смысловое чтение;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поиск и выделение необходимой информации;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Анализ объектов с целью выделения признаков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b="1" dirty="0" smtClean="0">
                        <a:latin typeface="+mn-lt"/>
                        <a:ea typeface="Times New Roman"/>
                      </a:endParaRPr>
                    </a:p>
                    <a:p>
                      <a:r>
                        <a:rPr kumimoji="0" lang="ru-RU" sz="20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</a:t>
                      </a:r>
                      <a:endParaRPr kumimoji="0"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тивные</a:t>
                      </a:r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УУД: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учёт разных мнений и умение обосновать собственное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116160"/>
          <a:ext cx="8280921" cy="6553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00200"/>
                <a:gridCol w="3720414"/>
                <a:gridCol w="2760307"/>
              </a:tblGrid>
              <a:tr h="46348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Подведение итогов </a:t>
                      </a:r>
                      <a:r>
                        <a:rPr lang="ru-RU" sz="2000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исследова</a:t>
                      </a:r>
                      <a:endParaRPr lang="ru-RU" sz="2000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ния</a:t>
                      </a:r>
                      <a:endParaRPr lang="ru-RU" sz="20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Ребята, давайте повторим принципы построения загадки.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257300" algn="l"/>
                          <a:tab pos="1485900" algn="l"/>
                          <a:tab pos="1714500" algn="l"/>
                        </a:tabLst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Принципы построения загадки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8755" algn="l"/>
                        </a:tabLs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По принципу описания предмета.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8755" algn="l"/>
                        </a:tabLs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Составление «биографии» предмета.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8755" algn="l"/>
                        </a:tabLs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Как утвердительное или отрицательное сравнение.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8755" algn="l"/>
                        </a:tabLs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 форме вопроса.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98755" algn="l"/>
                        </a:tabLst>
                      </a:pPr>
                      <a:endParaRPr lang="ru-RU" sz="1800" dirty="0" smtClean="0">
                        <a:solidFill>
                          <a:srgbClr val="7030A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98755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Как вы думаете, зачем мы исследовали построение загадок? (Чтобы самим уметь их составлять.)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98755" algn="l"/>
                        </a:tabLst>
                      </a:pP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 УУД: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построение логической цепи рассуждений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</a:tr>
              <a:tr h="139894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Физкультур</a:t>
                      </a:r>
                    </a:p>
                    <a:p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</a:rPr>
                        <a:t>ная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 минутка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57300" algn="l"/>
                          <a:tab pos="1485900" algn="l"/>
                          <a:tab pos="1714500" algn="l"/>
                        </a:tabLs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Личностные УУД:</a:t>
                      </a:r>
                    </a:p>
                    <a:p>
                      <a:r>
                        <a:rPr lang="ru-RU" sz="2000" b="1" dirty="0" smtClean="0"/>
                        <a:t>-ценностное</a:t>
                      </a:r>
                      <a:r>
                        <a:rPr lang="ru-RU" sz="2000" b="1" baseline="0" dirty="0" smtClean="0"/>
                        <a:t> отношение к своему здоровью</a:t>
                      </a:r>
                      <a:endParaRPr lang="ru-RU" sz="2000" b="1" dirty="0" smtClean="0"/>
                    </a:p>
                    <a:p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9" y="260649"/>
          <a:ext cx="8496942" cy="640953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4175"/>
                <a:gridCol w="4680520"/>
                <a:gridCol w="2232247"/>
              </a:tblGrid>
              <a:tr h="28726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Творчес</a:t>
                      </a:r>
                      <a:endParaRPr lang="ru-RU" sz="20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кое задание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(работа в группах)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romanUcPeriod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Подготовка к творческому заданию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  <a:tab pos="457200" algn="l"/>
                        </a:tabLst>
                      </a:pPr>
                      <a:r>
                        <a:rPr lang="ru-RU" sz="1800" b="1" u="sng" dirty="0">
                          <a:latin typeface="+mn-lt"/>
                          <a:ea typeface="Times New Roman"/>
                        </a:rPr>
                        <a:t>Чтение авторского текста</a:t>
                      </a: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 вслух и комментирование. (стр. 46-47)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Почему Афанасий не смог отгадать Сашину загадку? (Саша перечислил не самые главные признаки. Такие же признаки есть и у других предметов.)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Вопросы после чтения: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-Как правильно придумать загадку?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. </a:t>
                      </a:r>
                      <a:r>
                        <a:rPr lang="ru-RU" sz="1800" b="1" u="sng" dirty="0">
                          <a:latin typeface="+mn-lt"/>
                          <a:ea typeface="Times New Roman"/>
                        </a:rPr>
                        <a:t>Составление алгоритма</a:t>
                      </a: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 построения загадки, используя материал учебника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Познавательные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- установление причинно-следственных связей</a:t>
                      </a:r>
                    </a:p>
                  </a:txBody>
                  <a:tcPr marL="114300" marR="114300" marT="0" marB="0"/>
                </a:tc>
              </a:tr>
              <a:tr h="339201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b="1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  <a:tab pos="1499870" algn="l"/>
                        </a:tabLs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   Алгоритм  построения загадки.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  <a:tab pos="457200" algn="l"/>
                          <a:tab pos="1368425" algn="l"/>
                          <a:tab pos="1480820" algn="l"/>
                        </a:tabLs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Загадать предмет.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  <a:tab pos="457200" algn="l"/>
                          <a:tab pos="1368425" algn="l"/>
                          <a:tab pos="1480820" algn="l"/>
                        </a:tabLs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Выделить признаки.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  <a:tab pos="457200" algn="l"/>
                          <a:tab pos="1368425" algn="l"/>
                          <a:tab pos="1480820" algn="l"/>
                        </a:tabLs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</a:rPr>
                        <a:t>Выделенный признак надо сравнить со схожим признаком другого предмета.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800" b="1" dirty="0" smtClean="0">
                          <a:latin typeface="+mn-lt"/>
                        </a:rPr>
                        <a:t>Какие </a:t>
                      </a:r>
                      <a:r>
                        <a:rPr lang="ru-RU" sz="1800" b="1" dirty="0">
                          <a:latin typeface="+mn-lt"/>
                        </a:rPr>
                        <a:t>признаки сахара перечислены у </a:t>
                      </a:r>
                      <a:r>
                        <a:rPr lang="ru-RU" sz="1800" b="1" dirty="0" err="1">
                          <a:latin typeface="+mn-lt"/>
                        </a:rPr>
                        <a:t>Б.Заходера</a:t>
                      </a:r>
                      <a:r>
                        <a:rPr lang="ru-RU" sz="1800" b="1" dirty="0" smtClean="0">
                          <a:latin typeface="+mn-lt"/>
                        </a:rPr>
                        <a:t>?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800" b="1" dirty="0" smtClean="0">
                          <a:latin typeface="+mn-lt"/>
                        </a:rPr>
                        <a:t> </a:t>
                      </a:r>
                      <a:r>
                        <a:rPr lang="ru-RU" sz="1800" b="1" dirty="0">
                          <a:latin typeface="+mn-lt"/>
                        </a:rPr>
                        <a:t>- С чем сравнивает он первый снег? Но какое отличие у мух и снега?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  <a:tabLst>
                          <a:tab pos="99695" algn="l"/>
                        </a:tabLst>
                      </a:pPr>
                      <a:r>
                        <a:rPr lang="ru-RU" sz="2000" b="1" dirty="0" err="1" smtClean="0">
                          <a:latin typeface="+mn-lt"/>
                          <a:ea typeface="Times New Roman"/>
                        </a:rPr>
                        <a:t>структуриро</a:t>
                      </a:r>
                      <a:endParaRPr lang="ru-RU" sz="2000" b="1" dirty="0" smtClean="0"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  <a:tabLst>
                          <a:tab pos="99695" algn="l"/>
                        </a:tabLst>
                      </a:pPr>
                      <a:r>
                        <a:rPr lang="ru-RU" sz="2000" b="1" dirty="0" err="1" smtClean="0">
                          <a:latin typeface="+mn-lt"/>
                          <a:ea typeface="Times New Roman"/>
                        </a:rPr>
                        <a:t>вание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знаний</a:t>
                      </a: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260648"/>
          <a:ext cx="8064894" cy="65973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/>
                <a:gridCol w="4320480"/>
                <a:gridCol w="2808310"/>
              </a:tblGrid>
              <a:tr h="6597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Упражнение в придумывании загадок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</a:t>
                      </a:r>
                      <a:r>
                        <a:rPr lang="ru-RU" sz="1800" dirty="0">
                          <a:latin typeface="+mn-lt"/>
                          <a:ea typeface="Times New Roman"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Вывешивается изображение снега.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- Попробуем сочинить загадку о снеге с утвердительным или отрицательным сравнением.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- Перечислите наиболее яркие признаки снега. (Белый, пушистый, мягкий, ровный.)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С чем можно сравнить снег? Какие еще предметы обладают такими признаками? (белый, как сахар; пушистый, мягкий, как подушка, перина, пух, облако; ровный, как скатерть, покрывало, одеяло и т.д.)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Сочините свою загадку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, применяя один из видов сравнения (по выбору).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Прослушивание загадок, сочинённых детьми. Анализ загадок. Определяется загадка – победитель. Оценивание творчества детей.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Регулятивные УУД: </a:t>
                      </a:r>
                      <a:endParaRPr lang="ru-RU" sz="18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  <a:tabLst>
                          <a:tab pos="201295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проявление 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инициативности и самостоятельности, контроль и коррекция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Коммуникативные УУД: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слушать и понимать речь других; 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учиться работать в группе; 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-выполнять различные роли (лидера, исполнителя). 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Личностные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УУД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адекватное реагирование на трудности;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развитие эмоционально-нравственной отзывчивости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260648"/>
          <a:ext cx="8208912" cy="65973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72208"/>
                <a:gridCol w="3600400"/>
                <a:gridCol w="2736304"/>
              </a:tblGrid>
              <a:tr h="2751444">
                <a:tc>
                  <a:txBody>
                    <a:bodyPr/>
                    <a:lstStyle/>
                    <a:p>
                      <a:r>
                        <a:rPr kumimoji="0" lang="en-US" sz="20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Итог</a:t>
                      </a:r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 урока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Назовите тему урока. (Русские народные загадки.)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Чему научились? (Определять принципы построения загадки, сочинять загадки.)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К какому выводу пришли? (Загадка испытывает ум и учит думать.)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 УУД: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контроль и оценка процесса и результатов деятельности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24762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Рефлексия.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Я понял, что… </a:t>
                      </a:r>
                      <a:br>
                        <a:rPr lang="ru-RU" sz="1800" b="1" dirty="0">
                          <a:latin typeface="+mn-lt"/>
                          <a:ea typeface="Times New Roman"/>
                        </a:rPr>
                      </a:b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Было интересно…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Было трудно… </a:t>
                      </a:r>
                      <a:br>
                        <a:rPr lang="ru-RU" sz="1800" b="1" dirty="0">
                          <a:latin typeface="+mn-lt"/>
                          <a:ea typeface="Times New Roman"/>
                        </a:rPr>
                      </a:b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Мне захотелось… </a:t>
                      </a:r>
                      <a:br>
                        <a:rPr lang="ru-RU" sz="1800" b="1" dirty="0">
                          <a:latin typeface="+mn-lt"/>
                          <a:ea typeface="Times New Roman"/>
                        </a:rPr>
                      </a:b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У меня получилось… </a:t>
                      </a:r>
                      <a:br>
                        <a:rPr lang="ru-RU" sz="1800" b="1" dirty="0">
                          <a:latin typeface="+mn-lt"/>
                          <a:ea typeface="Times New Roman"/>
                        </a:rPr>
                      </a:b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На следующем уроке мы…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Молодцы! Вы сегодня замечательно поработали на уроке. Я довольна вами.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Личностные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-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самооценка;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осознанность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учения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;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адекватное реагирование на трудности.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136960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Домашнее задание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Задание в тетради на стр. 37 (2).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Придумать загадку самостоятельно.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 sz="18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77500" lnSpcReduction="20000"/>
          </a:bodyPr>
          <a:lstStyle/>
          <a:p>
            <a:endParaRPr lang="ru-RU" b="1" dirty="0" smtClean="0"/>
          </a:p>
          <a:p>
            <a:pPr algn="just">
              <a:buNone/>
            </a:pPr>
            <a:r>
              <a:rPr lang="ru-RU" sz="4100" b="1" dirty="0" smtClean="0">
                <a:solidFill>
                  <a:srgbClr val="FF0000"/>
                </a:solidFill>
              </a:rPr>
              <a:t>Цели и задачи: </a:t>
            </a:r>
            <a:endParaRPr lang="ru-RU" sz="41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100" dirty="0" smtClean="0">
                <a:solidFill>
                  <a:schemeClr val="accent1">
                    <a:lumMod val="50000"/>
                  </a:schemeClr>
                </a:solidFill>
              </a:rPr>
              <a:t>формировать у учащихся универсальные учебные   </a:t>
            </a: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действия: </a:t>
            </a:r>
            <a:endParaRPr lang="ru-RU" sz="41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4100" b="1" dirty="0" smtClean="0">
                <a:solidFill>
                  <a:schemeClr val="accent3">
                    <a:lumMod val="75000"/>
                  </a:schemeClr>
                </a:solidFill>
              </a:rPr>
              <a:t>личностные</a:t>
            </a:r>
            <a:r>
              <a:rPr lang="ru-RU" sz="4100" b="1" dirty="0" smtClean="0"/>
              <a:t> </a:t>
            </a:r>
            <a:r>
              <a:rPr lang="ru-RU" sz="4100" dirty="0" smtClean="0"/>
              <a:t>(самоопределение, </a:t>
            </a:r>
            <a:r>
              <a:rPr lang="ru-RU" sz="4100" dirty="0" err="1" smtClean="0"/>
              <a:t>смыслообразование</a:t>
            </a:r>
            <a:r>
              <a:rPr lang="ru-RU" sz="4100" dirty="0" smtClean="0"/>
              <a:t>, морально – этическая ориентация): </a:t>
            </a:r>
          </a:p>
          <a:p>
            <a:pPr>
              <a:lnSpc>
                <a:spcPct val="120000"/>
              </a:lnSpc>
              <a:buNone/>
            </a:pPr>
            <a:r>
              <a:rPr lang="ru-RU" sz="4100" dirty="0" smtClean="0"/>
              <a:t>- Воспитывать внимательное отношение к слову, доброжелательное отношение между учащимися при работе в группе;</a:t>
            </a:r>
          </a:p>
          <a:p>
            <a:pPr>
              <a:lnSpc>
                <a:spcPct val="120000"/>
              </a:lnSpc>
              <a:buNone/>
            </a:pPr>
            <a:r>
              <a:rPr lang="ru-RU" sz="4100" dirty="0" smtClean="0"/>
              <a:t> - Формировать чувства прекрасного на основе художественных текстов</a:t>
            </a:r>
            <a:r>
              <a:rPr lang="ru-RU" sz="4100" dirty="0" smtClean="0"/>
              <a:t>.</a:t>
            </a:r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28092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познавательные</a:t>
            </a:r>
            <a:r>
              <a:rPr lang="ru-RU" sz="3200" dirty="0"/>
              <a:t> (работа с информацией, работа с учебными моделями,      выполнение логических операций): </a:t>
            </a:r>
          </a:p>
          <a:p>
            <a:r>
              <a:rPr lang="ru-RU" sz="3200" dirty="0"/>
              <a:t>- Расширить знания детей о жанре устного народного творчества  «загадка»;</a:t>
            </a:r>
          </a:p>
          <a:p>
            <a:r>
              <a:rPr lang="ru-RU" sz="3200" dirty="0" smtClean="0"/>
              <a:t>Сформировать </a:t>
            </a:r>
            <a:r>
              <a:rPr lang="ru-RU" sz="3200" dirty="0"/>
              <a:t>представление и разработать схему построения загадки</a:t>
            </a:r>
            <a:r>
              <a:rPr lang="ru-RU" sz="3200" dirty="0" smtClean="0"/>
              <a:t>.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регулятивные </a:t>
            </a:r>
            <a:r>
              <a:rPr lang="ru-RU" sz="3200" dirty="0"/>
              <a:t>(управление своей деятельностью, контроль и коррекция, инициативность и самостоятельность)</a:t>
            </a:r>
          </a:p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коммуникативные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ru-RU" sz="3200" dirty="0"/>
              <a:t> речевая деятельность, навыки сотрудничества</a:t>
            </a:r>
          </a:p>
          <a:p>
            <a:r>
              <a:rPr lang="ru-RU" sz="3200" b="1" dirty="0"/>
              <a:t> </a:t>
            </a:r>
            <a:endParaRPr lang="ru-RU" sz="3200" dirty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60650"/>
          <a:ext cx="9144001" cy="652804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67339"/>
                <a:gridCol w="4452730"/>
                <a:gridCol w="2623932"/>
              </a:tblGrid>
              <a:tr h="4320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</a:rPr>
                        <a:t>Этапы урока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Ход урока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Формирование УУД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9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</a:rPr>
                        <a:t>Организаци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</a:rPr>
                        <a:t>онный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момент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.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Приветствие, проверка готовности учащихся к уроку.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Личностные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УУД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-осознанность учения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50553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Проверка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 домашнего задания.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181600" algn="l"/>
                        </a:tabLst>
                      </a:pPr>
                      <a:r>
                        <a:rPr lang="ru-RU" sz="2000" b="1" dirty="0" smtClean="0"/>
                        <a:t>- </a:t>
                      </a:r>
                      <a:r>
                        <a:rPr lang="ru-RU" sz="2000" b="1" dirty="0"/>
                        <a:t>Ребята, подумайте, какие слова пропущены в предложениях.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мудрость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71550" algn="l"/>
                        </a:tabLst>
                        <a:defRPr/>
                      </a:pPr>
                      <a:r>
                        <a:rPr lang="ru-RU" sz="2000" b="1" dirty="0"/>
                        <a:t>В пословицах и поговорках </a:t>
                      </a:r>
                      <a:r>
                        <a:rPr lang="ru-RU" sz="2000" b="1" dirty="0" smtClean="0"/>
                        <a:t>заключена…(народная)(мудрость)  Пословица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2000" b="1" dirty="0" smtClean="0"/>
                        <a:t>имеет            …(</a:t>
                      </a:r>
                      <a:r>
                        <a:rPr lang="ru-RU" sz="2000" b="1" dirty="0" smtClean="0"/>
                        <a:t>поучительный)</a:t>
                      </a:r>
                      <a:r>
                        <a:rPr lang="ru-RU" sz="2000" b="1" dirty="0" smtClean="0"/>
                        <a:t> смысл</a:t>
                      </a:r>
                      <a:r>
                        <a:rPr lang="ru-RU" sz="2000" b="1" dirty="0"/>
                        <a:t>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6225" algn="l"/>
                          <a:tab pos="1892300" algn="l"/>
                          <a:tab pos="2857500" algn="l"/>
                        </a:tabLst>
                      </a:pPr>
                      <a:r>
                        <a:rPr lang="ru-RU" sz="2000" b="1" dirty="0"/>
                        <a:t>Выставка рисунков к пословицам.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1925" algn="l"/>
                          <a:tab pos="291465" algn="l"/>
                          <a:tab pos="2857500" algn="l"/>
                        </a:tabLst>
                      </a:pPr>
                      <a:r>
                        <a:rPr lang="ru-RU" sz="2000" b="1" dirty="0"/>
                        <a:t> «Озвучивание» пословиц и объяснение их смысла.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  <a:tabLst>
                          <a:tab pos="2857500" algn="l"/>
                        </a:tabLst>
                      </a:pPr>
                      <a:r>
                        <a:rPr lang="ru-RU" sz="2000" b="1" dirty="0" smtClean="0"/>
                        <a:t>Чьи </a:t>
                      </a:r>
                      <a:r>
                        <a:rPr lang="ru-RU" sz="2000" b="1" dirty="0"/>
                        <a:t>работы вам показались </a:t>
                      </a:r>
                      <a:r>
                        <a:rPr lang="ru-RU" sz="2000" b="1" dirty="0" smtClean="0"/>
                        <a:t>самыми </a:t>
                      </a:r>
                      <a:r>
                        <a:rPr lang="ru-RU" sz="2000" b="1" dirty="0"/>
                        <a:t>интересными? Почему</a:t>
                      </a:r>
                      <a:r>
                        <a:rPr lang="ru-RU" sz="2000" b="1" dirty="0" smtClean="0"/>
                        <a:t>?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  <a:tabLst>
                          <a:tab pos="2857500" algn="l"/>
                        </a:tabLst>
                      </a:pPr>
                      <a:r>
                        <a:rPr kumimoji="0" lang="ru-RU" sz="1800" b="1" kern="1200" dirty="0" smtClean="0"/>
                        <a:t>Вывод: Чтобы проиллюстрировать пословицу, нужна выдумка, фантазия, мудрость.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Познавательные: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- находить ответы на вопросы в тексте;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- делать выводы в результате совместной работы класса и учителя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Личностные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- развитие доброжелательности к людям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Коммуникативные УУД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-речевая деятельность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3" y="260648"/>
          <a:ext cx="8784975" cy="640871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16223"/>
                <a:gridCol w="4248472"/>
                <a:gridCol w="2520280"/>
              </a:tblGrid>
              <a:tr h="64087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Актуализация знаний. </a:t>
                      </a:r>
                      <a:endParaRPr lang="ru-RU" sz="20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</a:rPr>
                        <a:t>Постановка</a:t>
                      </a:r>
                      <a:r>
                        <a:rPr lang="ru-RU" sz="2000" baseline="0" dirty="0" smtClean="0">
                          <a:solidFill>
                            <a:srgbClr val="C00000"/>
                          </a:solidFill>
                        </a:rPr>
                        <a:t> учебной цели.</a:t>
                      </a:r>
                      <a:endParaRPr lang="ru-RU" sz="20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2000" dirty="0"/>
                        <a:t>I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.Побуждающий</a:t>
                      </a:r>
                      <a:r>
                        <a:rPr lang="ru-RU" sz="2000" dirty="0"/>
                        <a:t> к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проблеме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диалог</a:t>
                      </a:r>
                      <a:r>
                        <a:rPr lang="ru-RU" sz="2000" dirty="0"/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Что такое загадка?  (Ответы детей)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Какова задача жанра  «загадка»?  (Чтобы отгадывать задуманный предмет.)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А зачем надо уметь отгадывать загадки?  (Для игры. Это интересно.)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Какие загадки вы знаете? (Ученики загадывают известные им загадки, остальные отгадывают.)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Тот, кто хорошо научится отгадывать загадки, какими качествами будет обладать, каким станет?  (Умным, сообразительным.)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000" dirty="0"/>
                        <a:t>- </a:t>
                      </a:r>
                      <a:r>
                        <a:rPr lang="ru-RU" sz="2000" u="sng" dirty="0"/>
                        <a:t>Тема урока: «Русские народные загадки»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Познавательные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осознанное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построение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речевого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высказывания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Личностные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учебная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мотивация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980729"/>
          <a:ext cx="8352928" cy="518457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176464"/>
                <a:gridCol w="4176464"/>
              </a:tblGrid>
              <a:tr h="518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II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 </a:t>
                      </a:r>
                      <a:r>
                        <a:rPr lang="ru-RU" sz="2400" b="1" dirty="0" err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Целеполагание</a:t>
                      </a:r>
                      <a:r>
                        <a:rPr lang="ru-RU" sz="2400" b="1" dirty="0"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ru-RU" sz="2400" b="1" dirty="0">
                          <a:latin typeface="+mn-lt"/>
                          <a:ea typeface="Times New Roman"/>
                        </a:rPr>
                        <a:t>- Ребята, ваша цель на уроке.  (Ответы детей)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</a:rPr>
                        <a:t> Моя </a:t>
                      </a:r>
                      <a:r>
                        <a:rPr lang="ru-RU" sz="2400" b="1" dirty="0" smtClean="0">
                          <a:latin typeface="+mn-lt"/>
                          <a:ea typeface="Times New Roman"/>
                        </a:rPr>
                        <a:t>цель…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romanUcPeriod" startAt="3"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Планирование</a:t>
                      </a:r>
                      <a:r>
                        <a:rPr lang="ru-RU" sz="2400" b="1" dirty="0" smtClean="0"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деятельности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</a:rPr>
                        <a:t> 1.Разработать схему построения загадки</a:t>
                      </a:r>
                      <a:r>
                        <a:rPr lang="ru-RU" sz="2400" b="1" dirty="0" smtClean="0"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РегулятивныеУУД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n-lt"/>
                          <a:ea typeface="Times New Roman"/>
                        </a:rPr>
                        <a:t>-определять и формулировать цель деятельности на уроке с помощью</a:t>
                      </a:r>
                      <a:r>
                        <a:rPr lang="ru-RU" sz="2400" b="1" baseline="0" dirty="0" smtClean="0">
                          <a:latin typeface="+mn-lt"/>
                          <a:ea typeface="Times New Roman"/>
                        </a:rPr>
                        <a:t> учителя</a:t>
                      </a:r>
                      <a:endParaRPr lang="ru-RU" sz="2400" b="1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0"/>
          <a:ext cx="8424936" cy="694681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08312"/>
                <a:gridCol w="2808312"/>
                <a:gridCol w="2808312"/>
              </a:tblGrid>
              <a:tr h="6946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Изучение нового материала.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.Рассказ учителя о загадках.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</a:rPr>
                        <a:t>Загадка – это жанр устного народного творчества. Есть народные загадки. Они появились много столетий назад. Есть  литературные, их сочинили писатели и поэты. О них мы будем говорить на следующем уроке.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</a:rPr>
                        <a:t>Само название жанра «загадка» происходит от слова  «</a:t>
                      </a:r>
                      <a:r>
                        <a:rPr lang="ru-RU" sz="1400" dirty="0" err="1">
                          <a:latin typeface="+mn-lt"/>
                          <a:ea typeface="Times New Roman"/>
                        </a:rPr>
                        <a:t>гадати</a:t>
                      </a:r>
                      <a:r>
                        <a:rPr lang="ru-RU" sz="1400" dirty="0">
                          <a:latin typeface="+mn-lt"/>
                          <a:ea typeface="Times New Roman"/>
                        </a:rPr>
                        <a:t>» - думать, рассуждать. «Гадание» - выяснение чего-то скрытого, затемнённого. Загадку широко использовали как испытание мудрости и в жизни и в сказках. Главное, чтобы человек свою смекалку испытал, лишний раз вокруг себя оглянулся – пусть видит, в каком интересном мире живёт. Для ребёнка мир всегда полон таинственности, ему ещё многое предстоит отгадать. Загадка – это «задачка», которую надо решить. В загадке даётся описание предмета, его главных черт.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dirty="0" smtClean="0"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Коммуникативные УУД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-слушать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и понимать речь других</a:t>
                      </a: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59" y="692696"/>
          <a:ext cx="7920882" cy="547260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32249"/>
                <a:gridCol w="3048339"/>
                <a:gridCol w="2640294"/>
              </a:tblGrid>
              <a:tr h="54726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II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.Чтение авторского текста</a:t>
                      </a: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 (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стр.43)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- Что предлагают Афанасий и Саша? (Отгадывать загадки.)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III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 Игра – соревнование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«Кто больше отгадает загадок».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Читает учитель. Кто отгадает больше загадок, получает медаль «Классный мудрец». 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Познавательные УУД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: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47320" algn="l"/>
                          <a:tab pos="252095" algn="l"/>
                        </a:tabLs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смысловое чтение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- анализ объектов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Личностные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УУД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самооценка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59" y="476672"/>
          <a:ext cx="8064897" cy="616189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88299"/>
                <a:gridCol w="2688299"/>
                <a:gridCol w="2688299"/>
              </a:tblGrid>
              <a:tr h="12241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Физкультурная минутка </a:t>
                      </a:r>
                      <a:endParaRPr lang="ru-RU" sz="2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Личностные УУД:</a:t>
                      </a:r>
                    </a:p>
                    <a:p>
                      <a:r>
                        <a:rPr lang="ru-RU" dirty="0" smtClean="0"/>
                        <a:t>-ценностное</a:t>
                      </a:r>
                      <a:r>
                        <a:rPr lang="ru-RU" baseline="0" dirty="0" smtClean="0"/>
                        <a:t> отношение к своему здоровью</a:t>
                      </a:r>
                      <a:endParaRPr lang="ru-RU" dirty="0"/>
                    </a:p>
                  </a:txBody>
                  <a:tcPr/>
                </a:tc>
              </a:tr>
              <a:tr h="29523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Добывание новых знаний.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en-US" sz="1800" b="1" dirty="0" smtClean="0">
                          <a:latin typeface="+mn-lt"/>
                          <a:ea typeface="Times New Roman"/>
                        </a:rPr>
                        <a:t>I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. Постановка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проблемы.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-Как строиться загадка?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-Работая с текстом учебника,</a:t>
                      </a:r>
                      <a:r>
                        <a:rPr lang="ru-RU" sz="18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сформулируйте</a:t>
                      </a:r>
                      <a:r>
                        <a:rPr lang="ru-RU" sz="18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принципы построения загадки.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endParaRPr lang="ru-RU" sz="1800" b="1" dirty="0">
                        <a:latin typeface="+mn-lt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Прочитайте загадку.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Как вы догадались, что речь идёт о зайце?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(Даётся описание: размер, цвет и характерные действия зайца.)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Познавательные УУД: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- смысловое чтение;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поиск </a:t>
                      </a: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и выделение необходимой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информации;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Анализ объектов с целью выделения признаков</a:t>
                      </a:r>
                      <a:endParaRPr lang="ru-RU" sz="1800" b="1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1486</Words>
  <Application>Microsoft Office PowerPoint</Application>
  <PresentationFormat>Экран (4:3)</PresentationFormat>
  <Paragraphs>201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Проект урока  литературного чтения  во 2 классе</vt:lpstr>
      <vt:lpstr>        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урока  литературного чтения  во 2 классе</dc:title>
  <dc:creator>Елена</dc:creator>
  <cp:lastModifiedBy>Елена</cp:lastModifiedBy>
  <cp:revision>18</cp:revision>
  <dcterms:created xsi:type="dcterms:W3CDTF">2012-10-28T16:27:23Z</dcterms:created>
  <dcterms:modified xsi:type="dcterms:W3CDTF">2012-10-28T20:06:07Z</dcterms:modified>
</cp:coreProperties>
</file>