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sldIdLst>
    <p:sldId id="269" r:id="rId2"/>
    <p:sldId id="263" r:id="rId3"/>
    <p:sldId id="275" r:id="rId4"/>
    <p:sldId id="274" r:id="rId5"/>
    <p:sldId id="256" r:id="rId6"/>
    <p:sldId id="258" r:id="rId7"/>
    <p:sldId id="276" r:id="rId8"/>
    <p:sldId id="259" r:id="rId9"/>
    <p:sldId id="271" r:id="rId10"/>
    <p:sldId id="265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D9"/>
    <a:srgbClr val="F7FBFF"/>
    <a:srgbClr val="CDE6FF"/>
    <a:srgbClr val="FFE1D1"/>
    <a:srgbClr val="FFFFFF"/>
    <a:srgbClr val="99CCFF"/>
    <a:srgbClr val="FFD47D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2400">
              <a:latin typeface="Times New Roman" charset="0"/>
            </a:endParaRP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B1D92-6091-4556-AE9A-3CD912791E35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12BFB-E911-43BF-A99F-08AD8462D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77C21-8DD7-45EB-AE5D-8DFB7B84F578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0DB5F-8410-4995-870B-6FB39047A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65A97-6CB0-4BC7-B4AA-18660BD5C91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0B188-A509-4996-85C0-F436C5D41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F5711-6EFF-4F72-B3AB-99AC47109A1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A178A-FEC2-4230-A205-D02B56AD8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1FBF2-B6EF-4191-B540-B15A983E519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F657F-02B8-4A0C-8C59-B12771F374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C6FF0-CF22-4223-98E9-E6986FF1870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27687-D002-44F9-8466-77E3C48FE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DB6D9-5BF6-48AA-8D71-ACF8860FD44D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04108-95D0-434A-A6FB-2860DE9AD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25A3F-5B89-4879-BABB-7D8FE22856A8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1B750-85EF-4894-97F5-4028C4C23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E59ED-0FBD-4C73-B6E6-DFBF7D428F51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2A9DE-483F-4D11-8976-56EF3F716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D6931-6819-479F-A0F9-7969FDE22ED5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E83A9-D3D9-46C4-BA23-DCE3F9FA0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0F392-6943-46EF-A6A4-FF352DC791A3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9B56C-4C81-4C96-9723-EBC8BCD0F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2400">
              <a:latin typeface="Times New Roman" charset="0"/>
            </a:endParaRPr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45FD8E99-2805-475B-99DD-790F7E74E44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33B8710-A525-4549-9947-281E9616B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50004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chemeClr val="hlink"/>
                </a:solidFill>
              </a:rPr>
              <a:t>Алексей Максимович </a:t>
            </a:r>
            <a:br>
              <a:rPr lang="ru-RU" sz="3200" dirty="0" smtClean="0">
                <a:solidFill>
                  <a:schemeClr val="hlink"/>
                </a:solidFill>
              </a:rPr>
            </a:br>
            <a:r>
              <a:rPr lang="ru-RU" sz="3200" dirty="0" smtClean="0">
                <a:solidFill>
                  <a:schemeClr val="hlink"/>
                </a:solidFill>
              </a:rPr>
              <a:t>Горький(1868-1936Г)</a:t>
            </a:r>
            <a:endParaRPr lang="ru-RU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1714488"/>
            <a:ext cx="4319587" cy="4464050"/>
          </a:xfrm>
          <a:prstGeom prst="rect">
            <a:avLst/>
          </a:prstGeom>
          <a:noFill/>
          <a:ln w="12700">
            <a:solidFill>
              <a:srgbClr val="FFFF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714876" y="1785926"/>
            <a:ext cx="41434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Тема урока:</a:t>
            </a:r>
          </a:p>
          <a:p>
            <a:r>
              <a:rPr lang="ru-RU" sz="3200" dirty="0" smtClean="0"/>
              <a:t>«Легенда о </a:t>
            </a:r>
            <a:r>
              <a:rPr lang="ru-RU" sz="3200" dirty="0" err="1" smtClean="0"/>
              <a:t>Данко</a:t>
            </a:r>
            <a:r>
              <a:rPr lang="ru-RU" sz="3200" dirty="0" smtClean="0"/>
              <a:t>» из рассказа М.Горького «Старуха </a:t>
            </a:r>
            <a:r>
              <a:rPr lang="ru-RU" sz="3200" dirty="0" err="1" smtClean="0"/>
              <a:t>Изергиль</a:t>
            </a:r>
            <a:r>
              <a:rPr lang="ru-RU" sz="3200" dirty="0" smtClean="0"/>
              <a:t>»</a:t>
            </a:r>
          </a:p>
          <a:p>
            <a:r>
              <a:rPr lang="ru-RU" sz="3200" dirty="0" smtClean="0"/>
              <a:t>Романтический характер легенды </a:t>
            </a:r>
            <a:endParaRPr lang="ru-RU" sz="32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642938"/>
            <a:ext cx="7658100" cy="1143000"/>
          </a:xfrm>
        </p:spPr>
        <p:txBody>
          <a:bodyPr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1"/>
                </a:solidFill>
                <a:latin typeface="Georgia" pitchFamily="18" charset="0"/>
              </a:rPr>
              <a:t>Домашнее задание</a:t>
            </a:r>
            <a:br>
              <a:rPr lang="ru-RU" sz="5400" dirty="0" smtClean="0">
                <a:solidFill>
                  <a:schemeClr val="tx1"/>
                </a:solidFill>
                <a:latin typeface="Georgia" pitchFamily="18" charset="0"/>
              </a:rPr>
            </a:br>
            <a:endParaRPr lang="ru-RU" sz="54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571500" y="1928813"/>
            <a:ext cx="6429375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Georgia" pitchFamily="18" charset="0"/>
              </a:rPr>
              <a:t>Написать сочинение-рассуждение, выбрав одну из тем</a:t>
            </a:r>
          </a:p>
          <a:p>
            <a:endParaRPr lang="ru-RU" sz="2800" dirty="0">
              <a:latin typeface="Georgia" pitchFamily="18" charset="0"/>
            </a:endParaRPr>
          </a:p>
          <a:p>
            <a:r>
              <a:rPr lang="ru-RU" sz="2800" dirty="0">
                <a:latin typeface="Georgia" pitchFamily="18" charset="0"/>
              </a:rPr>
              <a:t> 1.«</a:t>
            </a:r>
            <a:r>
              <a:rPr lang="ru-RU" sz="2800" b="1" dirty="0">
                <a:latin typeface="Georgia" pitchFamily="18" charset="0"/>
              </a:rPr>
              <a:t>Напрасна ли смерть </a:t>
            </a:r>
            <a:r>
              <a:rPr lang="ru-RU" sz="2800" b="1" dirty="0" err="1">
                <a:latin typeface="Georgia" pitchFamily="18" charset="0"/>
              </a:rPr>
              <a:t>Данко</a:t>
            </a:r>
            <a:r>
              <a:rPr lang="ru-RU" sz="2800" b="1" dirty="0">
                <a:latin typeface="Georgia" pitchFamily="18" charset="0"/>
              </a:rPr>
              <a:t>?</a:t>
            </a:r>
            <a:r>
              <a:rPr lang="ru-RU" sz="2800" dirty="0">
                <a:latin typeface="Georgia" pitchFamily="18" charset="0"/>
              </a:rPr>
              <a:t>»</a:t>
            </a:r>
          </a:p>
          <a:p>
            <a:endParaRPr lang="ru-RU" sz="2800" dirty="0">
              <a:latin typeface="Georgia" pitchFamily="18" charset="0"/>
            </a:endParaRPr>
          </a:p>
          <a:p>
            <a:r>
              <a:rPr lang="ru-RU" sz="2800" dirty="0">
                <a:latin typeface="Georgia" pitchFamily="18" charset="0"/>
              </a:rPr>
              <a:t>2.</a:t>
            </a:r>
            <a:r>
              <a:rPr lang="ru-RU" sz="2800" dirty="0"/>
              <a:t> </a:t>
            </a:r>
            <a:r>
              <a:rPr lang="ru-RU" sz="2800" b="1" dirty="0">
                <a:latin typeface="Georgia" pitchFamily="18" charset="0"/>
              </a:rPr>
              <a:t>«Ради чего стоит жить и бороться?» </a:t>
            </a:r>
          </a:p>
          <a:p>
            <a:endParaRPr lang="ru-RU" sz="2800" b="1" dirty="0">
              <a:latin typeface="Georgia" pitchFamily="18" charset="0"/>
            </a:endParaRPr>
          </a:p>
          <a:p>
            <a:r>
              <a:rPr lang="ru-RU" sz="2800" b="1" dirty="0">
                <a:latin typeface="Georgia" pitchFamily="18" charset="0"/>
              </a:rPr>
              <a:t>3. «Подвиг во имя…»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142852"/>
            <a:ext cx="892971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Цели урока :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Показать особенности раннего творчества М.Горького на примере  рассказа «Старуха </a:t>
            </a:r>
            <a:r>
              <a:rPr lang="ru-RU" sz="3200" dirty="0" err="1" smtClean="0"/>
              <a:t>Изергиль</a:t>
            </a:r>
            <a:r>
              <a:rPr lang="ru-RU" sz="3200" dirty="0" smtClean="0"/>
              <a:t>»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Проанализировать легенду о </a:t>
            </a:r>
            <a:r>
              <a:rPr lang="ru-RU" sz="3200" dirty="0" err="1" smtClean="0"/>
              <a:t>Данко</a:t>
            </a:r>
            <a:r>
              <a:rPr lang="ru-RU" sz="3200" dirty="0" smtClean="0"/>
              <a:t> с точки зрения её идейного и художественного своеобразия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Через анализ легенды воспитать в учащихся  уважение к высоким нравственным качествам : бескорыстию, гордости , добру, служению людям</a:t>
            </a:r>
            <a:endParaRPr lang="ru-RU" sz="32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1785926"/>
            <a:ext cx="82153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Жизнь не тающая свеча. Это что – то вроде чудесного факела, который попал человеку в руки на мгновение, и его нужно заставить пылать как можно ярче, прежде чем передать грядущим поколениям.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                                  Б.Шоу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                                                                                                                                                                    </a:t>
            </a:r>
            <a:endParaRPr lang="ru-RU" sz="36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7685" cy="685800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071934" y="363915"/>
            <a:ext cx="4572000" cy="6494085"/>
          </a:xfrm>
          <a:prstGeom prst="rect">
            <a:avLst/>
          </a:prstGeom>
        </p:spPr>
        <p:txBody>
          <a:bodyPr>
            <a:spAutoFit/>
          </a:bodyPr>
          <a:lstStyle/>
          <a:p>
            <a:pPr lvl="3" eaLnBrk="1" hangingPunct="1">
              <a:defRPr/>
            </a:pPr>
            <a:r>
              <a:rPr lang="ru-RU" sz="3200" dirty="0"/>
              <a:t>Нужны подвиги! Подвиги! Нужны такие слова, которые звучали бы, как колокол набата, тревожили всё и, сотрясая, толкали вперёд!..</a:t>
            </a:r>
          </a:p>
          <a:p>
            <a:pPr lvl="4" eaLnBrk="1" hangingPunct="1">
              <a:defRPr/>
            </a:pPr>
            <a:r>
              <a:rPr lang="ru-RU" sz="3200" dirty="0"/>
              <a:t>       </a:t>
            </a:r>
            <a:r>
              <a:rPr lang="ru-RU" sz="3200" i="1" dirty="0"/>
              <a:t>(М.Горький)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85720" y="785794"/>
            <a:ext cx="8572500" cy="3429024"/>
          </a:xfrm>
          <a:prstGeom prst="horizontalScroll">
            <a:avLst/>
          </a:prstGeom>
          <a:solidFill>
            <a:srgbClr val="FFFF99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rgbClr val="002060"/>
              </a:solidFill>
              <a:latin typeface="Georgia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124" name="Заголовок 5"/>
          <p:cNvSpPr>
            <a:spLocks noGrp="1"/>
          </p:cNvSpPr>
          <p:nvPr>
            <p:ph type="title"/>
          </p:nvPr>
        </p:nvSpPr>
        <p:spPr>
          <a:xfrm>
            <a:off x="571472" y="-214338"/>
            <a:ext cx="8001000" cy="1216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Максим Горький «Старуха </a:t>
            </a:r>
            <a:r>
              <a:rPr lang="ru-RU" sz="2800" b="1" dirty="0" err="1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Изергиль</a:t>
            </a: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»</a:t>
            </a:r>
            <a:b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1895год</a:t>
            </a:r>
            <a:endParaRPr lang="ru-RU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71472" y="1000108"/>
            <a:ext cx="83582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Романтизм – направление в литературе , проникнутое стремлением показать в ярких образах высокое назначение человека </a:t>
            </a:r>
            <a:endParaRPr lang="ru-RU" sz="3600" dirty="0"/>
          </a:p>
        </p:txBody>
      </p:sp>
      <p:sp>
        <p:nvSpPr>
          <p:cNvPr id="8" name="Овал 7"/>
          <p:cNvSpPr/>
          <p:nvPr/>
        </p:nvSpPr>
        <p:spPr>
          <a:xfrm>
            <a:off x="2285984" y="4000504"/>
            <a:ext cx="4214842" cy="2466915"/>
          </a:xfrm>
          <a:prstGeom prst="ellipse">
            <a:avLst/>
          </a:prstGeom>
          <a:solidFill>
            <a:srgbClr val="FFD9D9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Данко</a:t>
            </a:r>
            <a:r>
              <a:rPr 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– </a:t>
            </a:r>
            <a:r>
              <a:rPr lang="ru-RU" dirty="0">
                <a:latin typeface="Georgia" pitchFamily="18" charset="0"/>
              </a:rPr>
              <a:t>воплощающий  романтический идеал (любовь к людям и самопожертвование</a:t>
            </a:r>
            <a:r>
              <a:rPr lang="ru-RU" i="1" dirty="0">
                <a:latin typeface="Georgia" pitchFamily="18" charset="0"/>
              </a:rPr>
              <a:t>, </a:t>
            </a:r>
            <a:r>
              <a:rPr lang="ru-RU" dirty="0">
                <a:latin typeface="Georgia" pitchFamily="18" charset="0"/>
              </a:rPr>
              <a:t>жить с людьми и для людей)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714356"/>
            <a:ext cx="9144000" cy="1143000"/>
          </a:xfrm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«Легенда о </a:t>
            </a:r>
            <a:r>
              <a:rPr lang="ru-RU" sz="48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Данко</a:t>
            </a:r>
            <a:r>
              <a:rPr lang="ru-RU" sz="4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»</a:t>
            </a:r>
            <a:r>
              <a:rPr lang="ru-RU" sz="4800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4800" dirty="0" smtClean="0">
                <a:solidFill>
                  <a:srgbClr val="C00000"/>
                </a:solidFill>
                <a:latin typeface="Georgia" pitchFamily="18" charset="0"/>
              </a:rPr>
            </a:br>
            <a:endParaRPr lang="ru-RU" sz="4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313" y="1643063"/>
            <a:ext cx="8572500" cy="3929062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900" b="1" dirty="0" smtClean="0">
              <a:latin typeface="Georgia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 smtClean="0">
              <a:latin typeface="Georgia" pitchFamily="18" charset="0"/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357158" y="2143116"/>
            <a:ext cx="8572500" cy="2286016"/>
          </a:xfrm>
          <a:prstGeom prst="horizontalScroll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</a:rPr>
              <a:t>Легенда – произведение, созданное народной фантазией, где сочетается реальное и фантастическое </a:t>
            </a:r>
            <a:endParaRPr lang="ru-RU" sz="3600" dirty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Изменение размера Моисей перед фараоном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571612"/>
            <a:ext cx="4143404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429124" y="1785926"/>
            <a:ext cx="47148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 основе легенды о </a:t>
            </a:r>
            <a:r>
              <a:rPr lang="ru-RU" sz="4000" dirty="0" err="1" smtClean="0"/>
              <a:t>Данко</a:t>
            </a:r>
            <a:r>
              <a:rPr lang="ru-RU" sz="4000" dirty="0" smtClean="0"/>
              <a:t> лежит библейская история о  Моисее</a:t>
            </a:r>
            <a:endParaRPr lang="ru-RU" sz="40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Изменение размера Чермное мор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14290"/>
            <a:ext cx="4020886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Изменение размера медный змей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285728"/>
            <a:ext cx="4476781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30005222</Template>
  <TotalTime>667</TotalTime>
  <Words>238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Профиль</vt:lpstr>
      <vt:lpstr>Слайд 1</vt:lpstr>
      <vt:lpstr>Слайд 2</vt:lpstr>
      <vt:lpstr>Слайд 3</vt:lpstr>
      <vt:lpstr>Слайд 4</vt:lpstr>
      <vt:lpstr>Максим Горький «Старуха Изергиль» 1895год</vt:lpstr>
      <vt:lpstr>«Легенда о Данко» </vt:lpstr>
      <vt:lpstr>Слайд 7</vt:lpstr>
      <vt:lpstr>Слайд 8</vt:lpstr>
      <vt:lpstr>Слайд 9</vt:lpstr>
      <vt:lpstr>Слайд 10</vt:lpstr>
      <vt:lpstr>Домашнее задание 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Старуха Изергиль. 1895год.</dc:title>
  <dc:creator>SamLab.ws</dc:creator>
  <cp:lastModifiedBy>Admin</cp:lastModifiedBy>
  <cp:revision>81</cp:revision>
  <dcterms:created xsi:type="dcterms:W3CDTF">2009-02-24T18:38:18Z</dcterms:created>
  <dcterms:modified xsi:type="dcterms:W3CDTF">2013-02-25T14:24:55Z</dcterms:modified>
  <cp:contentStatus/>
</cp:coreProperties>
</file>