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sldIdLst>
    <p:sldId id="291" r:id="rId2"/>
    <p:sldId id="289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85" r:id="rId11"/>
    <p:sldId id="266" r:id="rId12"/>
    <p:sldId id="267" r:id="rId13"/>
    <p:sldId id="268" r:id="rId14"/>
    <p:sldId id="269" r:id="rId15"/>
    <p:sldId id="284" r:id="rId16"/>
    <p:sldId id="270" r:id="rId17"/>
    <p:sldId id="271" r:id="rId18"/>
    <p:sldId id="272" r:id="rId19"/>
    <p:sldId id="274" r:id="rId20"/>
    <p:sldId id="273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90" r:id="rId29"/>
    <p:sldId id="282" r:id="rId30"/>
    <p:sldId id="287" r:id="rId3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D49978-E71F-463B-8AFC-B6F150782AC7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DDC8BE-DDB3-4A02-B489-6E24461D2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DC8BE-DDB3-4A02-B489-6E24461D22D8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pull dir="d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Documents%20and%20Settings\&#1040;&#1083;&#1077;&#1089;&#1103;\&#1052;&#1086;&#1080;%20&#1076;&#1086;&#1082;&#1091;&#1084;&#1077;&#1085;&#1090;&#1099;\Downloads\Glinka%20M.I.%20Opera%20-%20'Ivan%20Susanin'%204%20dejstvie_%20(mp3cut.net).mp3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Documents%20and%20Settings\&#1040;&#1083;&#1077;&#1089;&#1103;\&#1052;&#1086;&#1080;%20&#1076;&#1086;&#1082;&#1091;&#1084;&#1077;&#1085;&#1090;&#1099;\Downloads\Petr%20Il'ich%20CHajkovskij%20-%20Torzhestvennaya%20uvertyura%20'1812%20god'.mp3" TargetMode="Externa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Documents%20and%20Settings\&#1040;&#1083;&#1077;&#1089;&#1103;\&#1052;&#1086;&#1080;%20&#1076;&#1086;&#1082;&#1091;&#1084;&#1077;&#1085;&#1090;&#1099;\Downloads\&#1087;&#1088;&#1086;&#1082;&#1086;&#1092;&#1100;&#1077;&#1074;%20&#1079;&#1072;%20&#1086;&#1090;&#1077;&#1095;&#1077;&#1089;&#1090;&#1074;&#1086;%20(mp3cut.net).mp3" TargetMode="Externa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gbou-school-2.ucoz.ru/_si/0/50833536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>
            <a:off x="533400" y="457200"/>
            <a:ext cx="7620000" cy="5638800"/>
          </a:xfrm>
          <a:prstGeom prst="rect">
            <a:avLst/>
          </a:prstGeom>
        </p:spPr>
        <p:txBody>
          <a:bodyPr vert="horz" lIns="182880" tIns="91440">
            <a:normAutofit fontScale="92500" lnSpcReduction="20000"/>
          </a:bodyPr>
          <a:lstStyle/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Презентацию подготовили: Бамбурова Алеся, ученица </a:t>
            </a:r>
          </a:p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11 класса ГБОУ СОШ </a:t>
            </a:r>
          </a:p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с. Александровка.</a:t>
            </a:r>
          </a:p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Редькина Валерия,</a:t>
            </a:r>
          </a:p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ru-RU" sz="3600" dirty="0" smtClean="0"/>
              <a:t>у</a:t>
            </a:r>
            <a:r>
              <a:rPr kumimoji="0" lang="ru-RU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ченица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9 класса</a:t>
            </a:r>
          </a:p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Бахиловского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филиала ГБОУ СОШ с. Александровка.</a:t>
            </a:r>
          </a:p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ru-RU" sz="3600" dirty="0" smtClean="0"/>
              <a:t>Руководитель: Бамбурова Ольга Викторовна.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Номинация: Отражение войны 1812 года в культуре и искусстве.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183880" cy="6248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Опера « Иван Сусанин»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3400" y="1447800"/>
            <a:ext cx="8183880" cy="418795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Глинка вывел на оперную сцену народ.</a:t>
            </a:r>
          </a:p>
          <a:p>
            <a:r>
              <a:rPr lang="ru-RU" dirty="0" smtClean="0"/>
              <a:t>Впервые  он  предстает  символом  всей  нации, носителем  духовных  качеств.</a:t>
            </a:r>
          </a:p>
          <a:p>
            <a:r>
              <a:rPr lang="ru-RU" dirty="0" smtClean="0"/>
              <a:t>Подвиг  костромского  крестьянина  1612  года был созвучен  беззаветному  героизму  русских людей  в  борьбе  с  наполеоновскими полчищами. </a:t>
            </a:r>
          </a:p>
          <a:p>
            <a:r>
              <a:rPr lang="ru-RU" dirty="0" smtClean="0"/>
              <a:t>Оперу  завершает  величественный  хор «Славься» — светлый  гимн  русскому  народу, выдающийся  художественный  памятник беззаветному  народному  патриотизму.</a:t>
            </a:r>
            <a:endParaRPr lang="ru-RU" dirty="0"/>
          </a:p>
        </p:txBody>
      </p:sp>
      <p:pic>
        <p:nvPicPr>
          <p:cNvPr id="7" name="Glinka M.I. Opera - 'Ivan Susanin' 4 dejstvie_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153400" y="6019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2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85800"/>
            <a:ext cx="4419600" cy="48768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В этой опере композитор выразил  уважение к русскому  народу, его могучей силе и душевной красоте, прославил героический подвиг простого русского крестьянина, пожертвовавшего своей жизнью во имя Родины.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susan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3800" y="685800"/>
            <a:ext cx="3683000" cy="4114800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81000"/>
            <a:ext cx="8183880" cy="1051560"/>
          </a:xfrm>
        </p:spPr>
        <p:txBody>
          <a:bodyPr/>
          <a:lstStyle/>
          <a:p>
            <a:r>
              <a:rPr lang="ru-RU" dirty="0" smtClean="0"/>
              <a:t>П.И. </a:t>
            </a:r>
            <a:r>
              <a:rPr lang="ru-RU" dirty="0" err="1" smtClean="0"/>
              <a:t>Чайковкий</a:t>
            </a:r>
            <a:endParaRPr lang="ru-RU" dirty="0"/>
          </a:p>
        </p:txBody>
      </p:sp>
      <p:pic>
        <p:nvPicPr>
          <p:cNvPr id="4" name="Содержимое 3" descr="36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3400" y="1981200"/>
            <a:ext cx="2914650" cy="3886200"/>
          </a:xfrm>
        </p:spPr>
      </p:pic>
      <p:sp>
        <p:nvSpPr>
          <p:cNvPr id="5" name="Содержимое 1"/>
          <p:cNvSpPr txBox="1">
            <a:spLocks/>
          </p:cNvSpPr>
          <p:nvPr/>
        </p:nvSpPr>
        <p:spPr>
          <a:xfrm>
            <a:off x="4038600" y="1447800"/>
            <a:ext cx="4419600" cy="4724400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ru-RU" sz="2800" dirty="0" smtClean="0"/>
              <a:t>Считается одним из величайших композиторов в истории музыки.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1880 году </a:t>
            </a:r>
            <a:r>
              <a:rPr lang="ru-RU" sz="2800" dirty="0" smtClean="0"/>
              <a:t>создал торжественную увертюру «1812».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2800" dirty="0" smtClean="0"/>
              <a:t>Она написана к торжествам по случаю освещения храма Христа Спасителя.</a:t>
            </a:r>
            <a:endParaRPr kumimoji="0" lang="ru-RU" sz="2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12954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1840- 1893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etr Il'ich CHajkovskij - Torzhestvennaya uvertyura '1812 god'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2296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609600"/>
            <a:ext cx="5181600" cy="6096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С.С.Прокофьев</a:t>
            </a:r>
            <a:endParaRPr lang="ru-RU" dirty="0"/>
          </a:p>
        </p:txBody>
      </p:sp>
      <p:pic>
        <p:nvPicPr>
          <p:cNvPr id="5" name="Содержимое 4" descr="prokofie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2057400"/>
            <a:ext cx="2971800" cy="3962400"/>
          </a:xfrm>
        </p:spPr>
      </p:pic>
      <p:sp>
        <p:nvSpPr>
          <p:cNvPr id="4" name="TextBox 3"/>
          <p:cNvSpPr txBox="1"/>
          <p:nvPr/>
        </p:nvSpPr>
        <p:spPr>
          <a:xfrm>
            <a:off x="1219200" y="13716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1891-1953</a:t>
            </a:r>
            <a:r>
              <a:rPr lang="ru-RU" u="sng" dirty="0" smtClean="0"/>
              <a:t> </a:t>
            </a:r>
            <a:endParaRPr lang="ru-RU" dirty="0"/>
          </a:p>
        </p:txBody>
      </p:sp>
      <p:sp>
        <p:nvSpPr>
          <p:cNvPr id="6" name="Содержимое 1"/>
          <p:cNvSpPr txBox="1">
            <a:spLocks/>
          </p:cNvSpPr>
          <p:nvPr/>
        </p:nvSpPr>
        <p:spPr>
          <a:xfrm>
            <a:off x="4038600" y="1219200"/>
            <a:ext cx="4419600" cy="4724400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ru-RU" sz="2800" dirty="0" smtClean="0"/>
              <a:t>Один из крупнейших, влиятельных и самых исполняемых композиторов XX века.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Создание </a:t>
            </a:r>
            <a:r>
              <a:rPr lang="ru-RU" sz="2800" b="1" dirty="0" smtClean="0"/>
              <a:t> </a:t>
            </a:r>
            <a:r>
              <a:rPr lang="ru-RU" sz="2800" dirty="0" smtClean="0"/>
              <a:t>оперы </a:t>
            </a:r>
            <a:r>
              <a:rPr lang="ru-RU" sz="2800" b="1" dirty="0" smtClean="0"/>
              <a:t>«</a:t>
            </a:r>
            <a:r>
              <a:rPr lang="ru-RU" sz="2800" dirty="0" smtClean="0"/>
              <a:t>Война и мир» совпало с началом Великой Отечественной войны.</a:t>
            </a:r>
            <a:endParaRPr kumimoji="0" lang="ru-RU" sz="2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14400"/>
            <a:ext cx="8077200" cy="609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Отрывок из оперы «Война и мир»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191000" y="1295400"/>
            <a:ext cx="4495800" cy="49530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Правдивое раскрытие душевной драмы героев сочетается здесь с показом широких картин быта, исторических событий, сыгравших огромную роль в жизни русского народа.</a:t>
            </a:r>
          </a:p>
          <a:p>
            <a:r>
              <a:rPr lang="ru-RU" dirty="0" smtClean="0"/>
              <a:t> Ее первые семь картин посвящены личным взаимоотношениям основных героев, последние шесть раскрывают преимущественно тему народной борьбы.</a:t>
            </a:r>
            <a:endParaRPr lang="ru-RU" dirty="0"/>
          </a:p>
        </p:txBody>
      </p:sp>
      <p:pic>
        <p:nvPicPr>
          <p:cNvPr id="6" name="Рисунок 5" descr="2005120923114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600200"/>
            <a:ext cx="3657600" cy="3429000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43650626_wa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838200"/>
            <a:ext cx="7695846" cy="25146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38200" y="3581400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Опера завершается обращением Кутузова к народу и величавым, ликующим хором-апофеозом «За отечество шли мы в смертный бой».</a:t>
            </a:r>
            <a:endParaRPr lang="ru-RU" sz="2400" dirty="0"/>
          </a:p>
        </p:txBody>
      </p:sp>
      <p:pic>
        <p:nvPicPr>
          <p:cNvPr id="6" name="прокофьев за отечество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153400" y="6019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92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3400" y="304800"/>
            <a:ext cx="4648200" cy="838200"/>
          </a:xfrm>
        </p:spPr>
        <p:txBody>
          <a:bodyPr/>
          <a:lstStyle/>
          <a:p>
            <a:r>
              <a:rPr lang="ru-RU" b="1" dirty="0" smtClean="0"/>
              <a:t>Т.Н. </a:t>
            </a:r>
            <a:r>
              <a:rPr lang="ru-RU" b="1" dirty="0" smtClean="0"/>
              <a:t>Хренников.</a:t>
            </a:r>
            <a:endParaRPr lang="ru-RU" dirty="0"/>
          </a:p>
        </p:txBody>
      </p:sp>
      <p:pic>
        <p:nvPicPr>
          <p:cNvPr id="4" name="Содержимое 3" descr="hrennikovbi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752600"/>
            <a:ext cx="3337560" cy="4572000"/>
          </a:xfrm>
        </p:spPr>
      </p:pic>
      <p:sp>
        <p:nvSpPr>
          <p:cNvPr id="5" name="TextBox 4"/>
          <p:cNvSpPr txBox="1"/>
          <p:nvPr/>
        </p:nvSpPr>
        <p:spPr>
          <a:xfrm>
            <a:off x="1066800" y="12192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1913—2007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1"/>
          <p:cNvSpPr txBox="1">
            <a:spLocks/>
          </p:cNvSpPr>
          <p:nvPr/>
        </p:nvSpPr>
        <p:spPr>
          <a:xfrm>
            <a:off x="4038600" y="1447800"/>
            <a:ext cx="4419600" cy="4724400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ru-RU" sz="2800" dirty="0" smtClean="0"/>
              <a:t>Советский композитор и общественный деятель. Народный артист </a:t>
            </a:r>
            <a:r>
              <a:rPr lang="ru-RU" sz="2800" dirty="0" smtClean="0"/>
              <a:t>СССР</a:t>
            </a:r>
            <a:r>
              <a:rPr lang="ru-RU" sz="2800" dirty="0" smtClean="0"/>
              <a:t>.</a:t>
            </a:r>
            <a:endParaRPr lang="ru-RU" sz="28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Развивал</a:t>
            </a:r>
            <a:r>
              <a:rPr kumimoji="0" lang="ru-RU" sz="2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традиции русской  </a:t>
            </a:r>
            <a:r>
              <a:rPr kumimoji="0" lang="ru-RU" sz="2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классики.</a:t>
            </a:r>
            <a:endParaRPr kumimoji="0" lang="ru-RU" sz="280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ru-RU" sz="2800" baseline="0" dirty="0" smtClean="0"/>
              <a:t>Его музыка  проникнута оптимизмом, мужественной героикой.</a:t>
            </a:r>
            <a:endParaRPr kumimoji="0" lang="ru-RU" sz="26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ru-RU" sz="2800" dirty="0" smtClean="0"/>
              <a:t>1980 году создал балет «Гусарская баллада».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endParaRPr kumimoji="0" lang="ru-RU" sz="2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0"/>
            <a:ext cx="8183880" cy="1051560"/>
          </a:xfrm>
        </p:spPr>
        <p:txBody>
          <a:bodyPr/>
          <a:lstStyle/>
          <a:p>
            <a:r>
              <a:rPr lang="ru-RU" dirty="0" smtClean="0"/>
              <a:t>«Гусарская баллада»</a:t>
            </a:r>
            <a:endParaRPr lang="ru-RU" dirty="0"/>
          </a:p>
        </p:txBody>
      </p:sp>
      <p:pic>
        <p:nvPicPr>
          <p:cNvPr id="6" name="Содержимое 5" descr="c02a2c46c396a74491439e65564c9471_900_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828800"/>
            <a:ext cx="3886200" cy="4191000"/>
          </a:xfrm>
        </p:spPr>
      </p:pic>
      <p:sp>
        <p:nvSpPr>
          <p:cNvPr id="7" name="Прямоугольник 6"/>
          <p:cNvSpPr/>
          <p:nvPr/>
        </p:nvSpPr>
        <p:spPr>
          <a:xfrm>
            <a:off x="4343400" y="1295400"/>
            <a:ext cx="4495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Музыка к балету  «Гусарская баллада» была написана по пьесе А.Гладкова « </a:t>
            </a:r>
            <a:r>
              <a:rPr lang="ru-RU" sz="2800" dirty="0" err="1" smtClean="0"/>
              <a:t>Давным</a:t>
            </a:r>
            <a:r>
              <a:rPr lang="ru-RU" sz="2800" dirty="0" smtClean="0"/>
              <a:t>  - давно» и фильму  Э.Рязанова    « Гусарская Баллада».</a:t>
            </a:r>
          </a:p>
          <a:p>
            <a:r>
              <a:rPr lang="ru-RU" sz="2800" dirty="0" smtClean="0"/>
              <a:t>Шурочка Азарова- юная героиня, надев гусарский мундир, пожелала служить Отечеству.</a:t>
            </a:r>
            <a:endParaRPr lang="ru-RU" sz="2800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00400" y="304800"/>
            <a:ext cx="2743200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Живопись</a:t>
            </a:r>
            <a:endParaRPr lang="ru-RU" dirty="0"/>
          </a:p>
        </p:txBody>
      </p:sp>
      <p:pic>
        <p:nvPicPr>
          <p:cNvPr id="5" name="Содержимое 4" descr="kim001p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2286000"/>
            <a:ext cx="2667000" cy="4168025"/>
          </a:xfrm>
        </p:spPr>
      </p:pic>
      <p:sp>
        <p:nvSpPr>
          <p:cNvPr id="6" name="Прямоугольник 5"/>
          <p:cNvSpPr/>
          <p:nvPr/>
        </p:nvSpPr>
        <p:spPr>
          <a:xfrm>
            <a:off x="762000" y="1752600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1842—1904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1"/>
          <p:cNvSpPr txBox="1">
            <a:spLocks/>
          </p:cNvSpPr>
          <p:nvPr/>
        </p:nvSpPr>
        <p:spPr>
          <a:xfrm>
            <a:off x="4038600" y="1447800"/>
            <a:ext cx="4419600" cy="47244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Выдающийся русский живописец и литератор, один из наиболее известных художников-баталистов.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оздал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Москве и Париже серию из 20 картин, в которых стремился « показать великий национальный дух русского народа».</a:t>
            </a:r>
            <a:endParaRPr kumimoji="0" lang="ru-RU" sz="2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457200" y="1066800"/>
            <a:ext cx="3429000" cy="6858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В.В.Верещагин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gbou-school-2.ucoz.ru/_si/0/s50833536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533400"/>
            <a:ext cx="3581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1"/>
          <p:cNvSpPr txBox="1">
            <a:spLocks/>
          </p:cNvSpPr>
          <p:nvPr/>
        </p:nvSpPr>
        <p:spPr>
          <a:xfrm>
            <a:off x="4191000" y="838200"/>
            <a:ext cx="4419600" cy="4724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ru-RU" sz="2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1"/>
          <p:cNvSpPr txBox="1">
            <a:spLocks/>
          </p:cNvSpPr>
          <p:nvPr/>
        </p:nvSpPr>
        <p:spPr>
          <a:xfrm>
            <a:off x="609600" y="4495800"/>
            <a:ext cx="3352800" cy="1143000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Конец Бородинского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сражения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343400" y="609600"/>
            <a:ext cx="4419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Вечером 26-го августа, около пяти часов, Бородинское сражение окончилось. Каковы же были итоги этой кровопролитнейшей из битв? Очень печальные для Наполеона, ибо здесь не было победы, которой в течение целого дня тщетно ждали от него все приближенные...</a:t>
            </a:r>
            <a:endParaRPr lang="ru-RU" sz="2400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219200"/>
          </a:xfrm>
        </p:spPr>
        <p:txBody>
          <a:bodyPr>
            <a:normAutofit/>
          </a:bodyPr>
          <a:lstStyle/>
          <a:p>
            <a:r>
              <a:rPr lang="ru-RU" dirty="0" smtClean="0"/>
              <a:t>Тема: «Памятники мужества в искусстве»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52600"/>
            <a:ext cx="7924800" cy="43434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</a:t>
            </a:r>
            <a:r>
              <a:rPr lang="ru-RU" sz="2800" dirty="0" smtClean="0"/>
              <a:t>Ход мировой истории в первой четверти </a:t>
            </a:r>
            <a:r>
              <a:rPr lang="en-US" sz="2800" dirty="0" smtClean="0"/>
              <a:t>XIX</a:t>
            </a:r>
            <a:r>
              <a:rPr lang="ru-RU" sz="2800" dirty="0" smtClean="0"/>
              <a:t> в. во многом определили события Отечественной войны 1812 года. </a:t>
            </a:r>
          </a:p>
          <a:p>
            <a:r>
              <a:rPr lang="ru-RU" dirty="0" smtClean="0"/>
              <a:t> </a:t>
            </a:r>
            <a:r>
              <a:rPr lang="ru-RU" sz="2800" dirty="0" smtClean="0"/>
              <a:t>Особое место эта война занимает в нашей истории.</a:t>
            </a:r>
          </a:p>
          <a:p>
            <a:r>
              <a:rPr lang="ru-RU" dirty="0" smtClean="0"/>
              <a:t> </a:t>
            </a:r>
            <a:r>
              <a:rPr lang="ru-RU" sz="2800" dirty="0" smtClean="0"/>
              <a:t>Никогда прежде угроза порабощения не порождала такого сплочения  сил, такого духовного пробуждения.</a:t>
            </a:r>
          </a:p>
          <a:p>
            <a:r>
              <a:rPr lang="ru-RU" sz="2800" dirty="0" smtClean="0"/>
              <a:t> Отечественная война  1812 года – одна из самых героических страниц истории нашей Родины.  </a:t>
            </a:r>
          </a:p>
          <a:p>
            <a:r>
              <a:rPr lang="ru-RU" sz="2800" dirty="0" smtClean="0"/>
              <a:t> Это служит для нас предметом гордости за наш народ.  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3400" y="609600"/>
            <a:ext cx="2895600" cy="822960"/>
          </a:xfrm>
        </p:spPr>
        <p:txBody>
          <a:bodyPr/>
          <a:lstStyle/>
          <a:p>
            <a:r>
              <a:rPr lang="ru-RU" b="1" dirty="0" err="1" smtClean="0"/>
              <a:t>Ф.А.Рубо</a:t>
            </a:r>
            <a:endParaRPr lang="ru-RU" dirty="0"/>
          </a:p>
        </p:txBody>
      </p:sp>
      <p:pic>
        <p:nvPicPr>
          <p:cNvPr id="5" name="Содержимое 4" descr="17_июня_-_Рубо_Франц_Алексеевич_-_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905000"/>
            <a:ext cx="3440339" cy="4267200"/>
          </a:xfrm>
        </p:spPr>
      </p:pic>
      <p:sp>
        <p:nvSpPr>
          <p:cNvPr id="6" name="Прямоугольник 5"/>
          <p:cNvSpPr/>
          <p:nvPr/>
        </p:nvSpPr>
        <p:spPr>
          <a:xfrm>
            <a:off x="685800" y="1447800"/>
            <a:ext cx="2362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1856-1928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1"/>
          <p:cNvSpPr txBox="1">
            <a:spLocks/>
          </p:cNvSpPr>
          <p:nvPr/>
        </p:nvSpPr>
        <p:spPr>
          <a:xfrm>
            <a:off x="4038600" y="1447800"/>
            <a:ext cx="4419600" cy="4724400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Основоположник отечественной школы панорамной живописи, автор около двухсот монументальных полотен.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Создал панораму «Бородинская битва».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Новые приемы позволили представить это событие  в более цельном, масштабном виде.</a:t>
            </a:r>
            <a:endParaRPr kumimoji="0" lang="ru-RU" sz="2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Часть панорамы «Бородинская битва»</a:t>
            </a:r>
            <a:endParaRPr lang="ru-RU" dirty="0"/>
          </a:p>
        </p:txBody>
      </p:sp>
      <p:pic>
        <p:nvPicPr>
          <p:cNvPr id="4" name="Содержимое 3" descr="23-03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533400"/>
            <a:ext cx="6019800" cy="4337555"/>
          </a:xfr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5105400" cy="685800"/>
          </a:xfrm>
        </p:spPr>
        <p:txBody>
          <a:bodyPr>
            <a:normAutofit/>
          </a:bodyPr>
          <a:lstStyle/>
          <a:p>
            <a:r>
              <a:rPr lang="ru-RU" dirty="0" smtClean="0"/>
              <a:t>Архитектура</a:t>
            </a:r>
            <a:endParaRPr lang="ru-RU" dirty="0"/>
          </a:p>
        </p:txBody>
      </p:sp>
      <p:pic>
        <p:nvPicPr>
          <p:cNvPr id="5" name="Содержимое 4" descr="220px-Avgust_de_Monpherra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2286000"/>
            <a:ext cx="3276600" cy="4095750"/>
          </a:xfr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457200" y="1143000"/>
            <a:ext cx="5105400" cy="6858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0000" lnSpcReduction="10000"/>
          </a:bodyPr>
          <a:lstStyle/>
          <a:p>
            <a:pPr lvl="0">
              <a:spcBef>
                <a:spcPct val="0"/>
              </a:spcBef>
            </a:pPr>
            <a:r>
              <a:rPr lang="ru-RU" sz="4400" dirty="0" smtClean="0"/>
              <a:t>Огюст </a:t>
            </a:r>
            <a:r>
              <a:rPr lang="ru-RU" sz="4400" dirty="0" err="1" smtClean="0"/>
              <a:t>Монферран</a:t>
            </a:r>
            <a:endParaRPr kumimoji="0" lang="ru-RU" sz="420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" y="1752600"/>
            <a:ext cx="20104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1786-  1858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1"/>
          <p:cNvSpPr txBox="1">
            <a:spLocks/>
          </p:cNvSpPr>
          <p:nvPr/>
        </p:nvSpPr>
        <p:spPr>
          <a:xfrm>
            <a:off x="4038600" y="1752600"/>
            <a:ext cx="4419600" cy="47244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kumimoji="0" lang="ru-RU" sz="2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Выдающийся французский архитектор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половины </a:t>
            </a:r>
            <a:r>
              <a:rPr kumimoji="0" lang="en-US" sz="2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XIX </a:t>
            </a:r>
            <a:r>
              <a:rPr kumimoji="0" lang="ru-RU" sz="2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века.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kumimoji="0" lang="ru-RU" sz="2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Создал Александровскую колонну</a:t>
            </a:r>
            <a:r>
              <a:rPr kumimoji="0" lang="ru-RU" sz="2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ru-RU" sz="2800" baseline="0" dirty="0" smtClean="0">
                <a:latin typeface="Times New Roman" pitchFamily="18" charset="0"/>
                <a:cs typeface="Times New Roman" pitchFamily="18" charset="0"/>
              </a:rPr>
              <a:t> За её возведение награждён орденом Святого Владимира </a:t>
            </a:r>
            <a:r>
              <a:rPr lang="en-US" sz="2800" baseline="0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2800" baseline="0" dirty="0" smtClean="0">
                <a:latin typeface="Times New Roman" pitchFamily="18" charset="0"/>
                <a:cs typeface="Times New Roman" pitchFamily="18" charset="0"/>
              </a:rPr>
              <a:t>степени.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Прожил</a:t>
            </a:r>
            <a:r>
              <a:rPr kumimoji="0" lang="ru-RU" sz="2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 России более 40 лет.</a:t>
            </a:r>
            <a:endParaRPr kumimoji="0" lang="ru-RU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381000"/>
            <a:ext cx="8183880" cy="746760"/>
          </a:xfrm>
        </p:spPr>
        <p:txBody>
          <a:bodyPr/>
          <a:lstStyle/>
          <a:p>
            <a:r>
              <a:rPr lang="ru-RU" dirty="0" smtClean="0"/>
              <a:t>Александровская колонна</a:t>
            </a:r>
            <a:endParaRPr lang="ru-RU" dirty="0"/>
          </a:p>
        </p:txBody>
      </p:sp>
      <p:pic>
        <p:nvPicPr>
          <p:cNvPr id="6" name="Содержимое 5" descr="83708430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9600" y="1295400"/>
            <a:ext cx="2588045" cy="4572000"/>
          </a:xfrm>
        </p:spPr>
      </p:pic>
      <p:sp>
        <p:nvSpPr>
          <p:cNvPr id="4" name="Содержимое 1"/>
          <p:cNvSpPr txBox="1">
            <a:spLocks/>
          </p:cNvSpPr>
          <p:nvPr/>
        </p:nvSpPr>
        <p:spPr>
          <a:xfrm>
            <a:off x="3429000" y="1295400"/>
            <a:ext cx="5181600" cy="434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Самый высокий монумент в мире 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Барельефы </a:t>
            </a:r>
            <a:r>
              <a:rPr lang="ru-RU" sz="2800" dirty="0" smtClean="0"/>
              <a:t>прославляют  победу русского оружия.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lang="ru-RU" sz="2800" dirty="0" smtClean="0"/>
              <a:t>На доске надпись: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lang="ru-RU" sz="2800" dirty="0" smtClean="0"/>
              <a:t>« Александру Первому благодарная Россия».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Венчает колонну ангел, попирающий крестом змею-символ победы добра над злом.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2971800" cy="990600"/>
          </a:xfrm>
        </p:spPr>
        <p:txBody>
          <a:bodyPr/>
          <a:lstStyle/>
          <a:p>
            <a:r>
              <a:rPr lang="ru-RU" b="1" dirty="0" smtClean="0"/>
              <a:t>О. И.Бове</a:t>
            </a:r>
            <a:endParaRPr lang="ru-RU" dirty="0"/>
          </a:p>
        </p:txBody>
      </p:sp>
      <p:pic>
        <p:nvPicPr>
          <p:cNvPr id="5" name="Содержимое 4" descr="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981200"/>
            <a:ext cx="3408498" cy="4343400"/>
          </a:xfrm>
        </p:spPr>
      </p:pic>
      <p:sp>
        <p:nvSpPr>
          <p:cNvPr id="4" name="TextBox 3"/>
          <p:cNvSpPr txBox="1"/>
          <p:nvPr/>
        </p:nvSpPr>
        <p:spPr>
          <a:xfrm>
            <a:off x="685800" y="1295400"/>
            <a:ext cx="1830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1784-1834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1"/>
          <p:cNvSpPr txBox="1">
            <a:spLocks/>
          </p:cNvSpPr>
          <p:nvPr/>
        </p:nvSpPr>
        <p:spPr>
          <a:xfrm>
            <a:off x="4038600" y="1752600"/>
            <a:ext cx="4419600" cy="45720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ru-RU" sz="2800" dirty="0" smtClean="0"/>
              <a:t>Российский архитектор.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ru-RU" sz="2800" dirty="0" smtClean="0"/>
              <a:t>Участник  ополчения Отечественной войны.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ru-RU" sz="2800" dirty="0" smtClean="0"/>
              <a:t>Создал Триумфальные  ворота, напоминающие о торжественном возвращении наших русских солдат с победой.</a:t>
            </a:r>
            <a:endParaRPr kumimoji="0" lang="ru-RU" sz="2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83880" cy="5486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Триумфальные ворота</a:t>
            </a:r>
            <a:endParaRPr lang="ru-RU" dirty="0"/>
          </a:p>
        </p:txBody>
      </p:sp>
      <p:pic>
        <p:nvPicPr>
          <p:cNvPr id="4" name="Содержимое 3" descr="arka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295400"/>
            <a:ext cx="3823003" cy="3733800"/>
          </a:xfrm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4343400" y="1143000"/>
            <a:ext cx="4572000" cy="487680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Установлены по распоряжению Николая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600" dirty="0" smtClean="0"/>
              <a:t>I</a:t>
            </a:r>
            <a:r>
              <a:rPr lang="ru-RU" sz="2600" dirty="0" smtClean="0"/>
              <a:t>.</a:t>
            </a:r>
            <a:endParaRPr lang="en-US" sz="2600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lang="ru-RU" sz="2600" dirty="0" smtClean="0"/>
              <a:t>Надпись на воротах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гласит: «Благословенной памяти Александра 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…».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lang="ru-RU" sz="2600" baseline="0" dirty="0" smtClean="0"/>
              <a:t>Ворота украшают русские витязи- аллегорические изображения Победы</a:t>
            </a:r>
            <a:r>
              <a:rPr lang="ru-RU" sz="2600" dirty="0" smtClean="0"/>
              <a:t>,</a:t>
            </a:r>
            <a:r>
              <a:rPr lang="ru-RU" sz="2600" baseline="0" dirty="0" smtClean="0"/>
              <a:t> Славы, Храбрости.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орнаменте воинские доспехи и гербы  губерний.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66800" y="533400"/>
            <a:ext cx="2392680" cy="670560"/>
          </a:xfrm>
        </p:spPr>
        <p:txBody>
          <a:bodyPr/>
          <a:lstStyle/>
          <a:p>
            <a:r>
              <a:rPr lang="ru-RU" dirty="0" smtClean="0"/>
              <a:t>К.А.Тон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495800" y="762000"/>
            <a:ext cx="3962400" cy="50292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Русский архитектор.</a:t>
            </a:r>
          </a:p>
          <a:p>
            <a:r>
              <a:rPr lang="ru-RU" sz="2400" dirty="0" smtClean="0"/>
              <a:t>Разработал «русско-византийский стиль».</a:t>
            </a:r>
          </a:p>
          <a:p>
            <a:r>
              <a:rPr lang="ru-RU" sz="2400" dirty="0" smtClean="0"/>
              <a:t>Указал  архитекторам на источник вдохновения , скрытый в памятниках  родной старины.</a:t>
            </a:r>
          </a:p>
          <a:p>
            <a:r>
              <a:rPr lang="ru-RU" sz="2400" dirty="0" smtClean="0"/>
              <a:t>Создал Храм Христа Спасителя.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3" descr="250px-Konstantin_Thon_1820-t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752600"/>
            <a:ext cx="3616271" cy="426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1143000"/>
            <a:ext cx="1642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sz="2800" dirty="0" smtClean="0"/>
              <a:t>1794-1881</a:t>
            </a:r>
            <a:endParaRPr lang="ru-RU" sz="2800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81000"/>
            <a:ext cx="8183880" cy="1051560"/>
          </a:xfrm>
        </p:spPr>
        <p:txBody>
          <a:bodyPr/>
          <a:lstStyle/>
          <a:p>
            <a:r>
              <a:rPr lang="ru-RU" dirty="0" smtClean="0"/>
              <a:t>Храм Христа </a:t>
            </a:r>
            <a:r>
              <a:rPr lang="ru-RU" dirty="0" smtClean="0"/>
              <a:t>Спасителя</a:t>
            </a:r>
            <a:endParaRPr lang="ru-RU" dirty="0"/>
          </a:p>
        </p:txBody>
      </p:sp>
      <p:pic>
        <p:nvPicPr>
          <p:cNvPr id="4" name="Содержимое 3" descr="image0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1676400"/>
            <a:ext cx="3438525" cy="4562475"/>
          </a:xfrm>
        </p:spPr>
      </p:pic>
      <p:sp>
        <p:nvSpPr>
          <p:cNvPr id="5" name="Содержимое 1"/>
          <p:cNvSpPr txBox="1">
            <a:spLocks/>
          </p:cNvSpPr>
          <p:nvPr/>
        </p:nvSpPr>
        <p:spPr>
          <a:xfrm>
            <a:off x="4495800" y="1447800"/>
            <a:ext cx="4191000" cy="48006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Собор был построен в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1883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г.  в благодарность Богу за спасение России в войне с Наполеоном и сохранению вечной памяти.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стенах храма запечатлены имена героев, павших в войне  1812года.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3535680" cy="701040"/>
          </a:xfrm>
        </p:spPr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143000"/>
            <a:ext cx="8183880" cy="4191000"/>
          </a:xfrm>
        </p:spPr>
        <p:txBody>
          <a:bodyPr>
            <a:noAutofit/>
          </a:bodyPr>
          <a:lstStyle/>
          <a:p>
            <a:r>
              <a:rPr lang="ru-RU" sz="1600" dirty="0" smtClean="0"/>
              <a:t>Отечественная война 1812  затронула великих деятелей искусства, начиная с </a:t>
            </a:r>
            <a:r>
              <a:rPr lang="en-US" sz="1600" dirty="0" smtClean="0"/>
              <a:t>I</a:t>
            </a:r>
            <a:r>
              <a:rPr lang="ru-RU" sz="1600" dirty="0" smtClean="0"/>
              <a:t> половины </a:t>
            </a:r>
            <a:r>
              <a:rPr lang="en-US" sz="1600" dirty="0" smtClean="0"/>
              <a:t>XIX</a:t>
            </a:r>
            <a:r>
              <a:rPr lang="ru-RU" sz="1600" dirty="0" smtClean="0"/>
              <a:t> по современное время</a:t>
            </a:r>
            <a:r>
              <a:rPr lang="ru-RU" sz="1600" dirty="0" smtClean="0"/>
              <a:t>.</a:t>
            </a:r>
          </a:p>
          <a:p>
            <a:pPr>
              <a:buNone/>
            </a:pPr>
            <a:r>
              <a:rPr lang="ru-RU" sz="1600" dirty="0" smtClean="0"/>
              <a:t> </a:t>
            </a:r>
            <a:endParaRPr lang="ru-RU" sz="1600" dirty="0" smtClean="0"/>
          </a:p>
          <a:p>
            <a:r>
              <a:rPr lang="ru-RU" sz="1600" dirty="0" smtClean="0"/>
              <a:t> </a:t>
            </a:r>
            <a:r>
              <a:rPr lang="ru-RU" sz="1600" dirty="0" smtClean="0"/>
              <a:t>Они выразили в своих произведениях глубокую любовь, уважение к своему народу, оценили великий подвиг своих</a:t>
            </a:r>
            <a:r>
              <a:rPr lang="ru-RU" sz="1600" b="1" dirty="0" smtClean="0"/>
              <a:t> </a:t>
            </a:r>
            <a:r>
              <a:rPr lang="ru-RU" sz="1600" dirty="0" smtClean="0"/>
              <a:t>предков, увековечили его в музыке, живописи и камне. </a:t>
            </a: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r>
              <a:rPr lang="ru-RU" sz="1600" dirty="0" smtClean="0"/>
              <a:t> </a:t>
            </a:r>
            <a:r>
              <a:rPr lang="ru-RU" sz="1600" dirty="0" smtClean="0"/>
              <a:t>В преемственности всех этих славных дел – залог роста культуры и патриотизма русского человека. </a:t>
            </a:r>
          </a:p>
          <a:p>
            <a:endParaRPr lang="ru-RU" sz="1600" dirty="0" smtClean="0"/>
          </a:p>
          <a:p>
            <a:r>
              <a:rPr lang="ru-RU" sz="1600" dirty="0" smtClean="0"/>
              <a:t> </a:t>
            </a:r>
            <a:r>
              <a:rPr lang="ru-RU" sz="1600" dirty="0" smtClean="0"/>
              <a:t>Исторический период остается до конца нераскрытым. </a:t>
            </a: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r>
              <a:rPr lang="ru-RU" sz="1600" dirty="0" smtClean="0"/>
              <a:t> </a:t>
            </a:r>
            <a:r>
              <a:rPr lang="ru-RU" sz="1600" dirty="0" smtClean="0"/>
              <a:t>Его изучение  и осмысление, безусловно, будет продолжено новыми силами историков</a:t>
            </a:r>
            <a:r>
              <a:rPr lang="ru-RU" sz="1600" dirty="0" smtClean="0"/>
              <a:t>.</a:t>
            </a:r>
          </a:p>
          <a:p>
            <a:pPr>
              <a:buNone/>
            </a:pPr>
            <a:endParaRPr lang="ru-RU" sz="1600" dirty="0" smtClean="0"/>
          </a:p>
          <a:p>
            <a:r>
              <a:rPr lang="ru-RU" sz="1600" dirty="0" smtClean="0"/>
              <a:t> </a:t>
            </a:r>
            <a:r>
              <a:rPr lang="ru-RU" sz="1600" dirty="0" smtClean="0"/>
              <a:t>Искусство создается о народе, для народа   и во имя народа- главного героя всех войн и сражений в истории России.</a:t>
            </a:r>
            <a:endParaRPr lang="ru-RU" sz="1600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Обелиск М.И.Кутузову на  Бородинском поле</a:t>
            </a:r>
            <a:endParaRPr lang="ru-RU" dirty="0"/>
          </a:p>
        </p:txBody>
      </p:sp>
      <p:pic>
        <p:nvPicPr>
          <p:cNvPr id="4" name="Содержимое 3" descr="f4.thumbnai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447800"/>
            <a:ext cx="3188970" cy="4114800"/>
          </a:xfrm>
        </p:spPr>
      </p:pic>
      <p:sp>
        <p:nvSpPr>
          <p:cNvPr id="5" name="Содержимое 1"/>
          <p:cNvSpPr txBox="1">
            <a:spLocks/>
          </p:cNvSpPr>
          <p:nvPr/>
        </p:nvSpPr>
        <p:spPr>
          <a:xfrm>
            <a:off x="3733800" y="1447800"/>
            <a:ext cx="5105400" cy="441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ru-RU" sz="3200" dirty="0" smtClean="0">
                <a:latin typeface="Monotype Corsiva" pitchFamily="66" charset="0"/>
              </a:rPr>
              <a:t>П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амять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 -великая сила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ru-RU" sz="3200" baseline="0" dirty="0" smtClean="0">
                <a:latin typeface="Monotype Corsiva" pitchFamily="66" charset="0"/>
              </a:rPr>
              <a:t>Навечно оставит в сердцах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Тот подвиг героев 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Отчизны,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Погибших 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на бранных полях…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lang="ru-RU" sz="3200" baseline="0" dirty="0" smtClean="0">
              <a:latin typeface="Monotype Corsiva" pitchFamily="66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…Памятник вечной славы,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ru-RU" sz="3200" baseline="0" dirty="0" smtClean="0">
                <a:latin typeface="Monotype Corsiva" pitchFamily="66" charset="0"/>
              </a:rPr>
              <a:t>Возвышаясь</a:t>
            </a:r>
            <a:r>
              <a:rPr lang="ru-RU" sz="3200" dirty="0" smtClean="0">
                <a:latin typeface="Monotype Corsiva" pitchFamily="66" charset="0"/>
              </a:rPr>
              <a:t> стоит над горой.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И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 гордо его охраняет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ru-RU" sz="3200" baseline="0" dirty="0" smtClean="0">
                <a:latin typeface="Monotype Corsiva" pitchFamily="66" charset="0"/>
              </a:rPr>
              <a:t>Символ</a:t>
            </a:r>
            <a:r>
              <a:rPr lang="ru-RU" sz="3200" dirty="0" smtClean="0">
                <a:latin typeface="Monotype Corsiva" pitchFamily="66" charset="0"/>
              </a:rPr>
              <a:t> Победы - орёл.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83880" cy="777240"/>
          </a:xfrm>
        </p:spPr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9200"/>
            <a:ext cx="8183880" cy="418795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Эта тема важна так, как в условиях социальной нестабильности в поисках выхода люди часто обращаются к своему прошлому. Именно прошлое может служить основой принятия решений в самых различных областях жизни людей. Обращение к истории Отечественной войны 1812 года в этой связи актуально. Честь, достоинство, мужество , патриотизм – это вечные общечеловеческие ценности, которые могут сыграть не маловажную роль в жизни общества и государства.</a:t>
            </a:r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5800" y="2362200"/>
            <a:ext cx="76856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2Lef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609600"/>
            <a:ext cx="2164080" cy="1051560"/>
          </a:xfrm>
        </p:spPr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2362200"/>
          </a:xfrm>
        </p:spPr>
        <p:txBody>
          <a:bodyPr>
            <a:normAutofit/>
          </a:bodyPr>
          <a:lstStyle/>
          <a:p>
            <a:r>
              <a:rPr lang="ru-RU" dirty="0" smtClean="0"/>
              <a:t> Проанализировать многообразие откликов на героическую эпопею 1812 года, и какие общие черты объединяют эти виды искусства в освещении темы Отечественной войны 1812 года.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381000"/>
            <a:ext cx="2971800" cy="701040"/>
          </a:xfrm>
        </p:spPr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6482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Собрать справочный материал по Отечественной войне 1812 года.</a:t>
            </a:r>
          </a:p>
          <a:p>
            <a:r>
              <a:rPr lang="ru-RU" dirty="0" smtClean="0"/>
              <a:t> Отобрать из собранного материала сведения, подтверждаемые в документах, в соответствии с предметом исследования.</a:t>
            </a:r>
          </a:p>
          <a:p>
            <a:r>
              <a:rPr lang="ru-RU" dirty="0" smtClean="0"/>
              <a:t> Составить описание каждого шедевра искусства   и привести факты из биографий создателей. </a:t>
            </a:r>
          </a:p>
          <a:p>
            <a:r>
              <a:rPr lang="ru-RU" dirty="0" smtClean="0"/>
              <a:t> Проанализировав полученные результаты, сделать вывод об общих   чертах и значении исследуемых событий.  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2590800" cy="762000"/>
          </a:xfrm>
        </p:spPr>
        <p:txBody>
          <a:bodyPr>
            <a:normAutofit/>
          </a:bodyPr>
          <a:lstStyle/>
          <a:p>
            <a:r>
              <a:rPr lang="ru-RU" dirty="0" smtClean="0"/>
              <a:t>Объект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8288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Исследование исторического периода Отечественной войны 1812 года и соотнесение её событий и героев  в культуре и искусстве.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83880" cy="6248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Предмет исследования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3400" y="1219200"/>
            <a:ext cx="8183880" cy="418795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Основные исторические вехи войны 1812 года в музыкальном </a:t>
            </a:r>
            <a:r>
              <a:rPr lang="ru-RU" dirty="0" smtClean="0"/>
              <a:t>отражении: М.И.Глинки « </a:t>
            </a:r>
            <a:r>
              <a:rPr lang="ru-RU" dirty="0" smtClean="0"/>
              <a:t>Иван Сусанин», П.И.Чайковского симфоническая увертюра «1812», С.С.Прокофьева опера «Война и мир», Т.Н.Хренникова балет «Гусарская баллада».</a:t>
            </a:r>
          </a:p>
          <a:p>
            <a:r>
              <a:rPr lang="ru-RU" dirty="0" smtClean="0"/>
              <a:t>В </a:t>
            </a:r>
            <a:r>
              <a:rPr lang="ru-RU" dirty="0" smtClean="0"/>
              <a:t>живописи: </a:t>
            </a:r>
            <a:r>
              <a:rPr lang="ru-RU" dirty="0" smtClean="0"/>
              <a:t>В.В.Верещагина «Наполеон </a:t>
            </a:r>
            <a:r>
              <a:rPr lang="en-US" dirty="0" smtClean="0"/>
              <a:t>I </a:t>
            </a:r>
            <a:r>
              <a:rPr lang="ru-RU" dirty="0" smtClean="0"/>
              <a:t>в России», </a:t>
            </a:r>
            <a:r>
              <a:rPr lang="ru-RU" dirty="0" err="1" smtClean="0"/>
              <a:t>Ф.А.Рубо</a:t>
            </a:r>
            <a:r>
              <a:rPr lang="ru-RU" dirty="0" smtClean="0"/>
              <a:t> панорама «Бородинская битва».</a:t>
            </a:r>
          </a:p>
          <a:p>
            <a:r>
              <a:rPr lang="ru-RU" dirty="0" smtClean="0"/>
              <a:t>В </a:t>
            </a:r>
            <a:r>
              <a:rPr lang="ru-RU" dirty="0" smtClean="0"/>
              <a:t>архитектуре: </a:t>
            </a:r>
            <a:r>
              <a:rPr lang="ru-RU" dirty="0" err="1" smtClean="0"/>
              <a:t>О.Монферрана</a:t>
            </a:r>
            <a:r>
              <a:rPr lang="ru-RU" dirty="0" smtClean="0"/>
              <a:t> </a:t>
            </a:r>
            <a:r>
              <a:rPr lang="ru-RU" dirty="0" smtClean="0"/>
              <a:t>Александровская колонна ,</a:t>
            </a:r>
            <a:r>
              <a:rPr lang="ru-RU" dirty="0" smtClean="0"/>
              <a:t>О.Бове </a:t>
            </a:r>
            <a:r>
              <a:rPr lang="ru-RU" dirty="0" smtClean="0"/>
              <a:t>Триумфальная арка, </a:t>
            </a:r>
            <a:r>
              <a:rPr lang="ru-RU" dirty="0" smtClean="0"/>
              <a:t>К.Тона </a:t>
            </a:r>
            <a:r>
              <a:rPr lang="ru-RU" dirty="0" smtClean="0"/>
              <a:t>Храм Христа Спасителя.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81000"/>
            <a:ext cx="4678680" cy="6248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Основная часть.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3733800"/>
            <a:ext cx="8305800" cy="220980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5100" dirty="0" smtClean="0"/>
              <a:t> Мощный взлёт народного духа во время Отечественной войны против Наполеона оказал огромное влияние на развитие русской культуры.</a:t>
            </a:r>
          </a:p>
          <a:p>
            <a:r>
              <a:rPr lang="ru-RU" sz="5100" dirty="0" smtClean="0"/>
              <a:t> Событиям войны  посвятили свои произведения многие композиторы.</a:t>
            </a:r>
            <a:endParaRPr lang="ru-RU" sz="51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1143000"/>
            <a:ext cx="4343400" cy="181588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Память вечная вам братья! </a:t>
            </a:r>
          </a:p>
          <a:p>
            <a:r>
              <a:rPr lang="ru-RU" sz="2800" dirty="0" smtClean="0">
                <a:latin typeface="Monotype Corsiva" pitchFamily="66" charset="0"/>
              </a:rPr>
              <a:t>Рать младая к вам объятья</a:t>
            </a:r>
          </a:p>
          <a:p>
            <a:r>
              <a:rPr lang="ru-RU" sz="2800" dirty="0" smtClean="0">
                <a:latin typeface="Monotype Corsiva" pitchFamily="66" charset="0"/>
              </a:rPr>
              <a:t>Простирает вглубь земли;</a:t>
            </a:r>
          </a:p>
          <a:p>
            <a:r>
              <a:rPr lang="ru-RU" sz="2800" dirty="0" smtClean="0">
                <a:latin typeface="Monotype Corsiva" pitchFamily="66" charset="0"/>
              </a:rPr>
              <a:t>Нашу Русь вы нам спасли.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67000" y="3124200"/>
            <a:ext cx="2362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В.А.Жуковский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7" name="Рисунок 6" descr="220px-Bryullov_portrait_of_Zhukovsk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609600"/>
            <a:ext cx="2743200" cy="3124200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3400" y="838200"/>
            <a:ext cx="3581400" cy="762000"/>
          </a:xfrm>
        </p:spPr>
        <p:txBody>
          <a:bodyPr/>
          <a:lstStyle/>
          <a:p>
            <a:r>
              <a:rPr lang="ru-RU" dirty="0" smtClean="0"/>
              <a:t>М.И. Глинка.</a:t>
            </a:r>
            <a:endParaRPr lang="ru-RU" dirty="0"/>
          </a:p>
        </p:txBody>
      </p:sp>
      <p:pic>
        <p:nvPicPr>
          <p:cNvPr id="4" name="Содержимое 3" descr="glink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2209800"/>
            <a:ext cx="3478530" cy="4191000"/>
          </a:xfrm>
        </p:spPr>
      </p:pic>
      <p:sp>
        <p:nvSpPr>
          <p:cNvPr id="5" name="Содержимое 1"/>
          <p:cNvSpPr txBox="1">
            <a:spLocks/>
          </p:cNvSpPr>
          <p:nvPr/>
        </p:nvSpPr>
        <p:spPr>
          <a:xfrm>
            <a:off x="4114800" y="2514600"/>
            <a:ext cx="4343400" cy="3505200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ru-RU" sz="2800" dirty="0" smtClean="0"/>
              <a:t> Русский композитор, родоначальник русской классической музыки.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ru-RU" sz="2600" dirty="0" smtClean="0"/>
              <a:t>В 1836 году </a:t>
            </a:r>
            <a:r>
              <a:rPr lang="ru-RU" sz="2800" dirty="0" smtClean="0"/>
              <a:t>создал героическую оперу «Иван Сусанин</a:t>
            </a:r>
            <a:r>
              <a:rPr lang="ru-RU" sz="2800" dirty="0" smtClean="0"/>
              <a:t>».</a:t>
            </a:r>
            <a:endParaRPr kumimoji="0" lang="ru-RU" sz="2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5240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1804-1857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2667000" y="381000"/>
            <a:ext cx="3581400" cy="762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Музыка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2057</TotalTime>
  <Words>1115</Words>
  <PresentationFormat>Экран (4:3)</PresentationFormat>
  <Paragraphs>141</Paragraphs>
  <Slides>30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Аспект</vt:lpstr>
      <vt:lpstr>Слайд 1</vt:lpstr>
      <vt:lpstr>Тема: «Памятники мужества в искусстве»</vt:lpstr>
      <vt:lpstr>Актуальность</vt:lpstr>
      <vt:lpstr>Цель</vt:lpstr>
      <vt:lpstr>Задачи</vt:lpstr>
      <vt:lpstr>Объект</vt:lpstr>
      <vt:lpstr>Предмет исследования</vt:lpstr>
      <vt:lpstr>Основная часть.</vt:lpstr>
      <vt:lpstr>М.И. Глинка.</vt:lpstr>
      <vt:lpstr>Опера « Иван Сусанин»</vt:lpstr>
      <vt:lpstr>Слайд 11</vt:lpstr>
      <vt:lpstr>П.И. Чайковкий</vt:lpstr>
      <vt:lpstr>С.С.Прокофьев</vt:lpstr>
      <vt:lpstr>Отрывок из оперы «Война и мир»</vt:lpstr>
      <vt:lpstr>Слайд 15</vt:lpstr>
      <vt:lpstr>Т.Н. Хренников.</vt:lpstr>
      <vt:lpstr>«Гусарская баллада»</vt:lpstr>
      <vt:lpstr>Живопись</vt:lpstr>
      <vt:lpstr>Слайд 19</vt:lpstr>
      <vt:lpstr>Ф.А.Рубо</vt:lpstr>
      <vt:lpstr>Часть панорамы «Бородинская битва»</vt:lpstr>
      <vt:lpstr>Архитектура</vt:lpstr>
      <vt:lpstr>Александровская колонна</vt:lpstr>
      <vt:lpstr>О. И.Бове</vt:lpstr>
      <vt:lpstr>Триумфальные ворота</vt:lpstr>
      <vt:lpstr>К.А.Тон</vt:lpstr>
      <vt:lpstr>Храм Христа Спасителя</vt:lpstr>
      <vt:lpstr>Выводы</vt:lpstr>
      <vt:lpstr>Обелиск М.И.Кутузову на  Бородинском поле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Lesya</cp:lastModifiedBy>
  <cp:revision>167</cp:revision>
  <dcterms:modified xsi:type="dcterms:W3CDTF">2012-11-30T14:49:43Z</dcterms:modified>
</cp:coreProperties>
</file>