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ADE92-EE51-4E52-B41A-065A380C4366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63C07-B719-4FAF-9B96-BE04EEE4D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C7951-023F-4809-A98C-8B7057512287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F046F-0B60-4272-8A68-BFC7D543D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E4432-CCBB-47BD-8D52-8E8E3C6F485B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5D1F4-AF4A-499E-80BE-198701426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217DD-5679-46DD-85A9-5E0AA059F9DB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CCA43-6F59-4BA3-960C-A70B3AA31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478E4-C348-4624-87B3-797B6809E5F4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6966B-683B-410B-AC89-58D181EF9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060CC-3878-401E-8BB3-1FA81A2B5A1C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3F819-F9AB-43D8-B03A-7A997E3E2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0CEC5-9054-4EEC-9C6B-FDA335F23374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CB726-B285-45EF-BC03-E1754AB54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255A2-E2B4-4E95-B957-D5378BED8426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7E2B3-FC25-4098-8287-8175CBF81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B5FF5-DE65-4048-81E8-FFFC7B4B98AA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7AC8A-DBD3-42EA-ABAC-725E50229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170EF-23A6-4391-99C4-EBECA7055B50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96D86-36DE-4A07-9D58-E62BCF2C9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B0890-61AB-4138-BDB1-D78598D08EB8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D7ED6-B247-4E70-A87A-2A0DDC7AF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94F8B5-5841-4BB1-B776-C4EB6EB292FD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B8F18D-8068-4D38-B25E-B4C67CFC6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695" r:id="rId7"/>
    <p:sldLayoutId id="2147483694" r:id="rId8"/>
    <p:sldLayoutId id="2147483702" r:id="rId9"/>
    <p:sldLayoutId id="2147483693" r:id="rId10"/>
    <p:sldLayoutId id="2147483692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08050"/>
            <a:ext cx="6400800" cy="1295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Филин</a:t>
            </a:r>
            <a:endParaRPr lang="ru-RU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913" y="1989138"/>
            <a:ext cx="6400800" cy="762000"/>
          </a:xfrm>
        </p:spPr>
        <p:txBody>
          <a:bodyPr/>
          <a:lstStyle/>
          <a:p>
            <a:pPr algn="l" eaLnBrk="1" hangingPunct="1"/>
            <a:r>
              <a:rPr lang="ru-RU" sz="3200" i="0" smtClean="0">
                <a:solidFill>
                  <a:schemeClr val="tx1"/>
                </a:solidFill>
              </a:rPr>
              <a:t>Охотник во тьме!</a:t>
            </a:r>
          </a:p>
        </p:txBody>
      </p:sp>
      <p:pic>
        <p:nvPicPr>
          <p:cNvPr id="1026" name="Picture 2" descr="E:\Users\Максим\Desktop\8-350x22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341165" y="2788865"/>
            <a:ext cx="6408712" cy="2781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27088" y="2276475"/>
            <a:ext cx="3816350" cy="32226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400" b="1" smtClean="0">
                <a:latin typeface="Bookman Old Style" pitchFamily="18" charset="0"/>
              </a:rPr>
              <a:t>Клюв и когти острые и крюкообразные. Это нужно для того чтоб хватать и цепко удерживать добычу.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Bookman Old Style" pitchFamily="18" charset="0"/>
              </a:rPr>
              <a:t>Клюв и когти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956175" y="2668091"/>
            <a:ext cx="3124200" cy="2077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Выгнутая вправо стрелка 9">
            <a:hlinkClick r:id="" action="ppaction://hlinkshowjump?jump=nextslide"/>
          </p:cNvPr>
          <p:cNvSpPr/>
          <p:nvPr/>
        </p:nvSpPr>
        <p:spPr>
          <a:xfrm>
            <a:off x="8675688" y="6453188"/>
            <a:ext cx="288925" cy="2889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лево стрелка 10">
            <a:hlinkClick r:id="" action="ppaction://hlinkshowjump?jump=previousslide"/>
          </p:cNvPr>
          <p:cNvSpPr/>
          <p:nvPr/>
        </p:nvSpPr>
        <p:spPr>
          <a:xfrm>
            <a:off x="7812088" y="6453188"/>
            <a:ext cx="288925" cy="2889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Лента лицом вверх 11">
            <a:hlinkClick r:id="rId3" action="ppaction://hlinksldjump"/>
          </p:cNvPr>
          <p:cNvSpPr/>
          <p:nvPr/>
        </p:nvSpPr>
        <p:spPr>
          <a:xfrm>
            <a:off x="8142288" y="6453188"/>
            <a:ext cx="503237" cy="28892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Вертикальный свиток 12">
            <a:hlinkClick r:id="" action="ppaction://hlinkshowjump?jump=firstslide"/>
          </p:cNvPr>
          <p:cNvSpPr/>
          <p:nvPr/>
        </p:nvSpPr>
        <p:spPr>
          <a:xfrm>
            <a:off x="71438" y="6453188"/>
            <a:ext cx="360362" cy="2889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Bookman Old Style" pitchFamily="18" charset="0"/>
              </a:rPr>
              <a:t>Смена условий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088" y="1700213"/>
            <a:ext cx="7632700" cy="3048000"/>
          </a:xfrm>
        </p:spPr>
        <p:txBody>
          <a:bodyPr/>
          <a:lstStyle/>
          <a:p>
            <a:pPr marL="0" indent="0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2400" b="1" smtClean="0">
                <a:latin typeface="Bookman Old Style" pitchFamily="18" charset="0"/>
              </a:rPr>
              <a:t>При смене условий большинство приспособлений филина становятся бесполезными или даже вредными. Например, его окраска в степи, зимой, сделает филина мишенью для охотников и легкой жертвой для более крупных хищников. А когти мешают филину передвигаться по земле.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021269" y="4513762"/>
            <a:ext cx="1258885" cy="126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Выгнутая вправо стрелка 4">
            <a:hlinkClick r:id="" action="ppaction://hlinkshowjump?jump=nextslide"/>
          </p:cNvPr>
          <p:cNvSpPr/>
          <p:nvPr/>
        </p:nvSpPr>
        <p:spPr>
          <a:xfrm>
            <a:off x="8675688" y="6453188"/>
            <a:ext cx="288925" cy="2889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>
            <a:hlinkClick r:id="" action="ppaction://hlinkshowjump?jump=previousslide"/>
          </p:cNvPr>
          <p:cNvSpPr/>
          <p:nvPr/>
        </p:nvSpPr>
        <p:spPr>
          <a:xfrm>
            <a:off x="7812088" y="6453188"/>
            <a:ext cx="288925" cy="2889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8142288" y="6453188"/>
            <a:ext cx="503237" cy="28892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Вертикальный свиток 7">
            <a:hlinkClick r:id="" action="ppaction://hlinkshowjump?jump=firstslide"/>
          </p:cNvPr>
          <p:cNvSpPr/>
          <p:nvPr/>
        </p:nvSpPr>
        <p:spPr>
          <a:xfrm>
            <a:off x="71438" y="6453188"/>
            <a:ext cx="360362" cy="2889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375" y="1052513"/>
            <a:ext cx="6840538" cy="90963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atin typeface="Bookman Old Style" pitchFamily="18" charset="0"/>
              </a:rPr>
              <a:t>Но не стоит забывать, что филин одна из красивейших птиц</a:t>
            </a:r>
            <a:endParaRPr lang="ru-RU" sz="2000" b="1" dirty="0">
              <a:latin typeface="Bookman Old Style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979712" y="2348880"/>
            <a:ext cx="4968552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Выгнутая вправо стрелка 4">
            <a:hlinkClick r:id="" action="ppaction://hlinkshowjump?jump=nextslide"/>
          </p:cNvPr>
          <p:cNvSpPr/>
          <p:nvPr/>
        </p:nvSpPr>
        <p:spPr>
          <a:xfrm>
            <a:off x="8675688" y="6453188"/>
            <a:ext cx="288925" cy="2889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>
            <a:hlinkClick r:id="" action="ppaction://hlinkshowjump?jump=previousslide"/>
          </p:cNvPr>
          <p:cNvSpPr/>
          <p:nvPr/>
        </p:nvSpPr>
        <p:spPr>
          <a:xfrm>
            <a:off x="7812088" y="6453188"/>
            <a:ext cx="288925" cy="2889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8142288" y="6453188"/>
            <a:ext cx="503237" cy="28892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Вертикальный свиток 7">
            <a:hlinkClick r:id="" action="ppaction://hlinkshowjump?jump=firstslide"/>
          </p:cNvPr>
          <p:cNvSpPr/>
          <p:nvPr/>
        </p:nvSpPr>
        <p:spPr>
          <a:xfrm>
            <a:off x="71438" y="6453188"/>
            <a:ext cx="360362" cy="2889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1773238"/>
            <a:ext cx="6584950" cy="6858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r>
              <a:rPr lang="ru-RU" sz="1400" b="1" cap="none" smtClean="0"/>
              <a:t>ПРОЕКТ ВЫПОЛНИЛИ:</a:t>
            </a:r>
            <a:br>
              <a:rPr lang="ru-RU" sz="1400" b="1" cap="none" smtClean="0"/>
            </a:br>
            <a:r>
              <a:rPr lang="ru-RU" sz="1400" b="1" cap="none" smtClean="0"/>
              <a:t> </a:t>
            </a:r>
            <a:r>
              <a:rPr lang="ru-RU" sz="2200" b="1" cap="none" smtClean="0"/>
              <a:t>ЧЕРВИНСКИЙ МАКСИМ</a:t>
            </a:r>
            <a:br>
              <a:rPr lang="ru-RU" sz="2200" b="1" cap="none" smtClean="0"/>
            </a:br>
            <a:r>
              <a:rPr lang="ru-RU" sz="2200" b="1" cap="none" smtClean="0"/>
              <a:t>БАКУЛИН ДМИТРИЙ</a:t>
            </a:r>
            <a:br>
              <a:rPr lang="ru-RU" sz="2200" b="1" cap="none" smtClean="0"/>
            </a:br>
            <a:r>
              <a:rPr lang="ru-RU" sz="2200" b="1" cap="none" smtClean="0"/>
              <a:t>МАКАРОВ МИХАИЛ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25022" y="4683422"/>
            <a:ext cx="1941558" cy="923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11 «а»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0515" y="3322464"/>
            <a:ext cx="558614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МКУ СОШ №</a:t>
            </a:r>
            <a:r>
              <a:rPr 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 IO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6" name="Выгнутая влево стрелка 5">
            <a:hlinkClick r:id="" action="ppaction://hlinkshowjump?jump=previousslide"/>
          </p:cNvPr>
          <p:cNvSpPr/>
          <p:nvPr/>
        </p:nvSpPr>
        <p:spPr>
          <a:xfrm>
            <a:off x="8140700" y="6453188"/>
            <a:ext cx="288925" cy="2889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Лента лицом вверх 6">
            <a:hlinkClick r:id="rId2" action="ppaction://hlinksldjump"/>
          </p:cNvPr>
          <p:cNvSpPr/>
          <p:nvPr/>
        </p:nvSpPr>
        <p:spPr>
          <a:xfrm>
            <a:off x="8470900" y="6453188"/>
            <a:ext cx="503238" cy="28892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Вертикальный свиток 7">
            <a:hlinkClick r:id="" action="ppaction://hlinkshowjump?jump=firstslide"/>
          </p:cNvPr>
          <p:cNvSpPr/>
          <p:nvPr/>
        </p:nvSpPr>
        <p:spPr>
          <a:xfrm>
            <a:off x="71438" y="6453188"/>
            <a:ext cx="360362" cy="2889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compatLnSpc="1"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r>
              <a:rPr lang="ru-RU" sz="2800" b="1" cap="none" smtClean="0">
                <a:latin typeface="Book Antiqua" pitchFamily="18" charset="0"/>
                <a:cs typeface="Times New Roman" pitchFamily="18" charset="0"/>
              </a:rPr>
              <a:t>ФИЛИН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1700213"/>
            <a:ext cx="7343775" cy="3263900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из крупных сов мира. Размеры самцов колеблется от 50 см и 1100 Филин - одна г до 65 см и 2800 г. Размах крыльев - от 160 до 188 см. </a:t>
            </a:r>
          </a:p>
          <a:p>
            <a:pPr marL="0" indent="0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В природе филины доживают до 20 и более лет, в неволе - до 60.</a:t>
            </a:r>
          </a:p>
          <a:p>
            <a:pPr marL="0" indent="0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Для филина характерны глубокие и размеренные взмахи широких крыльев.</a:t>
            </a:r>
          </a:p>
          <a:p>
            <a:pPr marL="0" indent="0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Как правило, филин неторопливо летает над землей, высматривая добычу, чередуя машущий полёт с непродолжительным планированием. </a:t>
            </a:r>
          </a:p>
          <a:p>
            <a:pPr marL="0" indent="0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Так же он обладает способностью развивать полную скорость практически мгновенно, с первого взмаха. </a:t>
            </a:r>
          </a:p>
          <a:p>
            <a:pPr marL="0" indent="0" eaLnBrk="1" hangingPunct="1">
              <a:lnSpc>
                <a:spcPct val="130000"/>
              </a:lnSpc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гнутая вправо стрелка 3">
            <a:hlinkClick r:id="" action="ppaction://hlinkshowjump?jump=nextslide"/>
          </p:cNvPr>
          <p:cNvSpPr/>
          <p:nvPr/>
        </p:nvSpPr>
        <p:spPr>
          <a:xfrm>
            <a:off x="8675688" y="6453188"/>
            <a:ext cx="288925" cy="2889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гнутая влево стрелка 4">
            <a:hlinkClick r:id="" action="ppaction://hlinkshowjump?jump=previousslide"/>
          </p:cNvPr>
          <p:cNvSpPr/>
          <p:nvPr/>
        </p:nvSpPr>
        <p:spPr>
          <a:xfrm>
            <a:off x="8316913" y="6453188"/>
            <a:ext cx="287337" cy="2889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ертикальный свиток 6">
            <a:hlinkClick r:id="" action="ppaction://hlinkshowjump?jump=firstslide"/>
          </p:cNvPr>
          <p:cNvSpPr/>
          <p:nvPr/>
        </p:nvSpPr>
        <p:spPr>
          <a:xfrm>
            <a:off x="71438" y="6453188"/>
            <a:ext cx="360362" cy="2889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836613"/>
            <a:ext cx="6224588" cy="855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Bookman Old Style" pitchFamily="18" charset="0"/>
              </a:rPr>
              <a:t>Филин обладает большим количеством приспособительных особенностей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350" y="1628775"/>
            <a:ext cx="6400800" cy="3048000"/>
          </a:xfrm>
        </p:spPr>
        <p:txBody>
          <a:bodyPr/>
          <a:lstStyle/>
          <a:p>
            <a:pPr marL="0" indent="-273050" eaLnBrk="1" hangingPunct="1">
              <a:lnSpc>
                <a:spcPct val="140000"/>
              </a:lnSpc>
            </a:pPr>
            <a:r>
              <a:rPr lang="ru-RU" sz="2000" b="1" smtClean="0">
                <a:solidFill>
                  <a:srgbClr val="0D0D0D"/>
                </a:solidFill>
                <a:latin typeface="Bookman Old Style" pitchFamily="18" charset="0"/>
                <a:hlinkClick r:id="rId2" action="ppaction://hlinksldjump"/>
              </a:rPr>
              <a:t>Окраска</a:t>
            </a:r>
            <a:endParaRPr lang="ru-RU" sz="2000" b="1" smtClean="0">
              <a:solidFill>
                <a:srgbClr val="0D0D0D"/>
              </a:solidFill>
              <a:latin typeface="Bookman Old Style" pitchFamily="18" charset="0"/>
            </a:endParaRPr>
          </a:p>
          <a:p>
            <a:pPr marL="0" indent="-273050" eaLnBrk="1" hangingPunct="1">
              <a:lnSpc>
                <a:spcPct val="140000"/>
              </a:lnSpc>
            </a:pPr>
            <a:r>
              <a:rPr lang="ru-RU" sz="2000" b="1" smtClean="0">
                <a:solidFill>
                  <a:srgbClr val="0D0D0D"/>
                </a:solidFill>
                <a:latin typeface="Bookman Old Style" pitchFamily="18" charset="0"/>
                <a:hlinkClick r:id="rId3" action="ppaction://hlinksldjump"/>
              </a:rPr>
              <a:t>Зрение</a:t>
            </a:r>
            <a:endParaRPr lang="ru-RU" sz="2000" b="1" smtClean="0">
              <a:solidFill>
                <a:srgbClr val="0D0D0D"/>
              </a:solidFill>
              <a:latin typeface="Bookman Old Style" pitchFamily="18" charset="0"/>
            </a:endParaRPr>
          </a:p>
          <a:p>
            <a:pPr marL="0" indent="-273050" eaLnBrk="1" hangingPunct="1">
              <a:lnSpc>
                <a:spcPct val="140000"/>
              </a:lnSpc>
            </a:pPr>
            <a:r>
              <a:rPr lang="ru-RU" sz="2000" b="1" smtClean="0">
                <a:solidFill>
                  <a:srgbClr val="0D0D0D"/>
                </a:solidFill>
                <a:latin typeface="Bookman Old Style" pitchFamily="18" charset="0"/>
                <a:hlinkClick r:id="rId4" action="ppaction://hlinksldjump"/>
              </a:rPr>
              <a:t>Оперение</a:t>
            </a:r>
            <a:endParaRPr lang="ru-RU" sz="2000" b="1" smtClean="0">
              <a:solidFill>
                <a:srgbClr val="0D0D0D"/>
              </a:solidFill>
              <a:latin typeface="Bookman Old Style" pitchFamily="18" charset="0"/>
            </a:endParaRPr>
          </a:p>
          <a:p>
            <a:pPr marL="0" indent="-273050" eaLnBrk="1" hangingPunct="1">
              <a:lnSpc>
                <a:spcPct val="140000"/>
              </a:lnSpc>
            </a:pPr>
            <a:r>
              <a:rPr lang="ru-RU" sz="2000" b="1" smtClean="0">
                <a:solidFill>
                  <a:srgbClr val="0D0D0D"/>
                </a:solidFill>
                <a:latin typeface="Bookman Old Style" pitchFamily="18" charset="0"/>
                <a:hlinkClick r:id="rId5" action="ppaction://hlinksldjump"/>
              </a:rPr>
              <a:t>Пух</a:t>
            </a:r>
            <a:endParaRPr lang="ru-RU" sz="2000" b="1" smtClean="0">
              <a:solidFill>
                <a:srgbClr val="0D0D0D"/>
              </a:solidFill>
              <a:latin typeface="Bookman Old Style" pitchFamily="18" charset="0"/>
            </a:endParaRPr>
          </a:p>
          <a:p>
            <a:pPr marL="0" indent="-273050" eaLnBrk="1" hangingPunct="1">
              <a:lnSpc>
                <a:spcPct val="140000"/>
              </a:lnSpc>
            </a:pPr>
            <a:r>
              <a:rPr lang="ru-RU" sz="2000" b="1" smtClean="0">
                <a:solidFill>
                  <a:srgbClr val="0D0D0D"/>
                </a:solidFill>
                <a:latin typeface="Bookman Old Style" pitchFamily="18" charset="0"/>
                <a:hlinkClick r:id="rId6" action="ppaction://hlinksldjump"/>
              </a:rPr>
              <a:t>Полет</a:t>
            </a:r>
            <a:endParaRPr lang="ru-RU" sz="2000" b="1" smtClean="0">
              <a:solidFill>
                <a:srgbClr val="0D0D0D"/>
              </a:solidFill>
              <a:latin typeface="Bookman Old Style" pitchFamily="18" charset="0"/>
            </a:endParaRPr>
          </a:p>
          <a:p>
            <a:pPr marL="0" indent="-273050" eaLnBrk="1" hangingPunct="1">
              <a:lnSpc>
                <a:spcPct val="140000"/>
              </a:lnSpc>
            </a:pPr>
            <a:r>
              <a:rPr lang="ru-RU" sz="2000" b="1" smtClean="0">
                <a:solidFill>
                  <a:srgbClr val="0D0D0D"/>
                </a:solidFill>
                <a:latin typeface="Bookman Old Style" pitchFamily="18" charset="0"/>
                <a:hlinkClick r:id="rId7" action="ppaction://hlinksldjump"/>
              </a:rPr>
              <a:t>Физические способности</a:t>
            </a:r>
            <a:endParaRPr lang="ru-RU" sz="2000" b="1" smtClean="0">
              <a:solidFill>
                <a:srgbClr val="0D0D0D"/>
              </a:solidFill>
              <a:latin typeface="Bookman Old Style" pitchFamily="18" charset="0"/>
            </a:endParaRPr>
          </a:p>
          <a:p>
            <a:pPr marL="0" indent="-273050" eaLnBrk="1" hangingPunct="1">
              <a:lnSpc>
                <a:spcPct val="140000"/>
              </a:lnSpc>
            </a:pPr>
            <a:r>
              <a:rPr lang="ru-RU" sz="2000" b="1" smtClean="0">
                <a:solidFill>
                  <a:srgbClr val="0D0D0D"/>
                </a:solidFill>
                <a:latin typeface="Bookman Old Style" pitchFamily="18" charset="0"/>
                <a:hlinkClick r:id="rId8" action="ppaction://hlinksldjump"/>
              </a:rPr>
              <a:t>Клюв и когти</a:t>
            </a:r>
            <a:endParaRPr lang="en-US" sz="2000" b="1" smtClean="0">
              <a:solidFill>
                <a:srgbClr val="0D0D0D"/>
              </a:solidFill>
              <a:latin typeface="Bookman Old Style" pitchFamily="18" charset="0"/>
            </a:endParaRPr>
          </a:p>
          <a:p>
            <a:pPr marL="0" indent="-273050" eaLnBrk="1" hangingPunct="1">
              <a:lnSpc>
                <a:spcPct val="140000"/>
              </a:lnSpc>
            </a:pPr>
            <a:r>
              <a:rPr lang="ru-RU" sz="2000" b="1" smtClean="0">
                <a:solidFill>
                  <a:srgbClr val="0D0D0D"/>
                </a:solidFill>
                <a:latin typeface="Bookman Old Style" pitchFamily="18" charset="0"/>
                <a:hlinkClick r:id="rId9" action="ppaction://hlinksldjump"/>
              </a:rPr>
              <a:t>Смена условий</a:t>
            </a:r>
            <a:endParaRPr lang="ru-RU" sz="2000" b="1" smtClean="0">
              <a:solidFill>
                <a:srgbClr val="0D0D0D"/>
              </a:solidFill>
              <a:latin typeface="Bookman Old Style" pitchFamily="18" charset="0"/>
            </a:endParaRPr>
          </a:p>
          <a:p>
            <a:pPr marL="0" indent="-273050" eaLnBrk="1" hangingPunct="1">
              <a:lnSpc>
                <a:spcPct val="140000"/>
              </a:lnSpc>
            </a:pPr>
            <a:endParaRPr lang="ru-RU" sz="2000" b="1" smtClean="0">
              <a:latin typeface="Bookman Old Style" pitchFamily="18" charset="0"/>
            </a:endParaRPr>
          </a:p>
          <a:p>
            <a:pPr marL="0" indent="-273050" eaLnBrk="1" hangingPunct="1">
              <a:lnSpc>
                <a:spcPct val="140000"/>
              </a:lnSpc>
            </a:pPr>
            <a:endParaRPr lang="ru-RU" sz="2000" smtClean="0"/>
          </a:p>
        </p:txBody>
      </p:sp>
      <p:sp>
        <p:nvSpPr>
          <p:cNvPr id="4" name="Выгнутая вправо стрелка 3">
            <a:hlinkClick r:id="" action="ppaction://hlinkshowjump?jump=nextslide"/>
          </p:cNvPr>
          <p:cNvSpPr/>
          <p:nvPr/>
        </p:nvSpPr>
        <p:spPr>
          <a:xfrm>
            <a:off x="8675688" y="6453188"/>
            <a:ext cx="288925" cy="2889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гнутая влево стрелка 4">
            <a:hlinkClick r:id="" action="ppaction://hlinkshowjump?jump=previousslide"/>
          </p:cNvPr>
          <p:cNvSpPr/>
          <p:nvPr/>
        </p:nvSpPr>
        <p:spPr>
          <a:xfrm>
            <a:off x="8316913" y="6453188"/>
            <a:ext cx="287337" cy="2889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ертикальный свиток 6">
            <a:hlinkClick r:id="" action="ppaction://hlinkshowjump?jump=firstslide"/>
          </p:cNvPr>
          <p:cNvSpPr/>
          <p:nvPr/>
        </p:nvSpPr>
        <p:spPr>
          <a:xfrm>
            <a:off x="71438" y="6453188"/>
            <a:ext cx="360362" cy="2889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Bookman Old Style" pitchFamily="18" charset="0"/>
              </a:rPr>
              <a:t>Окраска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3" y="1700213"/>
            <a:ext cx="4895850" cy="3455987"/>
          </a:xfrm>
        </p:spPr>
        <p:txBody>
          <a:bodyPr/>
          <a:lstStyle/>
          <a:p>
            <a:pPr marL="0" indent="0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2400" b="1" smtClean="0">
                <a:latin typeface="Bookman Old Style" pitchFamily="18" charset="0"/>
              </a:rPr>
              <a:t>Окраска филина темная и сливается с корой деревьев – это способствует тому, что днем, когда филин не активен, его не видно. </a:t>
            </a:r>
          </a:p>
          <a:p>
            <a:pPr marL="0" indent="0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2400" b="1" smtClean="0">
                <a:latin typeface="Bookman Old Style" pitchFamily="18" charset="0"/>
              </a:rPr>
              <a:t>Ночью же эта окраска делает его, практически, невидимым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368479" y="1925629"/>
            <a:ext cx="2736305" cy="3096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Выгнутая вправо стрелка 4">
            <a:hlinkClick r:id="" action="ppaction://hlinkshowjump?jump=nextslide"/>
          </p:cNvPr>
          <p:cNvSpPr/>
          <p:nvPr/>
        </p:nvSpPr>
        <p:spPr>
          <a:xfrm>
            <a:off x="8675688" y="6453188"/>
            <a:ext cx="288925" cy="2889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>
            <a:hlinkClick r:id="" action="ppaction://hlinkshowjump?jump=previousslide"/>
          </p:cNvPr>
          <p:cNvSpPr/>
          <p:nvPr/>
        </p:nvSpPr>
        <p:spPr>
          <a:xfrm>
            <a:off x="7812088" y="6453188"/>
            <a:ext cx="288925" cy="2889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8142288" y="6453188"/>
            <a:ext cx="503237" cy="28892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Вертикальный свиток 7">
            <a:hlinkClick r:id="" action="ppaction://hlinkshowjump?jump=firstslide"/>
          </p:cNvPr>
          <p:cNvSpPr/>
          <p:nvPr/>
        </p:nvSpPr>
        <p:spPr>
          <a:xfrm>
            <a:off x="71438" y="6453188"/>
            <a:ext cx="360362" cy="2889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64332" y="1363721"/>
            <a:ext cx="3168352" cy="3163216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Bookman Old Style" pitchFamily="18" charset="0"/>
              </a:rPr>
              <a:t>Зрение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779838" y="1557338"/>
            <a:ext cx="4537075" cy="4005262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2400" b="1" smtClean="0">
                <a:latin typeface="Bookman Old Style" pitchFamily="18" charset="0"/>
              </a:rPr>
              <a:t>Большой зрачок у филина, это не просто красивая случайность. Такой зрачок необходим для того чтоб филин хорошо видел в темноте. Это способствует ночному образу жизни.</a:t>
            </a:r>
          </a:p>
        </p:txBody>
      </p:sp>
      <p:sp>
        <p:nvSpPr>
          <p:cNvPr id="6" name="Выгнутая вправо стрелка 5">
            <a:hlinkClick r:id="" action="ppaction://hlinkshowjump?jump=nextslide"/>
          </p:cNvPr>
          <p:cNvSpPr/>
          <p:nvPr/>
        </p:nvSpPr>
        <p:spPr>
          <a:xfrm>
            <a:off x="8675688" y="6453188"/>
            <a:ext cx="288925" cy="2889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>
            <a:hlinkClick r:id="" action="ppaction://hlinkshowjump?jump=previousslide"/>
          </p:cNvPr>
          <p:cNvSpPr/>
          <p:nvPr/>
        </p:nvSpPr>
        <p:spPr>
          <a:xfrm>
            <a:off x="7812088" y="6453188"/>
            <a:ext cx="288925" cy="2889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Лента лицом вверх 7">
            <a:hlinkClick r:id="rId3" action="ppaction://hlinksldjump"/>
          </p:cNvPr>
          <p:cNvSpPr/>
          <p:nvPr/>
        </p:nvSpPr>
        <p:spPr>
          <a:xfrm>
            <a:off x="8142288" y="6453188"/>
            <a:ext cx="503237" cy="28892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ертикальный свиток 8">
            <a:hlinkClick r:id="" action="ppaction://hlinkshowjump?jump=firstslide"/>
          </p:cNvPr>
          <p:cNvSpPr/>
          <p:nvPr/>
        </p:nvSpPr>
        <p:spPr>
          <a:xfrm>
            <a:off x="71438" y="6453188"/>
            <a:ext cx="360362" cy="2889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971550" y="1125538"/>
            <a:ext cx="3671888" cy="3124200"/>
          </a:xfrm>
        </p:spPr>
        <p:txBody>
          <a:bodyPr/>
          <a:lstStyle/>
          <a:p>
            <a:pPr marL="0" indent="0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2400" b="1" smtClean="0">
                <a:latin typeface="Bookman Old Style" pitchFamily="18" charset="0"/>
              </a:rPr>
              <a:t>Оперение у филина как и у всех птиц предназначено для уменьшение сопротивления воздуха и хорошей аэродинамики. Все это необходимо для полета.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Оперение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662488" y="2371725"/>
            <a:ext cx="3141662" cy="3000375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Выгнутая вправо стрелка 5">
            <a:hlinkClick r:id="" action="ppaction://hlinkshowjump?jump=nextslide"/>
          </p:cNvPr>
          <p:cNvSpPr/>
          <p:nvPr/>
        </p:nvSpPr>
        <p:spPr>
          <a:xfrm>
            <a:off x="8675688" y="6453188"/>
            <a:ext cx="288925" cy="2889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>
            <a:hlinkClick r:id="" action="ppaction://hlinkshowjump?jump=previousslide"/>
          </p:cNvPr>
          <p:cNvSpPr/>
          <p:nvPr/>
        </p:nvSpPr>
        <p:spPr>
          <a:xfrm>
            <a:off x="7812088" y="6453188"/>
            <a:ext cx="288925" cy="2889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Лента лицом вверх 7">
            <a:hlinkClick r:id="rId3" action="ppaction://hlinksldjump"/>
          </p:cNvPr>
          <p:cNvSpPr/>
          <p:nvPr/>
        </p:nvSpPr>
        <p:spPr>
          <a:xfrm>
            <a:off x="8142288" y="6453188"/>
            <a:ext cx="503237" cy="28892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ертикальный свиток 8">
            <a:hlinkClick r:id="" action="ppaction://hlinkshowjump?jump=firstslide"/>
          </p:cNvPr>
          <p:cNvSpPr/>
          <p:nvPr/>
        </p:nvSpPr>
        <p:spPr>
          <a:xfrm>
            <a:off x="71438" y="6453188"/>
            <a:ext cx="360362" cy="2889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029891" y="2258517"/>
            <a:ext cx="2905800" cy="28803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Пух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140200" y="981075"/>
            <a:ext cx="4103688" cy="3124200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2400" b="1" smtClean="0">
                <a:latin typeface="Bookman Old Style" pitchFamily="18" charset="0"/>
              </a:rPr>
              <a:t>Филин, в большинстве своем, обитает в умеренном поясе. А значив, в довольно суров климате и ему нужна «Шуба». Такой «Шубой» является пух, он сохраняет тепло и не дает птице замерзнуть.</a:t>
            </a:r>
          </a:p>
        </p:txBody>
      </p:sp>
      <p:sp>
        <p:nvSpPr>
          <p:cNvPr id="6" name="Выгнутая вправо стрелка 5">
            <a:hlinkClick r:id="" action="ppaction://hlinkshowjump?jump=nextslide"/>
          </p:cNvPr>
          <p:cNvSpPr/>
          <p:nvPr/>
        </p:nvSpPr>
        <p:spPr>
          <a:xfrm>
            <a:off x="8675688" y="6453188"/>
            <a:ext cx="288925" cy="2889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>
            <a:hlinkClick r:id="" action="ppaction://hlinkshowjump?jump=previousslide"/>
          </p:cNvPr>
          <p:cNvSpPr/>
          <p:nvPr/>
        </p:nvSpPr>
        <p:spPr>
          <a:xfrm>
            <a:off x="7812088" y="6453188"/>
            <a:ext cx="288925" cy="2889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Лента лицом вверх 7">
            <a:hlinkClick r:id="rId3" action="ppaction://hlinksldjump"/>
          </p:cNvPr>
          <p:cNvSpPr/>
          <p:nvPr/>
        </p:nvSpPr>
        <p:spPr>
          <a:xfrm>
            <a:off x="8142288" y="6453188"/>
            <a:ext cx="503237" cy="28892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ертикальный свиток 8">
            <a:hlinkClick r:id="" action="ppaction://hlinkshowjump?jump=firstslide"/>
          </p:cNvPr>
          <p:cNvSpPr/>
          <p:nvPr/>
        </p:nvSpPr>
        <p:spPr>
          <a:xfrm>
            <a:off x="71438" y="6453188"/>
            <a:ext cx="360362" cy="2889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042988" y="2276475"/>
            <a:ext cx="3240087" cy="3124200"/>
          </a:xfrm>
        </p:spPr>
        <p:txBody>
          <a:bodyPr/>
          <a:lstStyle/>
          <a:p>
            <a:pPr marL="0" indent="0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2000" b="1" smtClean="0">
                <a:latin typeface="Bookman Old Style" pitchFamily="18" charset="0"/>
              </a:rPr>
              <a:t>Довольно обтекаемая форма, большие и мощные крылья позволяют филину мгновенно развивать максимальную скорость.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Bookman Old Style" pitchFamily="18" charset="0"/>
              </a:rPr>
              <a:t>Полет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283968" y="2708920"/>
            <a:ext cx="3124200" cy="2650363"/>
          </a:xfrm>
          <a:effectLst>
            <a:softEdge rad="112500"/>
          </a:effectLst>
        </p:spPr>
      </p:pic>
      <p:sp>
        <p:nvSpPr>
          <p:cNvPr id="6" name="Выгнутая вправо стрелка 5">
            <a:hlinkClick r:id="" action="ppaction://hlinkshowjump?jump=nextslide"/>
          </p:cNvPr>
          <p:cNvSpPr/>
          <p:nvPr/>
        </p:nvSpPr>
        <p:spPr>
          <a:xfrm>
            <a:off x="8675688" y="6453188"/>
            <a:ext cx="288925" cy="2889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>
            <a:hlinkClick r:id="" action="ppaction://hlinkshowjump?jump=previousslide"/>
          </p:cNvPr>
          <p:cNvSpPr/>
          <p:nvPr/>
        </p:nvSpPr>
        <p:spPr>
          <a:xfrm>
            <a:off x="7812088" y="6453188"/>
            <a:ext cx="288925" cy="2889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Лента лицом вверх 7">
            <a:hlinkClick r:id="rId3" action="ppaction://hlinksldjump"/>
          </p:cNvPr>
          <p:cNvSpPr/>
          <p:nvPr/>
        </p:nvSpPr>
        <p:spPr>
          <a:xfrm>
            <a:off x="8142288" y="6453188"/>
            <a:ext cx="503237" cy="28892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ертикальный свиток 8">
            <a:hlinkClick r:id="" action="ppaction://hlinkshowjump?jump=firstslide"/>
          </p:cNvPr>
          <p:cNvSpPr/>
          <p:nvPr/>
        </p:nvSpPr>
        <p:spPr>
          <a:xfrm>
            <a:off x="71438" y="6453188"/>
            <a:ext cx="360362" cy="2889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000" b="1" smtClean="0">
                <a:latin typeface="Bookman Old Style" pitchFamily="18" charset="0"/>
              </a:rPr>
              <a:t>Филин способен выворачивать голову на 180 градусов. А так же ускорять свой полет в зависимости от скорости жертвы</a:t>
            </a:r>
            <a:r>
              <a:rPr lang="ru-RU" sz="1800" b="1" smtClean="0">
                <a:latin typeface="Bookman Old Style" pitchFamily="18" charset="0"/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atin typeface="Bookman Old Style" pitchFamily="18" charset="0"/>
              </a:rPr>
              <a:t>Физические способности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856857" y="1908895"/>
            <a:ext cx="2808312" cy="3528391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Выгнутая вправо стрелка 5">
            <a:hlinkClick r:id="" action="ppaction://hlinkshowjump?jump=nextslide"/>
          </p:cNvPr>
          <p:cNvSpPr/>
          <p:nvPr/>
        </p:nvSpPr>
        <p:spPr>
          <a:xfrm>
            <a:off x="8675688" y="6453188"/>
            <a:ext cx="288925" cy="2889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>
            <a:hlinkClick r:id="" action="ppaction://hlinkshowjump?jump=previousslide"/>
          </p:cNvPr>
          <p:cNvSpPr/>
          <p:nvPr/>
        </p:nvSpPr>
        <p:spPr>
          <a:xfrm>
            <a:off x="7812088" y="6453188"/>
            <a:ext cx="288925" cy="2889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Лента лицом вверх 7">
            <a:hlinkClick r:id="rId3" action="ppaction://hlinksldjump"/>
          </p:cNvPr>
          <p:cNvSpPr/>
          <p:nvPr/>
        </p:nvSpPr>
        <p:spPr>
          <a:xfrm>
            <a:off x="8142288" y="6453188"/>
            <a:ext cx="503237" cy="28892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ертикальный свиток 8">
            <a:hlinkClick r:id="" action="ppaction://hlinkshowjump?jump=firstslide"/>
          </p:cNvPr>
          <p:cNvSpPr/>
          <p:nvPr/>
        </p:nvSpPr>
        <p:spPr>
          <a:xfrm>
            <a:off x="71438" y="6453188"/>
            <a:ext cx="360362" cy="2889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152</TotalTime>
  <Words>318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13</vt:i4>
      </vt:variant>
    </vt:vector>
  </HeadingPairs>
  <TitlesOfParts>
    <vt:vector size="29" baseType="lpstr">
      <vt:lpstr>Arial</vt:lpstr>
      <vt:lpstr>Constantia</vt:lpstr>
      <vt:lpstr>Wingdings</vt:lpstr>
      <vt:lpstr>Calibri</vt:lpstr>
      <vt:lpstr>Garamond</vt:lpstr>
      <vt:lpstr>Book Antiqua</vt:lpstr>
      <vt:lpstr>Times New Roman</vt:lpstr>
      <vt:lpstr>Bookman Old Style</vt:lpstr>
      <vt:lpstr>Кутюр</vt:lpstr>
      <vt:lpstr>Кутюр</vt:lpstr>
      <vt:lpstr>Кутюр</vt:lpstr>
      <vt:lpstr>Кутюр</vt:lpstr>
      <vt:lpstr>Кутюр</vt:lpstr>
      <vt:lpstr>Кутюр</vt:lpstr>
      <vt:lpstr>Кутюр</vt:lpstr>
      <vt:lpstr>Кутюр</vt:lpstr>
      <vt:lpstr>ФИЛИН</vt:lpstr>
      <vt:lpstr>ФИЛИН</vt:lpstr>
      <vt:lpstr>ФИЛИН ОБЛАДАЕТ БОЛЬШИМ КОЛИЧЕСТВОМ ПРИСПОСОБИТЕЛЬНЫХ ОСОБЕННОСТЕЙ</vt:lpstr>
      <vt:lpstr>ОКРАСКА</vt:lpstr>
      <vt:lpstr>ЗРЕНИЕ</vt:lpstr>
      <vt:lpstr>ОПЕРЕНИЕ</vt:lpstr>
      <vt:lpstr>ПУХ</vt:lpstr>
      <vt:lpstr>ПОЛЕТ</vt:lpstr>
      <vt:lpstr>ФИЗИЧЕСКИЕ СПОСОБНОСТИ</vt:lpstr>
      <vt:lpstr>КЛЮВ И КОГТИ</vt:lpstr>
      <vt:lpstr>СМЕНА УСЛОВИЙ</vt:lpstr>
      <vt:lpstr>НО НЕ СТОИТ ЗАБЫВАТЬ, ЧТО ФИЛИН ОДНА ИЗ КРАСИВЕЙШИХ ПТИЦ</vt:lpstr>
      <vt:lpstr>ПРОЕКТ ВЫПОЛНИЛИ:  ЧЕРВИНСКИЙ МАКСИМ БАКУЛИН ДМИТРИЙ МАКАРОВ МИХАИЛ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Филин</dc:title>
  <dc:creator>Максим</dc:creator>
  <cp:lastModifiedBy>Вячеславна</cp:lastModifiedBy>
  <cp:revision>17</cp:revision>
  <dcterms:created xsi:type="dcterms:W3CDTF">2012-11-19T11:54:32Z</dcterms:created>
  <dcterms:modified xsi:type="dcterms:W3CDTF">2013-02-26T18:46:26Z</dcterms:modified>
</cp:coreProperties>
</file>