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9"/>
  </p:notesMasterIdLst>
  <p:sldIdLst>
    <p:sldId id="289" r:id="rId2"/>
    <p:sldId id="293" r:id="rId3"/>
    <p:sldId id="311" r:id="rId4"/>
    <p:sldId id="312" r:id="rId5"/>
    <p:sldId id="294" r:id="rId6"/>
    <p:sldId id="314" r:id="rId7"/>
    <p:sldId id="315" r:id="rId8"/>
    <p:sldId id="313" r:id="rId9"/>
    <p:sldId id="316" r:id="rId10"/>
    <p:sldId id="321" r:id="rId11"/>
    <p:sldId id="323" r:id="rId12"/>
    <p:sldId id="272" r:id="rId13"/>
    <p:sldId id="259" r:id="rId14"/>
    <p:sldId id="273" r:id="rId15"/>
    <p:sldId id="260" r:id="rId16"/>
    <p:sldId id="271" r:id="rId17"/>
    <p:sldId id="270" r:id="rId18"/>
    <p:sldId id="261" r:id="rId19"/>
    <p:sldId id="262" r:id="rId20"/>
    <p:sldId id="317" r:id="rId21"/>
    <p:sldId id="318" r:id="rId22"/>
    <p:sldId id="274" r:id="rId23"/>
    <p:sldId id="275" r:id="rId24"/>
    <p:sldId id="276" r:id="rId25"/>
    <p:sldId id="287" r:id="rId26"/>
    <p:sldId id="319" r:id="rId27"/>
    <p:sldId id="322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000"/>
    <a:srgbClr val="A50021"/>
    <a:srgbClr val="CC3300"/>
    <a:srgbClr val="DDA637"/>
    <a:srgbClr val="FF9900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47" autoAdjust="0"/>
    <p:restoredTop sz="94660"/>
  </p:normalViewPr>
  <p:slideViewPr>
    <p:cSldViewPr>
      <p:cViewPr>
        <p:scale>
          <a:sx n="80" d="100"/>
          <a:sy n="80" d="100"/>
        </p:scale>
        <p:origin x="-798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6511E-2228-4CB4-985C-7280012538C6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6CF0C-4E7B-428E-8EDD-4226EBEB8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6CF0C-4E7B-428E-8EDD-4226EBEB8E7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6CF0C-4E7B-428E-8EDD-4226EBEB8E7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6CF0C-4E7B-428E-8EDD-4226EBEB8E70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6CF0C-4E7B-428E-8EDD-4226EBEB8E7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6CF0C-4E7B-428E-8EDD-4226EBEB8E7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6CF0C-4E7B-428E-8EDD-4226EBEB8E7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6CF0C-4E7B-428E-8EDD-4226EBEB8E7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6CF0C-4E7B-428E-8EDD-4226EBEB8E7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6CF0C-4E7B-428E-8EDD-4226EBEB8E7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6CF0C-4E7B-428E-8EDD-4226EBEB8E7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6CF0C-4E7B-428E-8EDD-4226EBEB8E7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F5C205-5249-4216-B1EE-F2EFB3EFA474}" type="datetimeFigureOut">
              <a:rPr lang="ru-RU" smtClean="0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FA6411-4DB6-4779-BCA1-B910B7067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0D7A6F-0D9E-4CC5-9178-CE94C06E71EB}" type="datetimeFigureOut">
              <a:rPr lang="ru-RU" smtClean="0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3BF2D-7025-4490-92BD-7ACEE1F7BE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399857-914A-445E-B4E6-04108E8C575A}" type="datetimeFigureOut">
              <a:rPr lang="ru-RU" smtClean="0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53A602-DEBC-45FF-BC3E-B4B870A99B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957172-6505-4620-9F76-F02057D35B32}" type="datetimeFigureOut">
              <a:rPr lang="ru-RU" smtClean="0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21C7A5-C7F1-4E62-A811-BC36FB3B6A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6E5DD9-6851-4F16-8FBD-DDF5E1C7DA7D}" type="datetimeFigureOut">
              <a:rPr lang="ru-RU" smtClean="0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22B0BA-9495-4561-B618-A46DB933D7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B62D0F-9009-42FC-A33B-9615C4C4078A}" type="datetimeFigureOut">
              <a:rPr lang="ru-RU" smtClean="0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F281D9-4F2F-4399-835C-3C9A38F98F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C1D853-5B4D-46B4-81E0-8226461B7672}" type="datetimeFigureOut">
              <a:rPr lang="ru-RU" smtClean="0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A706DE-8EE4-4B17-B1D6-80ADDBD08D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6841F3-D70A-4415-8A61-838B5C4A2B10}" type="datetimeFigureOut">
              <a:rPr lang="ru-RU" smtClean="0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F4BA3F-3844-4D3D-B18C-5B95885E76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8BAA24-D17D-4FF2-9333-22FBB240C5F2}" type="datetimeFigureOut">
              <a:rPr lang="ru-RU" smtClean="0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E96E72-BEFD-4F6D-95A0-2D53D3B055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59C4DB-47ED-4331-B075-A5142713EBBB}" type="datetimeFigureOut">
              <a:rPr lang="ru-RU" smtClean="0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CED79-3835-4597-87CA-21F4F889C4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E31BE2-27DC-4EEC-BAD5-B3CEB57F6225}" type="datetimeFigureOut">
              <a:rPr lang="ru-RU" smtClean="0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14EDC-6D68-408A-9FAC-F350505BBC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CD04F4-ED5D-4215-A46C-30A41717AF18}" type="datetimeFigureOut">
              <a:rPr lang="ru-RU" smtClean="0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375A5E1-926B-42F0-AE00-E0FBA8FD95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-285776"/>
            <a:ext cx="9144000" cy="2643206"/>
          </a:xfrm>
          <a:prstGeom prst="rect">
            <a:avLst/>
          </a:prstGeom>
          <a:ln>
            <a:noFill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  <a:reflection blurRad="6350" stA="50000" endA="295" endPos="92000" dist="101600" dir="5400000" sy="-100000" algn="bl" rotWithShape="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7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3"/>
          <a:srcRect l="67952" t="4166" r="3501" b="40625"/>
          <a:stretch>
            <a:fillRect/>
          </a:stretch>
        </p:blipFill>
        <p:spPr bwMode="auto">
          <a:xfrm>
            <a:off x="0" y="642918"/>
            <a:ext cx="2620267" cy="2571744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785754" y="3786190"/>
            <a:ext cx="83582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Исследовательский проект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785918" y="1142984"/>
            <a:ext cx="721520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i="1" dirty="0" smtClean="0">
                <a:ln w="1905"/>
                <a:solidFill>
                  <a:schemeClr val="bg1"/>
                </a:solidFill>
                <a:effectLst>
                  <a:glow rad="101600">
                    <a:srgbClr val="A40000"/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Гордость семьи!</a:t>
            </a:r>
          </a:p>
        </p:txBody>
      </p:sp>
      <p:sp>
        <p:nvSpPr>
          <p:cNvPr id="26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8229600" cy="65403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base">
              <a:spcAft>
                <a:spcPct val="0"/>
              </a:spcAft>
            </a:pP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МКОУ «</a:t>
            </a: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Реконструкторская</a:t>
            </a: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 </a:t>
            </a:r>
            <a:r>
              <a:rPr lang="ru-RU" sz="2400" b="1" dirty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средняя общеобразовательная школа»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071538" y="4572008"/>
            <a:ext cx="7858148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buNone/>
            </a:pP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Автор: </a:t>
            </a: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Бахтин</a:t>
            </a:r>
            <a:r>
              <a:rPr lang="en-US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C</a:t>
            </a: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.Ф.,</a:t>
            </a:r>
            <a:endParaRPr lang="ru-RU" sz="2400" b="1" dirty="0" smtClean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  <a:p>
            <a:pPr algn="r">
              <a:buNone/>
            </a:pP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Учитель русского языка и </a:t>
            </a:r>
            <a:r>
              <a:rPr lang="ru-RU" sz="2400" b="1" dirty="0" err="1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литератуты</a:t>
            </a:r>
            <a:endParaRPr lang="ru-RU" sz="2400" b="1" dirty="0" smtClean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  <a:p>
            <a:pPr algn="ctr">
              <a:buNone/>
            </a:pPr>
            <a:endParaRPr lang="ru-RU" sz="2400" b="1" dirty="0" smtClean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  <a:p>
            <a:pPr algn="ctr">
              <a:buNone/>
            </a:pPr>
            <a:endParaRPr lang="ru-RU" sz="2400" b="1" dirty="0" smtClean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  <a:p>
            <a:pPr algn="ctr">
              <a:buNone/>
            </a:pP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п</a:t>
            </a: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. </a:t>
            </a: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Реконструкция</a:t>
            </a: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, </a:t>
            </a: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20</a:t>
            </a:r>
            <a:r>
              <a:rPr lang="en-US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12</a:t>
            </a:r>
            <a:r>
              <a:rPr lang="ru-RU" sz="2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г.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адежда Ильинична\Проекты\Бахтина Н 3 класс\photo\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30000"/>
          </a:blip>
          <a:srcRect/>
          <a:stretch>
            <a:fillRect/>
          </a:stretch>
        </p:blipFill>
        <p:spPr>
          <a:xfrm>
            <a:off x="714348" y="642918"/>
            <a:ext cx="3286148" cy="5043523"/>
          </a:xfrm>
          <a:prstGeom prst="rect">
            <a:avLst/>
          </a:prstGeom>
          <a:noFill/>
          <a:ln w="38100">
            <a:solidFill>
              <a:srgbClr val="A40000"/>
            </a:solidFill>
            <a:miter lim="800000"/>
            <a:headEnd/>
            <a:tailEnd/>
          </a:ln>
          <a:effectLst/>
        </p:spPr>
      </p:pic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4500562" y="2000240"/>
            <a:ext cx="4286280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Мой 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отец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родился 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июня в 1916 года. 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Детские годы прошли в</a:t>
            </a:r>
            <a:endParaRPr lang="en-US" sz="24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charset="0"/>
              <a:buNone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деревне</a:t>
            </a:r>
            <a:r>
              <a:rPr lang="en-US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2400" b="1" dirty="0" err="1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Колянур</a:t>
            </a:r>
            <a:endParaRPr lang="en-US" sz="24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charset="0"/>
              <a:buNone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Советского района. Рано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остался без отца, пас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скот, батрачил. Окончил 7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классов Оршинской</a:t>
            </a:r>
            <a:r>
              <a:rPr lang="en-US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ШКМ.</a:t>
            </a:r>
          </a:p>
          <a:p>
            <a:pPr>
              <a:buFont typeface="Arial" charset="0"/>
              <a:buNone/>
            </a:pPr>
            <a:endParaRPr lang="ru-RU" sz="1400" b="1" dirty="0" smtClean="0"/>
          </a:p>
        </p:txBody>
      </p:sp>
      <p:pic>
        <p:nvPicPr>
          <p:cNvPr id="6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16"/>
            <a:ext cx="2050248" cy="1000132"/>
          </a:xfrm>
          <a:prstGeom prst="rect">
            <a:avLst/>
          </a:prstGeom>
          <a:noFill/>
        </p:spPr>
      </p:pic>
      <p:pic>
        <p:nvPicPr>
          <p:cNvPr id="7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7500958" y="214290"/>
            <a:ext cx="1455718" cy="1428760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4929190" y="1357298"/>
            <a:ext cx="3471865" cy="214314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Трудовую деятельность</a:t>
            </a:r>
          </a:p>
          <a:p>
            <a:pPr>
              <a:lnSpc>
                <a:spcPct val="80000"/>
              </a:lnSpc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начал с </a:t>
            </a: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работы избачом. В то время </a:t>
            </a: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организовал</a:t>
            </a:r>
          </a:p>
          <a:p>
            <a:pPr>
              <a:lnSpc>
                <a:spcPct val="80000"/>
              </a:lnSpc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комсомольскую</a:t>
            </a:r>
          </a:p>
          <a:p>
            <a:pPr>
              <a:lnSpc>
                <a:spcPct val="80000"/>
              </a:lnSpc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организацию при</a:t>
            </a:r>
          </a:p>
          <a:p>
            <a:pPr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сельсовете.</a:t>
            </a:r>
            <a:endParaRPr lang="ru-RU" sz="2000" b="1" dirty="0" smtClean="0"/>
          </a:p>
        </p:txBody>
      </p:sp>
      <p:pic>
        <p:nvPicPr>
          <p:cNvPr id="5123" name="Picture 5" descr="D:\Надежда Ильинична\Проекты\Бахтина Н 3 класс\photo\13.jpg"/>
          <p:cNvPicPr>
            <a:picLocks noChangeAspect="1" noChangeArrowheads="1"/>
          </p:cNvPicPr>
          <p:nvPr/>
        </p:nvPicPr>
        <p:blipFill>
          <a:blip r:embed="rId2">
            <a:lum bright="30000" contrast="40000"/>
          </a:blip>
          <a:srcRect/>
          <a:stretch>
            <a:fillRect/>
          </a:stretch>
        </p:blipFill>
        <p:spPr bwMode="auto">
          <a:xfrm>
            <a:off x="642910" y="3571876"/>
            <a:ext cx="2071674" cy="3003772"/>
          </a:xfrm>
          <a:prstGeom prst="rect">
            <a:avLst/>
          </a:prstGeom>
          <a:noFill/>
          <a:ln w="38100">
            <a:solidFill>
              <a:srgbClr val="A40000"/>
            </a:solidFill>
            <a:miter lim="800000"/>
            <a:headEnd/>
            <a:tailEnd/>
          </a:ln>
          <a:effectLst/>
        </p:spPr>
      </p:pic>
      <p:pic>
        <p:nvPicPr>
          <p:cNvPr id="5124" name="Picture 6" descr="D:\Надежда Ильинична\Проекты\Бахтина Н 3 класс\photo\p.jpg"/>
          <p:cNvPicPr>
            <a:picLocks noChangeAspect="1" noChangeArrowheads="1"/>
          </p:cNvPicPr>
          <p:nvPr/>
        </p:nvPicPr>
        <p:blipFill>
          <a:blip r:embed="rId3">
            <a:lum bright="20000" contrast="30000"/>
          </a:blip>
          <a:srcRect/>
          <a:stretch>
            <a:fillRect/>
          </a:stretch>
        </p:blipFill>
        <p:spPr bwMode="auto">
          <a:xfrm>
            <a:off x="571472" y="500042"/>
            <a:ext cx="4143375" cy="2768600"/>
          </a:xfrm>
          <a:prstGeom prst="rect">
            <a:avLst/>
          </a:prstGeom>
          <a:noFill/>
          <a:ln w="38100">
            <a:solidFill>
              <a:srgbClr val="A40000"/>
            </a:solidFill>
            <a:miter lim="800000"/>
            <a:headEnd/>
            <a:tailEnd/>
          </a:ln>
          <a:effectLst/>
        </p:spPr>
      </p:pic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3143240" y="4000504"/>
            <a:ext cx="5143500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Затем трудовую деятельность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продолжил начальником агентства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связи</a:t>
            </a: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, </a:t>
            </a: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откуда в 1937 году был выдвинут </a:t>
            </a: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на </a:t>
            </a: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работу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 исполком </a:t>
            </a:r>
            <a:r>
              <a:rPr lang="ru-RU" sz="2300" b="1" dirty="0" err="1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Ронгинского</a:t>
            </a: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районного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Совета .</a:t>
            </a:r>
            <a:endParaRPr lang="ru-RU" sz="23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pic>
        <p:nvPicPr>
          <p:cNvPr id="9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7500958" y="214290"/>
            <a:ext cx="1455718" cy="1428760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адежда Ильинична\Проекты\Бахтина Н 3 класс\photo\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30000"/>
          </a:blip>
          <a:srcRect/>
          <a:stretch>
            <a:fillRect/>
          </a:stretch>
        </p:blipFill>
        <p:spPr>
          <a:xfrm>
            <a:off x="714348" y="642918"/>
            <a:ext cx="3286148" cy="5043523"/>
          </a:xfrm>
          <a:prstGeom prst="rect">
            <a:avLst/>
          </a:prstGeom>
          <a:noFill/>
          <a:ln w="38100">
            <a:solidFill>
              <a:srgbClr val="A40000"/>
            </a:solidFill>
            <a:miter lim="800000"/>
            <a:headEnd/>
            <a:tailEnd/>
          </a:ln>
          <a:effectLst/>
        </p:spPr>
      </p:pic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4500562" y="2000240"/>
            <a:ext cx="4286280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 октябре 1939 году вступил в партию. </a:t>
            </a: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Работал заведующим общим отделом </a:t>
            </a: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исполкома районного Совета, секретарем райкома ВЛКСМ. Ему было 25 лет.</a:t>
            </a:r>
          </a:p>
          <a:p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Годы, прошедшие </a:t>
            </a: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 </a:t>
            </a: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комсомоле,  считал </a:t>
            </a: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самыми счастливыми.</a:t>
            </a:r>
          </a:p>
        </p:txBody>
      </p:sp>
      <p:pic>
        <p:nvPicPr>
          <p:cNvPr id="6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16"/>
            <a:ext cx="2050248" cy="1000132"/>
          </a:xfrm>
          <a:prstGeom prst="rect">
            <a:avLst/>
          </a:prstGeom>
          <a:noFill/>
        </p:spPr>
      </p:pic>
      <p:pic>
        <p:nvPicPr>
          <p:cNvPr id="7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7500958" y="214290"/>
            <a:ext cx="1455718" cy="1428760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4500562" y="857232"/>
            <a:ext cx="4071966" cy="5357850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ru-RU" sz="2000" b="1" dirty="0" smtClean="0"/>
              <a:t> </a:t>
            </a: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27 декабря 1941 года</a:t>
            </a:r>
          </a:p>
          <a:p>
            <a:pPr>
              <a:buFont typeface="Arial" charset="0"/>
              <a:buNone/>
            </a:pP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призван </a:t>
            </a: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  армию. Был</a:t>
            </a:r>
          </a:p>
          <a:p>
            <a:pPr>
              <a:buFont typeface="Arial" charset="0"/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направлен в </a:t>
            </a:r>
            <a:r>
              <a:rPr lang="ru-RU" sz="2300" b="1" dirty="0" err="1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военно</a:t>
            </a: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-</a:t>
            </a:r>
          </a:p>
          <a:p>
            <a:pPr>
              <a:buFont typeface="Arial" charset="0"/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политическое училище</a:t>
            </a:r>
          </a:p>
          <a:p>
            <a:pPr>
              <a:buFont typeface="Arial" charset="0"/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имени Ф.Энгельса. Весной</a:t>
            </a:r>
          </a:p>
          <a:p>
            <a:pPr>
              <a:buFont typeface="Arial" charset="0"/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1942 года </a:t>
            </a: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Ф.П.Бахтин </a:t>
            </a: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был</a:t>
            </a:r>
          </a:p>
          <a:p>
            <a:pPr>
              <a:buFont typeface="Arial" charset="0"/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направлен политруком</a:t>
            </a:r>
          </a:p>
          <a:p>
            <a:pPr>
              <a:buFont typeface="Arial" charset="0"/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минометной роты 1297 – го</a:t>
            </a:r>
          </a:p>
          <a:p>
            <a:pPr>
              <a:buFont typeface="Arial" charset="0"/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стрелкового полка 160-й</a:t>
            </a:r>
          </a:p>
          <a:p>
            <a:pPr>
              <a:buFont typeface="Arial" charset="0"/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стрелковой дивизии,</a:t>
            </a:r>
          </a:p>
          <a:p>
            <a:pPr>
              <a:buFont typeface="Arial" charset="0"/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которая входила  в состав</a:t>
            </a:r>
          </a:p>
          <a:p>
            <a:pPr>
              <a:buFont typeface="Arial" charset="0"/>
              <a:buNone/>
            </a:pPr>
            <a:r>
              <a:rPr lang="ru-RU" sz="23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33-й армии</a:t>
            </a: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. (из </a:t>
            </a:r>
            <a:r>
              <a:rPr lang="ru-RU" sz="2300" b="1" dirty="0" err="1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автобиог</a:t>
            </a:r>
            <a:r>
              <a:rPr lang="ru-RU" sz="23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рафии).</a:t>
            </a:r>
            <a:endParaRPr lang="ru-RU" sz="23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pic>
        <p:nvPicPr>
          <p:cNvPr id="7171" name="Picture 2" descr="D:\Надежда Ильинична\Проекты\Бахтина Н 3 класс\photo\11.jpg"/>
          <p:cNvPicPr>
            <a:picLocks noChangeAspect="1" noChangeArrowheads="1"/>
          </p:cNvPicPr>
          <p:nvPr/>
        </p:nvPicPr>
        <p:blipFill>
          <a:blip r:embed="rId2">
            <a:lum bright="20000" contrast="30000"/>
          </a:blip>
          <a:srcRect/>
          <a:stretch>
            <a:fillRect/>
          </a:stretch>
        </p:blipFill>
        <p:spPr bwMode="auto">
          <a:xfrm>
            <a:off x="500034" y="785794"/>
            <a:ext cx="3655285" cy="4786326"/>
          </a:xfrm>
          <a:prstGeom prst="rect">
            <a:avLst/>
          </a:prstGeom>
          <a:noFill/>
          <a:ln w="38100">
            <a:solidFill>
              <a:srgbClr val="A40000"/>
            </a:solidFill>
            <a:miter lim="800000"/>
            <a:headEnd/>
            <a:tailEnd/>
          </a:ln>
          <a:effectLst/>
        </p:spPr>
      </p:pic>
      <p:pic>
        <p:nvPicPr>
          <p:cNvPr id="6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16"/>
            <a:ext cx="2050248" cy="1000132"/>
          </a:xfrm>
          <a:prstGeom prst="rect">
            <a:avLst/>
          </a:prstGeom>
          <a:noFill/>
        </p:spPr>
      </p:pic>
      <p:pic>
        <p:nvPicPr>
          <p:cNvPr id="7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7500958" y="214290"/>
            <a:ext cx="1455718" cy="1428760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Надежда Ильинична\Проекты\Бахтина Н 3 класс\photo\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20000"/>
          </a:blip>
          <a:srcRect/>
          <a:stretch>
            <a:fillRect/>
          </a:stretch>
        </p:blipFill>
        <p:spPr>
          <a:xfrm>
            <a:off x="285720" y="428604"/>
            <a:ext cx="3429000" cy="5678488"/>
          </a:xfrm>
          <a:prstGeom prst="rect">
            <a:avLst/>
          </a:prstGeom>
          <a:noFill/>
          <a:ln w="38100">
            <a:solidFill>
              <a:srgbClr val="A40000"/>
            </a:solidFill>
            <a:miter lim="800000"/>
            <a:headEnd/>
            <a:tailEnd/>
          </a:ln>
          <a:effectLst/>
        </p:spPr>
      </p:pic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3929058" y="428604"/>
            <a:ext cx="4929192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 августе 1943 года получил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тяжелые ранения. Пробыл в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военном госпитале в Кировской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области до весны 1944 года.  В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апреле 1944 года инвалидом вернулся в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родные края.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Через месяц его направили в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Министерство просвещения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Республики заместителем министра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по военной подготовке.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Через </a:t>
            </a: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полтора года был взят в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аппарат обкома партии –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err="1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инстуктором</a:t>
            </a: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отдела кадров.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Но здоровье требовало более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спокойной работы. </a:t>
            </a:r>
          </a:p>
        </p:txBody>
      </p:sp>
      <p:pic>
        <p:nvPicPr>
          <p:cNvPr id="6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16"/>
            <a:ext cx="2050248" cy="1000132"/>
          </a:xfrm>
          <a:prstGeom prst="rect">
            <a:avLst/>
          </a:prstGeom>
          <a:noFill/>
        </p:spPr>
      </p:pic>
      <p:pic>
        <p:nvPicPr>
          <p:cNvPr id="7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7500958" y="214290"/>
            <a:ext cx="1455718" cy="1428760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5" y="1428750"/>
            <a:ext cx="3686175" cy="428625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 1948 году оставляет город 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начинает работать в школах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республики. В это время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заочно заканчивает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err="1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Марпединститут</a:t>
            </a: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30 лет Ф.П.Бахтин проработал в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школах, четверть века был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директором средних школ.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Работу </a:t>
            </a: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 </a:t>
            </a: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школе оставил</a:t>
            </a:r>
            <a:endParaRPr lang="ru-RU" sz="20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только в 1978 году. До выхода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на пенсию последние 15 лет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проработал в Вятской школе.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dirty="0"/>
          </a:p>
        </p:txBody>
      </p:sp>
      <p:pic>
        <p:nvPicPr>
          <p:cNvPr id="9219" name="Picture 2" descr="D:\Надежда Ильинична\Проекты\Бахтина Н 3 класс\photo\1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642938" y="642938"/>
            <a:ext cx="3943350" cy="2428875"/>
          </a:xfrm>
          <a:prstGeom prst="rect">
            <a:avLst/>
          </a:prstGeom>
          <a:noFill/>
          <a:ln w="38100">
            <a:solidFill>
              <a:srgbClr val="A40000"/>
            </a:solidFill>
            <a:miter lim="800000"/>
            <a:headEnd/>
            <a:tailEnd/>
          </a:ln>
          <a:effectLst/>
        </p:spPr>
      </p:pic>
      <p:pic>
        <p:nvPicPr>
          <p:cNvPr id="9220" name="Picture 2" descr="D:\Надежда Ильинична\Проекты\Бахтина Н 3 класс\photo\2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642938" y="3357563"/>
            <a:ext cx="4000500" cy="2532062"/>
          </a:xfrm>
          <a:prstGeom prst="rect">
            <a:avLst/>
          </a:prstGeom>
          <a:noFill/>
          <a:ln w="38100">
            <a:solidFill>
              <a:srgbClr val="A40000"/>
            </a:solidFill>
            <a:miter lim="800000"/>
            <a:headEnd/>
            <a:tailEnd/>
          </a:ln>
          <a:effectLst/>
        </p:spPr>
      </p:pic>
      <p:pic>
        <p:nvPicPr>
          <p:cNvPr id="7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16"/>
            <a:ext cx="2050248" cy="1000132"/>
          </a:xfrm>
          <a:prstGeom prst="rect">
            <a:avLst/>
          </a:prstGeom>
          <a:noFill/>
        </p:spPr>
      </p:pic>
      <p:pic>
        <p:nvPicPr>
          <p:cNvPr id="8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5"/>
          <a:srcRect l="67952" t="4166" r="3501" b="40625"/>
          <a:stretch>
            <a:fillRect/>
          </a:stretch>
        </p:blipFill>
        <p:spPr bwMode="auto">
          <a:xfrm>
            <a:off x="7500958" y="214290"/>
            <a:ext cx="1455718" cy="1428760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D:\Надежда Ильинична\Проекты\Бахтина Н 3 класс\photo\6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1214414" y="500042"/>
            <a:ext cx="6350000" cy="4749800"/>
          </a:xfrm>
          <a:prstGeom prst="rect">
            <a:avLst/>
          </a:prstGeom>
          <a:noFill/>
          <a:ln w="38100">
            <a:solidFill>
              <a:srgbClr val="A40000"/>
            </a:solidFill>
            <a:miter lim="800000"/>
            <a:headEnd/>
            <a:tailEnd/>
          </a:ln>
          <a:effectLst/>
        </p:spPr>
      </p:pic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1500188" y="5429250"/>
            <a:ext cx="76438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Ф.П.Бахтин за </a:t>
            </a: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работой.</a:t>
            </a:r>
            <a:endParaRPr lang="ru-RU" sz="28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algn="ctr"/>
            <a:r>
              <a:rPr lang="ru-RU" sz="2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Труды В.И.Ленина считал настольной книгой.</a:t>
            </a:r>
          </a:p>
        </p:txBody>
      </p:sp>
      <p:pic>
        <p:nvPicPr>
          <p:cNvPr id="6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16"/>
            <a:ext cx="2050248" cy="1000132"/>
          </a:xfrm>
          <a:prstGeom prst="rect">
            <a:avLst/>
          </a:prstGeom>
          <a:noFill/>
        </p:spPr>
      </p:pic>
      <p:pic>
        <p:nvPicPr>
          <p:cNvPr id="7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7500958" y="214290"/>
            <a:ext cx="1455718" cy="1428760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Надежда Ильинична\Проекты\Бахтина Н 3 класс\photo\4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500063" y="428625"/>
            <a:ext cx="4500565" cy="2883319"/>
          </a:xfrm>
          <a:prstGeom prst="rect">
            <a:avLst/>
          </a:prstGeom>
          <a:noFill/>
          <a:ln w="38100">
            <a:solidFill>
              <a:srgbClr val="A40000"/>
            </a:solidFill>
            <a:miter lim="800000"/>
            <a:headEnd/>
            <a:tailEnd/>
          </a:ln>
          <a:effectLst/>
        </p:spPr>
      </p:pic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5286380" y="1643050"/>
            <a:ext cx="3143278" cy="134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 День </a:t>
            </a:r>
            <a:r>
              <a:rPr lang="ru-RU" sz="24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Победы 9 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мая.</a:t>
            </a:r>
            <a:endParaRPr lang="ru-RU" sz="24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4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Обелиск павшим</a:t>
            </a:r>
          </a:p>
          <a:p>
            <a:pPr marL="342900" indent="-342900">
              <a:spcBef>
                <a:spcPct val="20000"/>
              </a:spcBef>
            </a:pPr>
            <a:r>
              <a:rPr lang="ru-RU" sz="24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воинам в 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с.Вятское.</a:t>
            </a:r>
            <a:endParaRPr lang="ru-RU" sz="24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pic>
        <p:nvPicPr>
          <p:cNvPr id="8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16"/>
            <a:ext cx="2050248" cy="1000132"/>
          </a:xfrm>
          <a:prstGeom prst="rect">
            <a:avLst/>
          </a:prstGeom>
          <a:noFill/>
        </p:spPr>
      </p:pic>
      <p:pic>
        <p:nvPicPr>
          <p:cNvPr id="9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7500958" y="214290"/>
            <a:ext cx="1455718" cy="1428760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143504" y="3786190"/>
            <a:ext cx="3857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Поклонимся великим тем годам…</a:t>
            </a:r>
            <a:endParaRPr lang="ru-RU" sz="24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358245" cy="85723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Статьи Ф.П.Бахтина в районной газете </a:t>
            </a:r>
            <a:endParaRPr lang="ru-RU" sz="28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 Великой Отечественной </a:t>
            </a:r>
            <a:r>
              <a:rPr lang="ru-RU" sz="2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войне.</a:t>
            </a:r>
          </a:p>
        </p:txBody>
      </p:sp>
      <p:pic>
        <p:nvPicPr>
          <p:cNvPr id="3076" name="Picture 4" descr="D:\Надежда Ильинична\Проекты\Бахтина Н 3 класс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214554"/>
            <a:ext cx="3438525" cy="3322637"/>
          </a:xfrm>
          <a:prstGeom prst="rect">
            <a:avLst/>
          </a:prstGeom>
          <a:noFill/>
          <a:ln w="12700">
            <a:solidFill>
              <a:srgbClr val="A40000"/>
            </a:solidFill>
            <a:miter lim="800000"/>
            <a:headEnd/>
            <a:tailEnd/>
          </a:ln>
          <a:effectLst/>
        </p:spPr>
      </p:pic>
      <p:pic>
        <p:nvPicPr>
          <p:cNvPr id="13316" name="Picture 2" descr="D:\Надежда Ильинична\Проекты\Бахтина Н 3 класс\5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714488"/>
            <a:ext cx="2519363" cy="2454275"/>
          </a:xfrm>
          <a:prstGeom prst="rect">
            <a:avLst/>
          </a:prstGeom>
          <a:noFill/>
          <a:ln w="12700">
            <a:solidFill>
              <a:srgbClr val="A40000"/>
            </a:solidFill>
            <a:miter lim="800000"/>
            <a:headEnd/>
            <a:tailEnd/>
          </a:ln>
          <a:effectLst/>
        </p:spPr>
      </p:pic>
      <p:pic>
        <p:nvPicPr>
          <p:cNvPr id="13317" name="Picture 3" descr="D:\Надежда Ильинична\Проекты\Бахтина Н 3 класс\5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714620"/>
            <a:ext cx="2527300" cy="2462213"/>
          </a:xfrm>
          <a:prstGeom prst="rect">
            <a:avLst/>
          </a:prstGeom>
          <a:noFill/>
          <a:ln w="12700">
            <a:solidFill>
              <a:srgbClr val="A40000"/>
            </a:solidFill>
            <a:miter lim="800000"/>
            <a:headEnd/>
            <a:tailEnd/>
          </a:ln>
          <a:effectLst/>
        </p:spPr>
      </p:pic>
      <p:pic>
        <p:nvPicPr>
          <p:cNvPr id="3075" name="Picture 3" descr="D:\Надежда Ильинична\Проекты\Бахтина Н 3 класс\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3714752"/>
            <a:ext cx="2857500" cy="2393950"/>
          </a:xfrm>
          <a:prstGeom prst="rect">
            <a:avLst/>
          </a:prstGeom>
          <a:noFill/>
          <a:ln w="12700">
            <a:solidFill>
              <a:srgbClr val="A40000"/>
            </a:solidFill>
            <a:miter lim="800000"/>
            <a:headEnd/>
            <a:tailEnd/>
          </a:ln>
          <a:effectLst/>
        </p:spPr>
      </p:pic>
      <p:pic>
        <p:nvPicPr>
          <p:cNvPr id="9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715016"/>
            <a:ext cx="2050248" cy="1000132"/>
          </a:xfrm>
          <a:prstGeom prst="rect">
            <a:avLst/>
          </a:prstGeom>
          <a:noFill/>
        </p:spPr>
      </p:pic>
      <p:pic>
        <p:nvPicPr>
          <p:cNvPr id="10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7"/>
          <a:srcRect l="67952" t="4166" r="3501" b="40625"/>
          <a:stretch>
            <a:fillRect/>
          </a:stretch>
        </p:blipFill>
        <p:spPr bwMode="auto">
          <a:xfrm>
            <a:off x="7500958" y="214290"/>
            <a:ext cx="1455718" cy="1428760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285720" y="4786322"/>
            <a:ext cx="4286279" cy="1000125"/>
          </a:xfrm>
        </p:spPr>
        <p:txBody>
          <a:bodyPr>
            <a:noAutofit/>
          </a:bodyPr>
          <a:lstStyle/>
          <a:p>
            <a:pPr>
              <a:buFont typeface="Arial" charset="0"/>
              <a:buNone/>
            </a:pPr>
            <a:r>
              <a:rPr lang="ru-RU" sz="2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Статьи в районной газете </a:t>
            </a: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 Ф.П.Бахтине</a:t>
            </a:r>
            <a:endParaRPr lang="ru-RU" sz="28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pic>
        <p:nvPicPr>
          <p:cNvPr id="14339" name="Picture 2" descr="D:\Надежда Ильинична\Проекты\Бахтина Н 3 класс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00042"/>
            <a:ext cx="3000375" cy="4224337"/>
          </a:xfrm>
          <a:prstGeom prst="rect">
            <a:avLst/>
          </a:prstGeom>
          <a:noFill/>
          <a:ln w="12700">
            <a:solidFill>
              <a:srgbClr val="A40000"/>
            </a:solidFill>
            <a:miter lim="800000"/>
            <a:headEnd/>
            <a:tailEnd/>
          </a:ln>
          <a:effectLst/>
        </p:spPr>
      </p:pic>
      <p:pic>
        <p:nvPicPr>
          <p:cNvPr id="14340" name="Picture 3" descr="D:\Надежда Ильинична\Проекты\Бахтина Н 3 класс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500042"/>
            <a:ext cx="3143250" cy="5908675"/>
          </a:xfrm>
          <a:prstGeom prst="rect">
            <a:avLst/>
          </a:prstGeom>
          <a:noFill/>
          <a:ln w="12700">
            <a:solidFill>
              <a:srgbClr val="A40000"/>
            </a:solidFill>
            <a:miter lim="800000"/>
            <a:headEnd/>
            <a:tailEnd/>
          </a:ln>
          <a:effectLst/>
        </p:spPr>
      </p:pic>
      <p:pic>
        <p:nvPicPr>
          <p:cNvPr id="7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16"/>
            <a:ext cx="2050248" cy="1000132"/>
          </a:xfrm>
          <a:prstGeom prst="rect">
            <a:avLst/>
          </a:prstGeom>
          <a:noFill/>
        </p:spPr>
      </p:pic>
      <p:pic>
        <p:nvPicPr>
          <p:cNvPr id="8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5"/>
          <a:srcRect l="67952" t="4166" r="3501" b="40625"/>
          <a:stretch>
            <a:fillRect/>
          </a:stretch>
        </p:blipFill>
        <p:spPr bwMode="auto">
          <a:xfrm>
            <a:off x="7500958" y="214290"/>
            <a:ext cx="1455718" cy="1428760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-285776"/>
            <a:ext cx="9144000" cy="2357454"/>
          </a:xfrm>
          <a:prstGeom prst="rect">
            <a:avLst/>
          </a:prstGeom>
          <a:ln>
            <a:noFill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858280" cy="6215106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8000" b="1" dirty="0"/>
          </a:p>
          <a:p>
            <a:pPr>
              <a:buNone/>
              <a:defRPr/>
            </a:pPr>
            <a:endParaRPr lang="ru-RU" sz="112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None/>
              <a:defRPr/>
            </a:pPr>
            <a:r>
              <a:rPr lang="ru-RU" sz="9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Тип </a:t>
            </a:r>
            <a:r>
              <a:rPr lang="ru-RU" sz="9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проекта</a:t>
            </a:r>
            <a:r>
              <a:rPr lang="ru-RU" sz="112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:</a:t>
            </a:r>
            <a:r>
              <a:rPr lang="ru-RU" sz="8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8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исследовательский</a:t>
            </a:r>
            <a:endParaRPr lang="ru-RU" sz="96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None/>
              <a:defRPr/>
            </a:pPr>
            <a:r>
              <a:rPr lang="ru-RU" sz="9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Сроки реализации </a:t>
            </a:r>
            <a:r>
              <a:rPr lang="ru-RU" sz="9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проекта</a:t>
            </a:r>
            <a:r>
              <a:rPr lang="ru-RU" sz="112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: </a:t>
            </a:r>
            <a:r>
              <a:rPr lang="ru-RU" sz="8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2012- 2015г.г.</a:t>
            </a:r>
            <a:endParaRPr lang="ru-RU" sz="80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None/>
              <a:defRPr/>
            </a:pPr>
            <a:r>
              <a:rPr lang="ru-RU" sz="9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Организация - заявитель</a:t>
            </a:r>
            <a:r>
              <a:rPr lang="ru-RU" sz="112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: </a:t>
            </a:r>
            <a:r>
              <a:rPr lang="ru-RU" sz="8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МКОУ «</a:t>
            </a:r>
            <a:r>
              <a:rPr lang="ru-RU" sz="8000" b="1" dirty="0" err="1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Реконструкторская</a:t>
            </a:r>
            <a:r>
              <a:rPr lang="ru-RU" sz="8000" b="1" dirty="0" err="1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средняя</a:t>
            </a:r>
            <a:endParaRPr lang="ru-RU" sz="80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None/>
              <a:defRPr/>
            </a:pPr>
            <a:r>
              <a:rPr lang="ru-RU" sz="8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общеобразовательная школа» </a:t>
            </a:r>
            <a:r>
              <a:rPr lang="ru-RU" sz="8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Михайловского района Волгоградской области</a:t>
            </a:r>
            <a:endParaRPr lang="ru-RU" sz="80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None/>
              <a:defRPr/>
            </a:pPr>
            <a:r>
              <a:rPr lang="ru-RU" sz="9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Руководитель </a:t>
            </a:r>
            <a:r>
              <a:rPr lang="ru-RU" sz="9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проекта</a:t>
            </a:r>
            <a:r>
              <a:rPr lang="ru-RU" sz="112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:</a:t>
            </a:r>
          </a:p>
          <a:p>
            <a:pPr>
              <a:buNone/>
              <a:defRPr/>
            </a:pPr>
            <a:r>
              <a:rPr lang="ru-RU" sz="8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Бахтин С.Ф.</a:t>
            </a:r>
            <a:endParaRPr lang="ru-RU" sz="80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None/>
              <a:defRPr/>
            </a:pPr>
            <a:endParaRPr lang="en-US" sz="80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None/>
              <a:defRPr/>
            </a:pPr>
            <a:r>
              <a:rPr lang="ru-RU" sz="8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Проект реализован в сотрудничестве с </a:t>
            </a:r>
            <a:r>
              <a:rPr lang="ru-RU" sz="8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учащимися 6 класса</a:t>
            </a:r>
            <a:endParaRPr lang="ru-RU" sz="80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80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pic>
        <p:nvPicPr>
          <p:cNvPr id="14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3"/>
          <a:srcRect l="67952" t="4166" r="3501" b="40625"/>
          <a:stretch>
            <a:fillRect/>
          </a:stretch>
        </p:blipFill>
        <p:spPr bwMode="auto">
          <a:xfrm>
            <a:off x="6649069" y="-214338"/>
            <a:ext cx="2329148" cy="2286016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3"/>
          <a:srcRect l="67952" t="4166" r="3501" b="40625"/>
          <a:stretch>
            <a:fillRect/>
          </a:stretch>
        </p:blipFill>
        <p:spPr bwMode="auto">
          <a:xfrm>
            <a:off x="0" y="428604"/>
            <a:ext cx="2620267" cy="2571744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24" name="Прямоугольник 23"/>
          <p:cNvSpPr/>
          <p:nvPr/>
        </p:nvSpPr>
        <p:spPr>
          <a:xfrm>
            <a:off x="1643042" y="785794"/>
            <a:ext cx="721520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i="1" dirty="0" smtClean="0">
                <a:ln w="1905"/>
                <a:solidFill>
                  <a:schemeClr val="bg1"/>
                </a:solidFill>
                <a:effectLst>
                  <a:glow rad="101600">
                    <a:srgbClr val="A40000"/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Семейная реликвия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3786190"/>
            <a:ext cx="9144000" cy="3071810"/>
          </a:xfrm>
          <a:prstGeom prst="rect">
            <a:avLst/>
          </a:prstGeom>
          <a:ln>
            <a:noFill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  </a:t>
            </a:r>
            <a:r>
              <a:rPr lang="ru-RU" sz="5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Боевые награды и послевоенные медали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ln>
            <a:noFill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  </a:t>
            </a:r>
            <a:endParaRPr lang="ru-RU" sz="5400" b="1" dirty="0" smtClean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16"/>
            <a:ext cx="2050248" cy="1000132"/>
          </a:xfrm>
          <a:prstGeom prst="rect">
            <a:avLst/>
          </a:prstGeom>
          <a:noFill/>
        </p:spPr>
      </p:pic>
      <p:pic>
        <p:nvPicPr>
          <p:cNvPr id="8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3"/>
          <a:srcRect l="67952" t="4166" r="3501" b="40625"/>
          <a:stretch>
            <a:fillRect/>
          </a:stretch>
        </p:blipFill>
        <p:spPr bwMode="auto">
          <a:xfrm>
            <a:off x="7500958" y="214290"/>
            <a:ext cx="1455718" cy="1428760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11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7715277" cy="471490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4400" b="1" u="sng" dirty="0" smtClean="0">
                <a:ln w="11430"/>
                <a:solidFill>
                  <a:srgbClr val="A4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Боевые награды:</a:t>
            </a:r>
          </a:p>
          <a:p>
            <a:r>
              <a:rPr lang="ru-RU" sz="2400" b="1" dirty="0" smtClean="0">
                <a:ln w="11430"/>
                <a:solidFill>
                  <a:srgbClr val="A4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Медаль «За боевые заслуги» 1943 год  (март-июль)</a:t>
            </a:r>
          </a:p>
          <a:p>
            <a:r>
              <a:rPr lang="ru-RU" sz="2400" b="1" dirty="0" smtClean="0">
                <a:ln w="11430"/>
                <a:solidFill>
                  <a:srgbClr val="A4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Орден Красной Звезды» август 1943 года</a:t>
            </a:r>
          </a:p>
          <a:p>
            <a:pPr>
              <a:buNone/>
            </a:pPr>
            <a:endParaRPr lang="ru-RU" sz="2400" b="1" dirty="0" smtClean="0">
              <a:ln w="11430"/>
              <a:solidFill>
                <a:srgbClr val="A4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400" b="1" u="sng" dirty="0" smtClean="0">
                <a:ln w="11430"/>
                <a:solidFill>
                  <a:srgbClr val="A4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Послевоенные медали:</a:t>
            </a:r>
            <a:endParaRPr lang="ru-RU" sz="4400" b="1" u="sng" dirty="0">
              <a:ln w="11430"/>
              <a:solidFill>
                <a:srgbClr val="A4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400" b="1" dirty="0" smtClean="0">
                <a:ln w="11430"/>
                <a:solidFill>
                  <a:srgbClr val="A4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«За победу над Германией в Великой Отечественной войне 1941-1945гг.»,</a:t>
            </a:r>
          </a:p>
          <a:p>
            <a:r>
              <a:rPr lang="ru-RU" sz="2400" b="1" dirty="0" smtClean="0">
                <a:ln w="11430"/>
                <a:solidFill>
                  <a:srgbClr val="A4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«За доблестный труд в Великой Отечественной войне 1941-1945гг.»</a:t>
            </a:r>
          </a:p>
          <a:p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:\Надежда Ильинична\Проекты\Бахтина Н 3 класс\ордена\SS85273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3143248"/>
            <a:ext cx="3643338" cy="33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D:\Надежда Ильинична\Проекты\Бахтина Н 3 класс\ордена\SS8527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14290"/>
            <a:ext cx="364670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 descr="D:\Надежда Ильинична\Проекты\Бахтина Н 3 класс\ордена\SS8527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429000"/>
            <a:ext cx="299021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D:\Надежда Ильинична\Проекты\Бахтина Н 3 класс\ордена\SS85273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214290"/>
            <a:ext cx="246087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15" descr="D:\Надежда Ильинична\Проекты\Бахтина Н 3 класс\ордена\SS85274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714356"/>
            <a:ext cx="2609195" cy="2071701"/>
          </a:xfrm>
        </p:spPr>
      </p:pic>
      <p:pic>
        <p:nvPicPr>
          <p:cNvPr id="4" name="Picture 24" descr="D:\Надежда Ильинична\Проекты\Бахтина Н 3 класс\ордена\SS8527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714356"/>
            <a:ext cx="2516206" cy="204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3" descr="D:\Надежда Ильинична\Проекты\Бахтина Н 3 класс\ордена\SS8527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214686"/>
            <a:ext cx="2571768" cy="2212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1" descr="D:\Надежда Ильинична\Проекты\Бахтина Н 3 класс\ордена\SS85275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071942"/>
            <a:ext cx="2311273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D:\Надежда Ильинична\Проекты\Бахтина Н 3 класс\ордена\SS85273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285728"/>
            <a:ext cx="2329811" cy="2805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D:\Надежда Ильинична\Проекты\Бахтина Н 3 класс\ордена\SS85273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3214686"/>
            <a:ext cx="270070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3" name="Picture 11" descr="D:\Надежда Ильинична\Проекты\Бахтина Н 3 класс\ордена\SS8527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5" y="3143248"/>
            <a:ext cx="231485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14" descr="D:\Надежда Ильинична\Проекты\Бахтина Н 3 класс\ордена\SS8527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857232"/>
            <a:ext cx="228382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9" name="Picture 20" descr="D:\Надежда Ильинична\Проекты\Бахтина Н 3 класс\ордена\SS8527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28604"/>
            <a:ext cx="294170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1" name="Picture 22" descr="D:\Надежда Ильинична\Проекты\Бахтина Н 3 класс\ордена\SS85275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4214818"/>
            <a:ext cx="319855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" descr="D:\Надежда Ильинична\Проекты\Бахтина Н 3 класс\ордена\SS85273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1000108"/>
            <a:ext cx="2476516" cy="2065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0" descr="D:\Надежда Ильинична\Проекты\Бахтина Н 3 класс\ордена\SS85274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3286124"/>
            <a:ext cx="251544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Надежда Ильинична\Проекты\Бахтина Н 3 класс\ордена\SS852732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714348" y="1071546"/>
            <a:ext cx="379140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8" descr="D:\Надежда Ильинична\Проекты\Бахтина Н 3 класс\ордена\SS8527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429132"/>
            <a:ext cx="1500198" cy="18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9" descr="D:\Надежда Ильинична\Проекты\Бахтина Н 3 класс\ордена\SS8527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4429132"/>
            <a:ext cx="1209317" cy="1781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D:\Надежда Ильинична\Проекты\Бахтина Н 3 класс\ордена\SS85274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5748" y="4429132"/>
            <a:ext cx="1177549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43504" y="1000108"/>
            <a:ext cx="35719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Ф.П.Бахтин награжден значком «50 лет пребывания в КПСС». В нашем районе это первый коммунист ,удостоенный такой награды. Награда была вручена 29 ноября 1989г. на собрании учителей в Вятской средней школе, было ему 73 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-857280"/>
            <a:ext cx="9144000" cy="2857520"/>
          </a:xfrm>
          <a:prstGeom prst="rect">
            <a:avLst/>
          </a:prstGeom>
          <a:ln>
            <a:noFill/>
          </a:ln>
          <a:effectLst>
            <a:reflection blurRad="6350" stA="50000" endA="295" endPos="92000" dist="101600" dir="5400000" sy="-100000" algn="bl" rotWithShape="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7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3"/>
          <a:srcRect l="67952" t="4166" r="3501" b="40625"/>
          <a:stretch>
            <a:fillRect/>
          </a:stretch>
        </p:blipFill>
        <p:spPr bwMode="auto">
          <a:xfrm>
            <a:off x="214282" y="142852"/>
            <a:ext cx="2620267" cy="2571744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24" name="Прямоугольник 23"/>
          <p:cNvSpPr/>
          <p:nvPr/>
        </p:nvSpPr>
        <p:spPr>
          <a:xfrm>
            <a:off x="-214346" y="2500306"/>
            <a:ext cx="721520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i="1" dirty="0" smtClean="0">
                <a:ln w="1905"/>
                <a:solidFill>
                  <a:schemeClr val="bg1"/>
                </a:solidFill>
                <a:effectLst>
                  <a:glow rad="101600">
                    <a:srgbClr val="A40000"/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Я</a:t>
            </a:r>
            <a:r>
              <a:rPr lang="ru-RU" sz="8000" b="1" i="1" dirty="0" smtClean="0">
                <a:ln w="1905"/>
                <a:solidFill>
                  <a:schemeClr val="bg1"/>
                </a:solidFill>
                <a:effectLst>
                  <a:glow rad="101600">
                    <a:srgbClr val="A40000"/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4000" b="1" i="1" dirty="0" smtClean="0">
                <a:ln w="1905"/>
                <a:solidFill>
                  <a:schemeClr val="bg1"/>
                </a:solidFill>
                <a:effectLst>
                  <a:glow rad="101600">
                    <a:srgbClr val="A40000"/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горжусь</a:t>
            </a:r>
            <a:r>
              <a:rPr lang="ru-RU" sz="8000" b="1" i="1" dirty="0" smtClean="0">
                <a:ln w="1905"/>
                <a:solidFill>
                  <a:schemeClr val="bg1"/>
                </a:solidFill>
                <a:effectLst>
                  <a:glow rad="101600">
                    <a:srgbClr val="A40000"/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4000" b="1" i="1" dirty="0" smtClean="0">
                <a:ln w="1905"/>
                <a:solidFill>
                  <a:schemeClr val="bg1"/>
                </a:solidFill>
                <a:effectLst>
                  <a:glow rad="101600">
                    <a:srgbClr val="A40000"/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своим</a:t>
            </a:r>
            <a:r>
              <a:rPr lang="ru-RU" sz="8000" b="1" i="1" dirty="0" smtClean="0">
                <a:ln w="1905"/>
                <a:solidFill>
                  <a:schemeClr val="bg1"/>
                </a:solidFill>
                <a:effectLst>
                  <a:glow rad="101600">
                    <a:srgbClr val="A40000"/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6000" b="1" i="1" dirty="0" smtClean="0">
                <a:ln w="1905"/>
                <a:solidFill>
                  <a:schemeClr val="bg1"/>
                </a:solidFill>
                <a:effectLst>
                  <a:glow rad="101600">
                    <a:srgbClr val="A40000"/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отцом!</a:t>
            </a:r>
            <a:endParaRPr lang="ru-RU" sz="6000" b="1" i="1" dirty="0" smtClean="0">
              <a:ln w="1905"/>
              <a:solidFill>
                <a:schemeClr val="bg1"/>
              </a:solidFill>
              <a:effectLst>
                <a:glow rad="101600">
                  <a:srgbClr val="A40000"/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pic>
        <p:nvPicPr>
          <p:cNvPr id="5" name="Picture 3" descr="D:\Надежда Ильинична\Проекты\Бахтина Н 3 класс\photo\12.jpg"/>
          <p:cNvPicPr>
            <a:picLocks noChangeAspect="1" noChangeArrowheads="1"/>
          </p:cNvPicPr>
          <p:nvPr/>
        </p:nvPicPr>
        <p:blipFill>
          <a:blip r:embed="rId4">
            <a:lum bright="10000"/>
          </a:blip>
          <a:srcRect/>
          <a:stretch>
            <a:fillRect/>
          </a:stretch>
        </p:blipFill>
        <p:spPr bwMode="auto">
          <a:xfrm>
            <a:off x="6000760" y="571480"/>
            <a:ext cx="3000374" cy="5072098"/>
          </a:xfrm>
          <a:prstGeom prst="rect">
            <a:avLst/>
          </a:prstGeom>
          <a:noFill/>
          <a:ln w="28575">
            <a:solidFill>
              <a:srgbClr val="A4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4286248" y="2143116"/>
            <a:ext cx="4857752" cy="3357586"/>
          </a:xfrm>
        </p:spPr>
        <p:txBody>
          <a:bodyPr>
            <a:normAutofit fontScale="62500" lnSpcReduction="20000"/>
          </a:bodyPr>
          <a:lstStyle/>
          <a:p>
            <a:pPr>
              <a:buFont typeface="Arial" charset="0"/>
              <a:buNone/>
            </a:pPr>
            <a:r>
              <a:rPr lang="ru-RU" sz="36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Федор Петрович родился </a:t>
            </a:r>
          </a:p>
          <a:p>
            <a:pPr>
              <a:buFont typeface="Arial" charset="0"/>
              <a:buNone/>
            </a:pPr>
            <a:r>
              <a:rPr lang="ru-RU" sz="36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3 </a:t>
            </a:r>
            <a:r>
              <a:rPr lang="ru-RU" sz="36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июня в 1916 году. </a:t>
            </a:r>
            <a:endParaRPr lang="ru-RU" sz="36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Font typeface="Arial" charset="0"/>
              <a:buNone/>
            </a:pPr>
            <a:endParaRPr lang="ru-RU" sz="36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Font typeface="Arial" charset="0"/>
              <a:buNone/>
            </a:pPr>
            <a:r>
              <a:rPr lang="ru-RU" sz="36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Детские годы прошли в</a:t>
            </a:r>
            <a:endParaRPr lang="en-US" sz="36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Font typeface="Arial" charset="0"/>
              <a:buNone/>
            </a:pPr>
            <a:r>
              <a:rPr lang="ru-RU" sz="36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деревне</a:t>
            </a:r>
            <a:r>
              <a:rPr lang="en-US" sz="36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 </a:t>
            </a:r>
            <a:r>
              <a:rPr lang="ru-RU" sz="3600" b="1" dirty="0" err="1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Колянур</a:t>
            </a:r>
            <a:endParaRPr lang="en-US" sz="36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Font typeface="Arial" charset="0"/>
              <a:buNone/>
            </a:pPr>
            <a:r>
              <a:rPr lang="ru-RU" sz="36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Советского района. </a:t>
            </a:r>
            <a:r>
              <a:rPr lang="ru-RU" sz="36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Рано</a:t>
            </a:r>
            <a:endParaRPr lang="ru-RU" sz="36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Font typeface="Arial" charset="0"/>
              <a:buNone/>
            </a:pPr>
            <a:r>
              <a:rPr lang="ru-RU" sz="36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остался без отца, пас</a:t>
            </a:r>
          </a:p>
          <a:p>
            <a:pPr>
              <a:buFont typeface="Arial" charset="0"/>
              <a:buNone/>
            </a:pPr>
            <a:r>
              <a:rPr lang="ru-RU" sz="36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скот, батрачил. Окончил 7</a:t>
            </a:r>
          </a:p>
          <a:p>
            <a:pPr>
              <a:buFont typeface="Arial" charset="0"/>
              <a:buNone/>
            </a:pPr>
            <a:r>
              <a:rPr lang="ru-RU" sz="36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классов </a:t>
            </a:r>
            <a:r>
              <a:rPr lang="ru-RU" sz="36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Оршинской</a:t>
            </a:r>
            <a:r>
              <a:rPr lang="en-US" sz="36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36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ШКМ.</a:t>
            </a:r>
          </a:p>
          <a:p>
            <a:pPr>
              <a:buFont typeface="Arial" charset="0"/>
              <a:buNone/>
            </a:pPr>
            <a:endParaRPr lang="ru-RU" sz="2000" b="1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714348" y="571480"/>
            <a:ext cx="77153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b="1" dirty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Бахтин Федор  Петрович</a:t>
            </a:r>
          </a:p>
        </p:txBody>
      </p:sp>
      <p:pic>
        <p:nvPicPr>
          <p:cNvPr id="5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16"/>
            <a:ext cx="2050248" cy="1000132"/>
          </a:xfrm>
          <a:prstGeom prst="rect">
            <a:avLst/>
          </a:prstGeom>
          <a:noFill/>
        </p:spPr>
      </p:pic>
      <p:pic>
        <p:nvPicPr>
          <p:cNvPr id="6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3"/>
          <a:srcRect l="67952" t="4166" r="3501" b="40625"/>
          <a:stretch>
            <a:fillRect/>
          </a:stretch>
        </p:blipFill>
        <p:spPr bwMode="auto">
          <a:xfrm>
            <a:off x="7500958" y="214290"/>
            <a:ext cx="1455718" cy="1428760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00034" y="1571612"/>
            <a:ext cx="3143272" cy="4000528"/>
          </a:xfrm>
          <a:prstGeom prst="rect">
            <a:avLst/>
          </a:prstGeom>
          <a:solidFill>
            <a:srgbClr val="A4000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D:\Надежда Ильинична\Проекты\Бахтина Н 3 класс\photo\10.jpg"/>
          <p:cNvPicPr>
            <a:picLocks noChangeAspect="1" noChangeArrowheads="1"/>
          </p:cNvPicPr>
          <p:nvPr/>
        </p:nvPicPr>
        <p:blipFill>
          <a:blip r:embed="rId4">
            <a:lum bright="30000"/>
          </a:blip>
          <a:srcRect/>
          <a:stretch>
            <a:fillRect/>
          </a:stretch>
        </p:blipFill>
        <p:spPr bwMode="auto">
          <a:xfrm>
            <a:off x="785786" y="1785926"/>
            <a:ext cx="3045344" cy="3929090"/>
          </a:xfrm>
          <a:prstGeom prst="rect">
            <a:avLst/>
          </a:prstGeom>
          <a:noFill/>
          <a:ln w="38100">
            <a:solidFill>
              <a:srgbClr val="A4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-285776"/>
            <a:ext cx="9144000" cy="2143140"/>
          </a:xfrm>
          <a:prstGeom prst="rect">
            <a:avLst/>
          </a:prstGeom>
          <a:ln>
            <a:noFill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        </a:t>
            </a:r>
            <a:r>
              <a:rPr lang="ru-RU" sz="4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Аннотация  проекта</a:t>
            </a:r>
          </a:p>
        </p:txBody>
      </p:sp>
      <p:pic>
        <p:nvPicPr>
          <p:cNvPr id="4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86388"/>
            <a:ext cx="2928926" cy="1428760"/>
          </a:xfrm>
          <a:prstGeom prst="rect">
            <a:avLst/>
          </a:prstGeom>
          <a:noFill/>
        </p:spPr>
      </p:pic>
      <p:pic>
        <p:nvPicPr>
          <p:cNvPr id="5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6649069" y="-214338"/>
            <a:ext cx="2329148" cy="2286016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715436" cy="328614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  		</a:t>
            </a:r>
            <a:endParaRPr lang="ru-RU" sz="28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1785926"/>
            <a:ext cx="87154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История нашей страны складывается из истории наших семей. Каждый человек должен знать историю своей семьи, своих предков, чтобы сохранить связь с прошлым своего рода, с прошлым нашей родины. Это очень важная работа, которая требует большого желания узнать историю своей семьи. И я </a:t>
            </a:r>
            <a:r>
              <a:rPr lang="ru-RU" sz="26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решил </a:t>
            </a:r>
            <a:r>
              <a:rPr lang="ru-RU" sz="26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восстановить страницы истории нашей семьи в лице моего </a:t>
            </a:r>
            <a:r>
              <a:rPr lang="ru-RU" sz="26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отца</a:t>
            </a:r>
            <a:r>
              <a:rPr lang="ru-RU" sz="26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-285776"/>
            <a:ext cx="9144000" cy="2286016"/>
          </a:xfrm>
          <a:prstGeom prst="rect">
            <a:avLst/>
          </a:prstGeom>
          <a:ln>
            <a:noFill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    </a:t>
            </a:r>
            <a:r>
              <a:rPr lang="ru-RU" sz="32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Цель проекта:</a:t>
            </a:r>
            <a:r>
              <a:rPr lang="ru-RU" sz="3200" b="1" dirty="0" smtClean="0"/>
              <a:t> </a:t>
            </a:r>
          </a:p>
          <a:p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                            </a:t>
            </a:r>
          </a:p>
        </p:txBody>
      </p:sp>
      <p:pic>
        <p:nvPicPr>
          <p:cNvPr id="4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86388"/>
            <a:ext cx="2928926" cy="1428760"/>
          </a:xfrm>
          <a:prstGeom prst="rect">
            <a:avLst/>
          </a:prstGeom>
          <a:noFill/>
        </p:spPr>
      </p:pic>
      <p:pic>
        <p:nvPicPr>
          <p:cNvPr id="5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6649069" y="-214338"/>
            <a:ext cx="2329148" cy="2286016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2910" y="2071678"/>
            <a:ext cx="4143404" cy="78581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buNone/>
            </a:pPr>
            <a:r>
              <a:rPr lang="ru-RU" sz="40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</a:t>
            </a:r>
            <a:r>
              <a:rPr lang="ru-RU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Задачи проекта: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14282" y="1000108"/>
            <a:ext cx="6143700" cy="1143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</a:pPr>
            <a:r>
              <a:rPr kumimoji="0" lang="ru-RU" sz="2800" b="1" i="0" u="none" strike="noStrike" kern="1200" cap="none" spc="0" normalizeH="0" baseline="0" noProof="0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n-ea"/>
                <a:cs typeface="+mn-cs"/>
              </a:rPr>
              <a:t>   		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Восстановить страницы истории нашей семьи в лице моего 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отца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           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Бахтина Федора Петровича </a:t>
            </a:r>
            <a:endParaRPr lang="en-US" sz="24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8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2786058"/>
            <a:ext cx="8143932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Организовать исследовательскую работу по изучению истории нашей семьи в лице моего 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отца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;</a:t>
            </a:r>
            <a:endParaRPr lang="en-US" sz="24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marL="342900" indent="-342900"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Собрать и систематизировать архивный материал: сохранившиеся фотографии, письма, выяснить их историю;</a:t>
            </a:r>
          </a:p>
          <a:p>
            <a:pPr marL="342900" indent="-342900">
              <a:spcBef>
                <a:spcPct val="20000"/>
              </a:spcBef>
              <a:buSzPct val="125000"/>
              <a:buFont typeface="Arial" pitchFamily="34" charset="0"/>
              <a:buChar char="•"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Выступить  на классном часе 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к Дню 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победы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-285776"/>
            <a:ext cx="9144000" cy="2643206"/>
          </a:xfrm>
          <a:prstGeom prst="rect">
            <a:avLst/>
          </a:prstGeom>
          <a:ln>
            <a:noFill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86388"/>
            <a:ext cx="2928926" cy="1428760"/>
          </a:xfrm>
          <a:prstGeom prst="rect">
            <a:avLst/>
          </a:prstGeom>
          <a:noFill/>
        </p:spPr>
      </p:pic>
      <p:pic>
        <p:nvPicPr>
          <p:cNvPr id="5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6649069" y="-214338"/>
            <a:ext cx="2329148" cy="2286016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714356"/>
            <a:ext cx="814393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endParaRPr lang="ru-RU" sz="28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Объект исследования –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страницы истории нашей семьи в лице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моего </a:t>
            </a: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отца</a:t>
            </a:r>
            <a:endParaRPr lang="ru-RU" sz="28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r>
              <a:rPr lang="ru-RU" sz="32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Методы исследования :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Работа с архивными материалами, анализ ,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систематизация, …</a:t>
            </a:r>
          </a:p>
          <a:p>
            <a:pPr>
              <a:buFont typeface="Wingdings" pitchFamily="2" charset="2"/>
              <a:buNone/>
            </a:pPr>
            <a:endParaRPr lang="ru-RU" sz="28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-285776"/>
            <a:ext cx="9144000" cy="2286016"/>
          </a:xfrm>
          <a:prstGeom prst="rect">
            <a:avLst/>
          </a:prstGeom>
          <a:ln>
            <a:noFill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  </a:t>
            </a:r>
            <a:r>
              <a:rPr lang="ru-RU" sz="44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План реализации проекта:</a:t>
            </a:r>
          </a:p>
        </p:txBody>
      </p:sp>
      <p:pic>
        <p:nvPicPr>
          <p:cNvPr id="5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3"/>
          <a:srcRect l="67952" t="4166" r="3501" b="40625"/>
          <a:stretch>
            <a:fillRect/>
          </a:stretch>
        </p:blipFill>
        <p:spPr bwMode="auto">
          <a:xfrm>
            <a:off x="6649069" y="-214338"/>
            <a:ext cx="2329148" cy="2286016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929718" cy="5000660"/>
          </a:xfrm>
        </p:spPr>
        <p:txBody>
          <a:bodyPr>
            <a:noAutofit/>
          </a:bodyPr>
          <a:lstStyle/>
          <a:p>
            <a:pPr marL="457200" indent="-457200">
              <a:buSzPct val="130000"/>
              <a:buNone/>
            </a:pP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en-US" sz="2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I</a:t>
            </a:r>
            <a:r>
              <a:rPr lang="ru-RU" sz="2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. Организационный этап:</a:t>
            </a:r>
          </a:p>
          <a:p>
            <a:pPr marL="457200" indent="-457200">
              <a:buSzPct val="130000"/>
              <a:buNone/>
            </a:pP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     </a:t>
            </a: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1</a:t>
            </a: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. Выбор и обоснование темы работы.</a:t>
            </a:r>
          </a:p>
          <a:p>
            <a:pPr marL="457200" indent="-457200">
              <a:buSzPct val="130000"/>
              <a:buNone/>
            </a:pPr>
            <a:r>
              <a:rPr lang="en-US" sz="2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II</a:t>
            </a:r>
            <a:r>
              <a:rPr lang="ru-RU" sz="2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. Подготовительный этап</a:t>
            </a: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:</a:t>
            </a:r>
          </a:p>
          <a:p>
            <a:pPr marL="514350" indent="-514350">
              <a:buSzPct val="130000"/>
              <a:buNone/>
            </a:pP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     </a:t>
            </a: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1. Налаживание переписки с членами </a:t>
            </a:r>
            <a:r>
              <a:rPr lang="ru-RU" sz="2000" b="1" dirty="0" err="1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чемьи</a:t>
            </a: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по исследуемой проблеме.</a:t>
            </a:r>
            <a:endParaRPr lang="ru-RU" sz="20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marL="514350" indent="-514350">
              <a:buSzPct val="130000"/>
              <a:buNone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     2. Составление плана работы.</a:t>
            </a:r>
          </a:p>
          <a:p>
            <a:pPr marL="457200" indent="-457200">
              <a:buSzPct val="130000"/>
              <a:buNone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en-US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III</a:t>
            </a:r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2800" b="1" dirty="0" err="1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Функционально-деятельностный</a:t>
            </a:r>
            <a:r>
              <a:rPr lang="ru-RU" sz="2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этап:</a:t>
            </a:r>
          </a:p>
          <a:p>
            <a:pPr marL="457200" indent="-457200">
              <a:buSzPct val="130000"/>
              <a:buNone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1. </a:t>
            </a: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Сбор архивных материалов</a:t>
            </a:r>
          </a:p>
          <a:p>
            <a:pPr marL="457200" indent="-457200">
              <a:buSzPct val="130000"/>
              <a:buNone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2. Систематизация собранного материала.</a:t>
            </a:r>
          </a:p>
          <a:p>
            <a:pPr marL="457200" indent="-457200">
              <a:buSzPct val="130000"/>
              <a:buNone/>
            </a:pP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3. Подготовка выступления на классном часе ко дню победы</a:t>
            </a:r>
          </a:p>
          <a:p>
            <a:pPr marL="457200" indent="-457200">
              <a:buSzPct val="130000"/>
              <a:buNone/>
            </a:pPr>
            <a:r>
              <a:rPr lang="en-US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IV</a:t>
            </a:r>
            <a:r>
              <a:rPr lang="ru-RU" sz="28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. Аналитический этап:</a:t>
            </a:r>
          </a:p>
          <a:p>
            <a:pPr marL="457200" indent="-457200">
              <a:buSzPct val="130000"/>
              <a:buNone/>
            </a:pP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1. Анализ проделанной работы и определение </a:t>
            </a:r>
            <a:r>
              <a:rPr lang="ru-RU" sz="20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перспективны работы</a:t>
            </a:r>
            <a:r>
              <a:rPr lang="ru-RU" sz="2000" b="1" dirty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.</a:t>
            </a:r>
          </a:p>
          <a:p>
            <a:pPr algn="just">
              <a:buNone/>
            </a:pPr>
            <a:endParaRPr lang="ru-RU" sz="2400" b="1" dirty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-285776"/>
            <a:ext cx="9144000" cy="2286016"/>
          </a:xfrm>
          <a:prstGeom prst="rect">
            <a:avLst/>
          </a:prstGeom>
          <a:ln>
            <a:noFill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</a:t>
            </a:r>
          </a:p>
          <a:p>
            <a:r>
              <a:rPr lang="ru-RU" sz="28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                            </a:t>
            </a:r>
          </a:p>
        </p:txBody>
      </p:sp>
      <p:pic>
        <p:nvPicPr>
          <p:cNvPr id="4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86388"/>
            <a:ext cx="2928926" cy="1428760"/>
          </a:xfrm>
          <a:prstGeom prst="rect">
            <a:avLst/>
          </a:prstGeom>
          <a:noFill/>
        </p:spPr>
      </p:pic>
      <p:pic>
        <p:nvPicPr>
          <p:cNvPr id="5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6649069" y="-214338"/>
            <a:ext cx="2329148" cy="2286016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428596" y="1142984"/>
            <a:ext cx="8001056" cy="43577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Практическая значимость проекта: 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Использование собранной информации на тематическом классном часе, воспитательной работе школы, пополнение материалов военно- экспозиционной выставки, пополнение семейного архива рода Бахтиных. </a:t>
            </a:r>
          </a:p>
          <a:p>
            <a:pPr>
              <a:lnSpc>
                <a:spcPct val="90000"/>
              </a:lnSpc>
            </a:pPr>
            <a:r>
              <a:rPr lang="ru-RU" sz="36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Теоретическая значимость проекта: </a:t>
            </a: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Систематизация  архивных документов, их представление в электронном варианте.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Разработка рекомендаций по работе с архивными документами для учащихся 6 класса.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8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-285776"/>
            <a:ext cx="9144000" cy="2643206"/>
          </a:xfrm>
          <a:prstGeom prst="rect">
            <a:avLst/>
          </a:prstGeom>
          <a:ln>
            <a:noFill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86388"/>
            <a:ext cx="2928926" cy="1428760"/>
          </a:xfrm>
          <a:prstGeom prst="rect">
            <a:avLst/>
          </a:prstGeom>
          <a:noFill/>
        </p:spPr>
      </p:pic>
      <p:pic>
        <p:nvPicPr>
          <p:cNvPr id="5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6649069" y="-214338"/>
            <a:ext cx="2329148" cy="2286016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14348" y="1000108"/>
            <a:ext cx="771530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4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Перспективная работа:</a:t>
            </a:r>
          </a:p>
          <a:p>
            <a:pPr marL="457200" indent="-457200"/>
            <a:endParaRPr lang="ru-RU" sz="36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marL="457200" indent="-457200"/>
            <a:endParaRPr lang="ru-RU" sz="3600" b="1" dirty="0" smtClean="0">
              <a:ln w="1905"/>
              <a:solidFill>
                <a:srgbClr val="A5002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Систематизация авторского материала Ф.П.Бахтина по краеведческой работе.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n w="1905"/>
                <a:solidFill>
                  <a:srgbClr val="A5002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Сотрудничество с кружком «Юный краевед» по восстановлению истории школы.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-285776"/>
            <a:ext cx="9144000" cy="2143140"/>
          </a:xfrm>
          <a:prstGeom prst="rect">
            <a:avLst/>
          </a:prstGeom>
          <a:ln>
            <a:noFill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        </a:t>
            </a:r>
          </a:p>
        </p:txBody>
      </p:sp>
      <p:pic>
        <p:nvPicPr>
          <p:cNvPr id="4" name="Picture 3" descr="D:\Надежда Ильинична\Проекты\2009-2010\выступление для телевидиния\Я помню я горжусь\9mai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86388"/>
            <a:ext cx="2928926" cy="1428760"/>
          </a:xfrm>
          <a:prstGeom prst="rect">
            <a:avLst/>
          </a:prstGeom>
          <a:noFill/>
        </p:spPr>
      </p:pic>
      <p:pic>
        <p:nvPicPr>
          <p:cNvPr id="5" name="Picture 13" descr="D:\Надежда Ильинична\Проекты\2009-2010\выступление для телевидиния\Я помню я горжусь\3b95e502775f796c4943d5ff86064cba.jpg"/>
          <p:cNvPicPr>
            <a:picLocks noChangeAspect="1" noChangeArrowheads="1"/>
          </p:cNvPicPr>
          <p:nvPr/>
        </p:nvPicPr>
        <p:blipFill>
          <a:blip r:embed="rId4"/>
          <a:srcRect l="67952" t="4166" r="3501" b="40625"/>
          <a:stretch>
            <a:fillRect/>
          </a:stretch>
        </p:blipFill>
        <p:spPr bwMode="auto">
          <a:xfrm>
            <a:off x="6649069" y="-214338"/>
            <a:ext cx="2329148" cy="2286016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8" name="TextBox 7"/>
          <p:cNvSpPr txBox="1"/>
          <p:nvPr/>
        </p:nvSpPr>
        <p:spPr>
          <a:xfrm>
            <a:off x="357158" y="428604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ПРИЛОЖЕНИЕ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2000240"/>
            <a:ext cx="721520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905"/>
                <a:solidFill>
                  <a:schemeClr val="bg1"/>
                </a:solidFill>
                <a:effectLst>
                  <a:glow rad="101600">
                    <a:srgbClr val="A40000"/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Страница «Всё для фронта, всё для страны!»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2071678"/>
            <a:ext cx="60722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000" b="1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000" b="1" dirty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</TotalTime>
  <Words>850</Words>
  <PresentationFormat>Экран (4:3)</PresentationFormat>
  <Paragraphs>163</Paragraphs>
  <Slides>27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МКОУ «Реконструкторская средняя общеобразовательная школа»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90</cp:revision>
  <dcterms:modified xsi:type="dcterms:W3CDTF">2013-02-22T17:08:58Z</dcterms:modified>
</cp:coreProperties>
</file>