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5" r:id="rId3"/>
    <p:sldId id="258" r:id="rId4"/>
    <p:sldId id="276" r:id="rId5"/>
    <p:sldId id="259" r:id="rId6"/>
    <p:sldId id="260" r:id="rId7"/>
    <p:sldId id="261" r:id="rId8"/>
    <p:sldId id="262" r:id="rId9"/>
    <p:sldId id="263" r:id="rId10"/>
    <p:sldId id="264" r:id="rId11"/>
    <p:sldId id="277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09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Добрый</c:v>
                </c:pt>
              </c:strCache>
            </c:strRef>
          </c:tx>
          <c:dLbls>
            <c:txPr>
              <a:bodyPr/>
              <a:lstStyle/>
              <a:p>
                <a:pPr>
                  <a:defRPr sz="1800" b="1" baseline="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голосов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Любимый</c:v>
                </c:pt>
              </c:strCache>
            </c:strRef>
          </c:tx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голосов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Gold</c:v>
                </c:pt>
              </c:strCache>
            </c:strRef>
          </c:tx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голосов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Я</c:v>
                </c:pt>
              </c:strCache>
            </c:strRef>
          </c:tx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голосов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J7</c:v>
                </c:pt>
              </c:strCache>
            </c:strRef>
          </c:tx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голосов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Santal</c:v>
                </c:pt>
              </c:strCache>
            </c:strRef>
          </c:tx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голосов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hape val="box"/>
        <c:axId val="47846912"/>
        <c:axId val="47848448"/>
        <c:axId val="0"/>
      </c:bar3DChart>
      <c:catAx>
        <c:axId val="47846912"/>
        <c:scaling>
          <c:orientation val="minMax"/>
        </c:scaling>
        <c:axPos val="b"/>
        <c:tickLblPos val="nextTo"/>
        <c:crossAx val="47848448"/>
        <c:crosses val="autoZero"/>
        <c:auto val="1"/>
        <c:lblAlgn val="ctr"/>
        <c:lblOffset val="100"/>
      </c:catAx>
      <c:valAx>
        <c:axId val="47848448"/>
        <c:scaling>
          <c:orientation val="minMax"/>
        </c:scaling>
        <c:axPos val="l"/>
        <c:majorGridlines/>
        <c:numFmt formatCode="General" sourceLinked="1"/>
        <c:tickLblPos val="nextTo"/>
        <c:crossAx val="4784691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800" b="1" i="0" baseline="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Добрый</c:v>
                </c:pt>
              </c:strCache>
            </c:strRef>
          </c:tx>
          <c:dLbls>
            <c:txPr>
              <a:bodyPr/>
              <a:lstStyle/>
              <a:p>
                <a:pPr>
                  <a:defRPr sz="44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набранных баллов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Любимый</c:v>
                </c:pt>
              </c:strCache>
            </c:strRef>
          </c:tx>
          <c:dLbls>
            <c:txPr>
              <a:bodyPr/>
              <a:lstStyle/>
              <a:p>
                <a:pPr>
                  <a:defRPr sz="44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набранных баллов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Gold</c:v>
                </c:pt>
              </c:strCache>
            </c:strRef>
          </c:tx>
          <c:dLbls>
            <c:txPr>
              <a:bodyPr/>
              <a:lstStyle/>
              <a:p>
                <a:pPr>
                  <a:defRPr sz="44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набранных баллов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Я</c:v>
                </c:pt>
              </c:strCache>
            </c:strRef>
          </c:tx>
          <c:dLbls>
            <c:txPr>
              <a:bodyPr/>
              <a:lstStyle/>
              <a:p>
                <a:pPr>
                  <a:defRPr sz="44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набранных баллов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J7</c:v>
                </c:pt>
              </c:strCache>
            </c:strRef>
          </c:tx>
          <c:dLbls>
            <c:txPr>
              <a:bodyPr/>
              <a:lstStyle/>
              <a:p>
                <a:pPr>
                  <a:defRPr sz="44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набранных баллов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Santal</c:v>
                </c:pt>
              </c:strCache>
            </c:strRef>
          </c:tx>
          <c:dLbls>
            <c:txPr>
              <a:bodyPr/>
              <a:lstStyle/>
              <a:p>
                <a:pPr>
                  <a:defRPr sz="440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количество набранных баллов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hape val="cylinder"/>
        <c:axId val="88650880"/>
        <c:axId val="88652416"/>
        <c:axId val="0"/>
      </c:bar3DChart>
      <c:catAx>
        <c:axId val="88650880"/>
        <c:scaling>
          <c:orientation val="minMax"/>
        </c:scaling>
        <c:axPos val="b"/>
        <c:tickLblPos val="nextTo"/>
        <c:txPr>
          <a:bodyPr/>
          <a:lstStyle/>
          <a:p>
            <a:pPr>
              <a:defRPr sz="2800"/>
            </a:pPr>
            <a:endParaRPr lang="ru-RU"/>
          </a:p>
        </c:txPr>
        <c:crossAx val="88652416"/>
        <c:crosses val="autoZero"/>
        <c:auto val="1"/>
        <c:lblAlgn val="ctr"/>
        <c:lblOffset val="100"/>
      </c:catAx>
      <c:valAx>
        <c:axId val="88652416"/>
        <c:scaling>
          <c:orientation val="minMax"/>
        </c:scaling>
        <c:axPos val="l"/>
        <c:majorGridlines/>
        <c:numFmt formatCode="General" sourceLinked="1"/>
        <c:tickLblPos val="nextTo"/>
        <c:crossAx val="88650880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 sz="18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8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800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800" baseline="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800" baseline="0"/>
            </a:pPr>
            <a:endParaRPr lang="ru-RU"/>
          </a:p>
        </c:txPr>
      </c:legendEntry>
      <c:layout/>
      <c:txPr>
        <a:bodyPr/>
        <a:lstStyle/>
        <a:p>
          <a:pPr>
            <a:defRPr sz="1400" baseline="0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6D2C73-F286-4721-BF7F-658931A95E05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C3AF70-069D-47FB-9EC8-2CCCF36C91D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79512" y="188640"/>
            <a:ext cx="8784976" cy="114300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Муниципальное бюджетное общеобразовательное учреждение «Средняя общеобразовательная школа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г. Среднеколымска»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11650" y="1619680"/>
            <a:ext cx="7643866" cy="50006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Проект на тему: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7544" y="3789040"/>
            <a:ext cx="8280276" cy="8572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rgbClr val="0033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Контрольная закупка </a:t>
            </a:r>
            <a:r>
              <a:rPr lang="ru-RU" sz="5400" b="1" dirty="0" smtClean="0">
                <a:solidFill>
                  <a:srgbClr val="0033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натурального апельсинового сока</a:t>
            </a:r>
            <a:r>
              <a:rPr lang="ru-RU" sz="5400" b="1" dirty="0" smtClean="0">
                <a:solidFill>
                  <a:srgbClr val="0033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4797152"/>
            <a:ext cx="5436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Выполнила: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Пикина </a:t>
            </a:r>
            <a:r>
              <a:rPr lang="ru-RU" sz="2400" dirty="0">
                <a:solidFill>
                  <a:srgbClr val="002060"/>
                </a:solidFill>
              </a:rPr>
              <a:t>Женя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Руководитель: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Винокурова </a:t>
            </a:r>
            <a:r>
              <a:rPr lang="ru-RU" sz="2400" dirty="0">
                <a:solidFill>
                  <a:srgbClr val="002060"/>
                </a:solidFill>
              </a:rPr>
              <a:t>М. И.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347864" y="6093296"/>
            <a:ext cx="1944216" cy="50006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2012 год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653136"/>
            <a:ext cx="2054108" cy="2056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Финал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(определение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содержания витамина С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" name="Содержимое 11" descr="IMG_064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  <p:pic>
        <p:nvPicPr>
          <p:cNvPr id="10" name="Содержимое 9" descr="IMG_064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13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16632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Финал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(определение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содержания витамина С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IMG_064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8" name="Содержимое 7" descr="IMG_064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  <p:pic>
        <p:nvPicPr>
          <p:cNvPr id="9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02468" y="116632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Результаты финала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6" y="1357295"/>
          <a:ext cx="8535325" cy="518558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707065"/>
                <a:gridCol w="1707065"/>
                <a:gridCol w="1707065"/>
                <a:gridCol w="1707065"/>
                <a:gridCol w="1707065"/>
              </a:tblGrid>
              <a:tr h="10001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dirty="0">
                          <a:latin typeface="Calibri"/>
                          <a:cs typeface="Times New Roman"/>
                        </a:rPr>
                        <a:t>Образец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>
                          <a:latin typeface="Calibri"/>
                          <a:cs typeface="Times New Roman"/>
                        </a:rPr>
                        <a:t>Название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>
                          <a:latin typeface="Calibri"/>
                          <a:cs typeface="Times New Roman"/>
                        </a:rPr>
                        <a:t>Наличие витамина 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>
                          <a:latin typeface="Calibri"/>
                          <a:cs typeface="Times New Roman"/>
                        </a:rPr>
                        <a:t>Количество витамина 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dirty="0">
                          <a:latin typeface="Calibri"/>
                          <a:cs typeface="Times New Roman"/>
                        </a:rPr>
                        <a:t>Баллы </a:t>
                      </a:r>
                    </a:p>
                  </a:txBody>
                  <a:tcPr marL="68580" marR="68580" marT="0" marB="0"/>
                </a:tc>
              </a:tr>
              <a:tr h="720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Добрый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>
                          <a:latin typeface="Calibri"/>
                          <a:cs typeface="Times New Roman"/>
                        </a:rPr>
                        <a:t>Есть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>
                          <a:latin typeface="Calibri"/>
                          <a:cs typeface="Times New Roman"/>
                        </a:rPr>
                        <a:t>Много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>
                          <a:latin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</a:tr>
              <a:tr h="720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Любимый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 dirty="0">
                          <a:latin typeface="Calibri"/>
                          <a:cs typeface="Times New Roman"/>
                        </a:rPr>
                        <a:t>Есть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>
                          <a:latin typeface="Calibri"/>
                          <a:cs typeface="Times New Roman"/>
                        </a:rPr>
                        <a:t>Много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>
                          <a:latin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</a:tr>
              <a:tr h="720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Gold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 dirty="0">
                          <a:latin typeface="Calibri"/>
                          <a:cs typeface="Times New Roman"/>
                        </a:rPr>
                        <a:t>Есть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 dirty="0">
                          <a:latin typeface="Calibri"/>
                          <a:cs typeface="Times New Roman"/>
                        </a:rPr>
                        <a:t>Мало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>
                          <a:latin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</a:tr>
              <a:tr h="720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№4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>
                          <a:latin typeface="Calibri"/>
                          <a:cs typeface="Times New Roman"/>
                        </a:rPr>
                        <a:t>Нет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 dirty="0">
                          <a:latin typeface="Calibri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 dirty="0">
                          <a:latin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  <a:tr h="7206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№5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imes New Roman"/>
                        </a:rPr>
                        <a:t>J7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>
                          <a:latin typeface="Calibri"/>
                          <a:cs typeface="Times New Roman"/>
                        </a:rPr>
                        <a:t>Нет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 dirty="0">
                          <a:latin typeface="Calibri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 dirty="0">
                          <a:latin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  <a:tr h="5822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№6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imes New Roman"/>
                        </a:rPr>
                        <a:t>Santal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>
                          <a:latin typeface="Calibri"/>
                          <a:cs typeface="Times New Roman"/>
                        </a:rPr>
                        <a:t>Нет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>
                          <a:latin typeface="Calibri"/>
                          <a:cs typeface="Times New Roman"/>
                        </a:rPr>
                        <a:t>Нет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800" b="1" dirty="0">
                          <a:latin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4476" y="77503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Выводы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: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281518" cy="478331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 smtClean="0"/>
              <a:t>Образец  </a:t>
            </a:r>
            <a:r>
              <a:rPr lang="ru-RU" sz="2800" b="1" dirty="0" smtClean="0"/>
              <a:t>№1  </a:t>
            </a:r>
            <a:endParaRPr lang="ru-RU" sz="2800" b="1" dirty="0" smtClean="0"/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«Добрый»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800" b="1" dirty="0" smtClean="0"/>
              <a:t>(</a:t>
            </a:r>
            <a:r>
              <a:rPr lang="ru-RU" sz="2800" b="1" dirty="0" smtClean="0"/>
              <a:t>ОАО «</a:t>
            </a:r>
            <a:r>
              <a:rPr lang="ru-RU" sz="2800" b="1" dirty="0" err="1" smtClean="0"/>
              <a:t>Нидан</a:t>
            </a:r>
            <a:r>
              <a:rPr lang="ru-RU" sz="2800" b="1" dirty="0" smtClean="0"/>
              <a:t> соки») – лидер отборочного тура, цвет нормальный, прозрачный, запах ароматный, содержит много витамина </a:t>
            </a:r>
            <a:r>
              <a:rPr lang="ru-RU" sz="2800" b="1" dirty="0" smtClean="0"/>
              <a:t>С</a:t>
            </a:r>
            <a:endParaRPr lang="ru-RU" sz="2800" b="1" i="1" dirty="0" smtClean="0"/>
          </a:p>
          <a:p>
            <a:pPr algn="ctr">
              <a:buNone/>
            </a:pPr>
            <a:r>
              <a:rPr lang="ru-RU" sz="2800" b="1" dirty="0" smtClean="0"/>
              <a:t> </a:t>
            </a:r>
            <a:endParaRPr lang="ru-RU" sz="2800" b="1" dirty="0" smtClean="0"/>
          </a:p>
          <a:p>
            <a:endParaRPr lang="ru-RU" dirty="0"/>
          </a:p>
        </p:txBody>
      </p:sp>
      <p:pic>
        <p:nvPicPr>
          <p:cNvPr id="7" name="Содержимое 6" descr="1062581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96136" y="1628800"/>
            <a:ext cx="1888836" cy="4433888"/>
          </a:xfrm>
        </p:spPr>
      </p:pic>
      <p:pic>
        <p:nvPicPr>
          <p:cNvPr id="8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88640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928670"/>
            <a:ext cx="4281518" cy="54262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Образец </a:t>
            </a:r>
            <a:r>
              <a:rPr lang="ru-RU" sz="2800" b="1" dirty="0" smtClean="0"/>
              <a:t>№2 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«Любимый»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800" b="1" dirty="0" smtClean="0"/>
              <a:t>(</a:t>
            </a:r>
            <a:r>
              <a:rPr lang="ru-RU" sz="2800" b="1" dirty="0" smtClean="0"/>
              <a:t>ОАО «ВБД Напитки») </a:t>
            </a:r>
            <a:r>
              <a:rPr lang="ru-RU" sz="2800" b="1" dirty="0" smtClean="0"/>
              <a:t>цвет </a:t>
            </a:r>
            <a:r>
              <a:rPr lang="ru-RU" sz="2800" b="1" dirty="0" smtClean="0"/>
              <a:t>нормальный, прозрачный, запах слабо выраженный, в запахе присутствуют посторонние ароматы, витамина С много</a:t>
            </a:r>
            <a:endParaRPr lang="ru-RU" sz="2800" b="1" dirty="0" smtClean="0"/>
          </a:p>
          <a:p>
            <a:endParaRPr lang="ru-RU" dirty="0"/>
          </a:p>
        </p:txBody>
      </p:sp>
      <p:pic>
        <p:nvPicPr>
          <p:cNvPr id="6" name="Содержимое 5" descr="208a26730952e5c0c485906f9db9850f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196752"/>
            <a:ext cx="2412876" cy="4825752"/>
          </a:xfrm>
        </p:spPr>
      </p:pic>
      <p:pic>
        <p:nvPicPr>
          <p:cNvPr id="7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88640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071546"/>
            <a:ext cx="4352956" cy="52833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/>
              <a:t>Образец </a:t>
            </a:r>
            <a:r>
              <a:rPr lang="ru-RU" sz="2800" b="1" i="1" dirty="0" smtClean="0"/>
              <a:t>№3 </a:t>
            </a:r>
            <a:endParaRPr lang="ru-RU" sz="2800" b="1" i="1" dirty="0" smtClean="0"/>
          </a:p>
          <a:p>
            <a:pPr algn="ctr">
              <a:buNone/>
            </a:pPr>
            <a:r>
              <a:rPr lang="ru-RU" sz="2800" b="1" i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«</a:t>
            </a:r>
            <a:r>
              <a:rPr lang="en-US" sz="2800" b="1" i="1" dirty="0" smtClean="0">
                <a:solidFill>
                  <a:srgbClr val="FF0000"/>
                </a:solidFill>
              </a:rPr>
              <a:t>Gold</a:t>
            </a:r>
            <a:r>
              <a:rPr lang="ru-RU" sz="2800" b="1" i="1" dirty="0" smtClean="0">
                <a:solidFill>
                  <a:srgbClr val="FF0000"/>
                </a:solidFill>
              </a:rPr>
              <a:t>» 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800" b="1" i="1" dirty="0" smtClean="0"/>
              <a:t>(</a:t>
            </a:r>
            <a:r>
              <a:rPr lang="ru-RU" sz="2800" b="1" i="1" dirty="0" smtClean="0"/>
              <a:t>ОАО «ВБД Напитки») – цвет нормальный, прозрачный, запах очень </a:t>
            </a:r>
            <a:r>
              <a:rPr lang="ru-RU" sz="2800" b="1" i="1" dirty="0" smtClean="0"/>
              <a:t>слабый, практически </a:t>
            </a:r>
            <a:r>
              <a:rPr lang="ru-RU" sz="2800" b="1" i="1" dirty="0" smtClean="0"/>
              <a:t>отсутствует, витамина С содержит мало</a:t>
            </a:r>
            <a:endParaRPr lang="ru-RU" sz="3000" b="1" dirty="0" smtClean="0"/>
          </a:p>
          <a:p>
            <a:endParaRPr lang="ru-RU" dirty="0"/>
          </a:p>
        </p:txBody>
      </p:sp>
      <p:pic>
        <p:nvPicPr>
          <p:cNvPr id="6" name="Содержимое 5" descr="460151200711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484784"/>
            <a:ext cx="4234036" cy="4234036"/>
          </a:xfrm>
        </p:spPr>
      </p:pic>
      <p:pic>
        <p:nvPicPr>
          <p:cNvPr id="7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88640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4474840" cy="55691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Образец №4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«Я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r>
              <a:rPr lang="ru-RU" sz="2800" b="1" dirty="0" smtClean="0"/>
              <a:t> </a:t>
            </a:r>
            <a:endParaRPr lang="ru-RU" sz="2800" b="1" dirty="0" smtClean="0"/>
          </a:p>
          <a:p>
            <a:pPr algn="ctr">
              <a:buNone/>
            </a:pPr>
            <a:r>
              <a:rPr lang="ru-RU" sz="2800" b="1" dirty="0" smtClean="0"/>
              <a:t>(</a:t>
            </a:r>
            <a:r>
              <a:rPr lang="ru-RU" sz="2800" b="1" dirty="0" smtClean="0"/>
              <a:t>ОАО «</a:t>
            </a:r>
            <a:r>
              <a:rPr lang="ru-RU" sz="2800" b="1" dirty="0" err="1" smtClean="0"/>
              <a:t>Лебедянский</a:t>
            </a:r>
            <a:r>
              <a:rPr lang="ru-RU" sz="2800" b="1" dirty="0" smtClean="0"/>
              <a:t>») </a:t>
            </a:r>
            <a:r>
              <a:rPr lang="ru-RU" sz="2800" b="1" dirty="0" smtClean="0"/>
              <a:t>цвет </a:t>
            </a:r>
            <a:r>
              <a:rPr lang="ru-RU" sz="2800" b="1" dirty="0" smtClean="0"/>
              <a:t>насыщенный, естественно мутный, запах замечательный, соответствует апельсину, вкус фруктовый, гармоничный, не содержит витамин С</a:t>
            </a:r>
            <a:r>
              <a:rPr lang="ru-RU" sz="2800" b="1" dirty="0" smtClean="0"/>
              <a:t> </a:t>
            </a:r>
            <a:endParaRPr lang="ru-RU" sz="2800" b="1" dirty="0" smtClean="0"/>
          </a:p>
          <a:p>
            <a:endParaRPr lang="ru-RU" dirty="0"/>
          </a:p>
        </p:txBody>
      </p:sp>
      <p:pic>
        <p:nvPicPr>
          <p:cNvPr id="6" name="Содержимое 5" descr="sok_ya_apelsi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32799" r="31291"/>
          <a:stretch>
            <a:fillRect/>
          </a:stretch>
        </p:blipFill>
        <p:spPr>
          <a:xfrm>
            <a:off x="5580112" y="1340768"/>
            <a:ext cx="2376264" cy="4963026"/>
          </a:xfrm>
        </p:spPr>
      </p:pic>
      <p:pic>
        <p:nvPicPr>
          <p:cNvPr id="7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88640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857232"/>
            <a:ext cx="4933782" cy="54976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Образец </a:t>
            </a:r>
            <a:r>
              <a:rPr lang="ru-RU" b="1" dirty="0" smtClean="0"/>
              <a:t>№5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en-US" b="1" dirty="0" smtClean="0">
                <a:solidFill>
                  <a:srgbClr val="FF0000"/>
                </a:solidFill>
              </a:rPr>
              <a:t>J</a:t>
            </a:r>
            <a:r>
              <a:rPr lang="ru-RU" b="1" dirty="0" smtClean="0">
                <a:solidFill>
                  <a:srgbClr val="FF0000"/>
                </a:solidFill>
              </a:rPr>
              <a:t>7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(ОАО «ВБД Напитки») </a:t>
            </a:r>
            <a:r>
              <a:rPr lang="ru-RU" b="1" dirty="0" smtClean="0"/>
              <a:t> </a:t>
            </a:r>
            <a:r>
              <a:rPr lang="ru-RU" b="1" dirty="0" smtClean="0"/>
              <a:t>цвет насыщенный, естественно мутный, запах замечательный, соответствует апельсину, вкус ярко выраженный, гармоничный, витамина С не обнаружено</a:t>
            </a:r>
            <a:r>
              <a:rPr lang="ru-RU" b="1" dirty="0" smtClean="0"/>
              <a:t> 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6" name="Содержимое 5" descr="j7_orang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35556" r="35916"/>
          <a:stretch>
            <a:fillRect/>
          </a:stretch>
        </p:blipFill>
        <p:spPr>
          <a:xfrm>
            <a:off x="5868144" y="1196752"/>
            <a:ext cx="2088232" cy="5221883"/>
          </a:xfrm>
        </p:spPr>
      </p:pic>
      <p:pic>
        <p:nvPicPr>
          <p:cNvPr id="7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88640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785794"/>
            <a:ext cx="5148064" cy="55691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Образец </a:t>
            </a:r>
            <a:r>
              <a:rPr lang="ru-RU" b="1" dirty="0" smtClean="0"/>
              <a:t>№6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en-US" b="1" dirty="0" smtClean="0">
                <a:solidFill>
                  <a:srgbClr val="FF0000"/>
                </a:solidFill>
              </a:rPr>
              <a:t>Santal</a:t>
            </a:r>
            <a:r>
              <a:rPr lang="ru-RU" b="1" dirty="0" smtClean="0">
                <a:solidFill>
                  <a:srgbClr val="FF0000"/>
                </a:solidFill>
              </a:rPr>
              <a:t>»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/>
              <a:t>(</a:t>
            </a:r>
            <a:r>
              <a:rPr lang="ru-RU" b="1" dirty="0" smtClean="0"/>
              <a:t>ОАО «Белгородский молочный комбинат») </a:t>
            </a:r>
            <a:r>
              <a:rPr lang="ru-RU" b="1" dirty="0" smtClean="0"/>
              <a:t>цвет </a:t>
            </a:r>
            <a:r>
              <a:rPr lang="ru-RU" b="1" dirty="0" smtClean="0"/>
              <a:t>насыщенный, естественно мутный, запах замечательный, соответствует апельсину, вкус фруктовый, гармоничный, не содержит витамин С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6" name="Содержимое 5" descr="985d77c1cec265f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8064" y="1772816"/>
            <a:ext cx="3684849" cy="3873376"/>
          </a:xfrm>
        </p:spPr>
      </p:pic>
      <p:pic>
        <p:nvPicPr>
          <p:cNvPr id="7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88640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9087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Результаты контрольной закупки: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55576" y="1844824"/>
          <a:ext cx="7495728" cy="48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373216"/>
            <a:ext cx="1262020" cy="12632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183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Актуальность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340768"/>
            <a:ext cx="5616624" cy="5014157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dirty="0" smtClean="0"/>
              <a:t>Натуральный апельсиновый сок – вкусный и ценный питательный продукт. В нём содержатся витамины, минеральные вещества, легкоусвояемые углеводы. </a:t>
            </a:r>
            <a:endParaRPr lang="ru-RU" sz="3200" b="1" dirty="0" smtClean="0"/>
          </a:p>
          <a:p>
            <a:r>
              <a:rPr lang="ru-RU" sz="3200" b="1" dirty="0" smtClean="0"/>
              <a:t>В </a:t>
            </a:r>
            <a:r>
              <a:rPr lang="ru-RU" sz="3200" b="1" dirty="0" smtClean="0"/>
              <a:t>магазинах </a:t>
            </a:r>
            <a:r>
              <a:rPr lang="ru-RU" sz="3200" b="1" dirty="0" smtClean="0"/>
              <a:t>города </a:t>
            </a:r>
            <a:r>
              <a:rPr lang="ru-RU" sz="3200" b="1" dirty="0" smtClean="0"/>
              <a:t>Среднеколымска ассортимент натуральных апельсиновых соков представлен несколькими марками, но какой из них является лучше: вкуснее и полезнее</a:t>
            </a:r>
            <a:r>
              <a:rPr lang="ru-RU" sz="3200" b="1" dirty="0" smtClean="0"/>
              <a:t>?</a:t>
            </a:r>
            <a:endParaRPr lang="ru-RU" sz="3200" b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284558948030976993-jpg-550xauto-8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868144" y="908720"/>
            <a:ext cx="2955925" cy="4433888"/>
          </a:xfrm>
        </p:spPr>
      </p:pic>
      <p:pic>
        <p:nvPicPr>
          <p:cNvPr id="8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373216"/>
            <a:ext cx="1262020" cy="12632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5766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42918"/>
            <a:ext cx="8784976" cy="602644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u="sng" dirty="0" smtClean="0">
                <a:solidFill>
                  <a:srgbClr val="FF0000"/>
                </a:solidFill>
              </a:rPr>
              <a:t>Цель проекта: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определить качество натуральных апельсиновых соков, которые продаются в магазинах города </a:t>
            </a:r>
            <a:r>
              <a:rPr lang="ru-RU" dirty="0" smtClean="0"/>
              <a:t>Среднеколымск</a:t>
            </a:r>
            <a:endParaRPr lang="ru-RU" dirty="0" smtClean="0"/>
          </a:p>
          <a:p>
            <a:r>
              <a:rPr lang="ru-RU" b="1" u="sng" dirty="0" smtClean="0">
                <a:solidFill>
                  <a:srgbClr val="FF0000"/>
                </a:solidFill>
              </a:rPr>
              <a:t>Задач</a:t>
            </a:r>
            <a:r>
              <a:rPr lang="ru-RU" u="sng" dirty="0" smtClean="0">
                <a:solidFill>
                  <a:srgbClr val="FF0000"/>
                </a:solidFill>
              </a:rPr>
              <a:t>и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Изучить специальные источники информации о натуральном апельсиновом соке и определении его качества;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Осуществить контрольную закупку натурального апельсинового сока;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Провести исследование качества закупленных натуральных апельсиновых соков. </a:t>
            </a:r>
            <a:endParaRPr lang="ru-RU" dirty="0" smtClean="0"/>
          </a:p>
          <a:p>
            <a:r>
              <a:rPr lang="ru-RU" b="1" u="sng" dirty="0" smtClean="0">
                <a:solidFill>
                  <a:srgbClr val="FF0000"/>
                </a:solidFill>
              </a:rPr>
              <a:t>Объект изучения: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натуральный апельсиновый сок промышленного производства.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Предмет изучения:</a:t>
            </a:r>
            <a:r>
              <a:rPr lang="ru-RU" dirty="0" smtClean="0"/>
              <a:t> качество натуральных апельсиновых соков.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Методы работы:</a:t>
            </a:r>
            <a:endParaRPr lang="ru-RU" b="1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ru-RU" dirty="0" smtClean="0"/>
              <a:t>     1. Работа </a:t>
            </a:r>
            <a:r>
              <a:rPr lang="ru-RU" dirty="0" smtClean="0"/>
              <a:t>с информационными источниками;</a:t>
            </a:r>
          </a:p>
          <a:p>
            <a:pPr lvl="0">
              <a:buNone/>
            </a:pPr>
            <a:r>
              <a:rPr lang="ru-RU" dirty="0" smtClean="0"/>
              <a:t>     2. Опрос</a:t>
            </a:r>
            <a:r>
              <a:rPr lang="ru-RU" dirty="0" smtClean="0"/>
              <a:t>;</a:t>
            </a:r>
          </a:p>
          <a:p>
            <a:pPr lvl="0">
              <a:buNone/>
            </a:pPr>
            <a:r>
              <a:rPr lang="ru-RU" dirty="0" smtClean="0"/>
              <a:t>     3. Лабораторная </a:t>
            </a:r>
            <a:r>
              <a:rPr lang="ru-RU" dirty="0" smtClean="0"/>
              <a:t>работа;</a:t>
            </a:r>
          </a:p>
          <a:p>
            <a:pPr lvl="0">
              <a:buNone/>
            </a:pPr>
            <a:r>
              <a:rPr lang="ru-RU" dirty="0" smtClean="0"/>
              <a:t>     4. Анализ </a:t>
            </a:r>
            <a:r>
              <a:rPr lang="ru-RU" dirty="0" smtClean="0"/>
              <a:t>собранных данных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5373216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Теоретическая часть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340768"/>
            <a:ext cx="8352928" cy="5014157"/>
          </a:xfrm>
        </p:spPr>
        <p:txBody>
          <a:bodyPr>
            <a:normAutofit/>
          </a:bodyPr>
          <a:lstStyle/>
          <a:p>
            <a:pPr lvl="1"/>
            <a:r>
              <a:rPr lang="ru-RU" sz="4800" dirty="0" smtClean="0"/>
              <a:t>Общая характеристика апельсинового сока </a:t>
            </a:r>
          </a:p>
          <a:p>
            <a:pPr lvl="1"/>
            <a:r>
              <a:rPr lang="ru-RU" sz="4800" dirty="0" smtClean="0"/>
              <a:t>Официальная классификация </a:t>
            </a:r>
            <a:r>
              <a:rPr lang="ru-RU" sz="4800" dirty="0" smtClean="0"/>
              <a:t>соков</a:t>
            </a:r>
          </a:p>
          <a:p>
            <a:pPr lvl="1"/>
            <a:r>
              <a:rPr lang="ru-RU" sz="4800" dirty="0" smtClean="0"/>
              <a:t>Польза </a:t>
            </a:r>
            <a:r>
              <a:rPr lang="ru-RU" sz="4800" dirty="0" smtClean="0"/>
              <a:t>и вред апельсинового сока </a:t>
            </a:r>
            <a:endParaRPr lang="ru-RU" sz="4800" b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5373216"/>
            <a:ext cx="1262020" cy="12632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5766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7755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Участники проекта: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03648" y="1628800"/>
            <a:ext cx="3240360" cy="108012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dirty="0" smtClean="0"/>
              <a:t>«</a:t>
            </a:r>
            <a:r>
              <a:rPr lang="ru-RU" dirty="0" smtClean="0"/>
              <a:t>Добрый» </a:t>
            </a:r>
          </a:p>
          <a:p>
            <a:pPr lvl="0" algn="ctr">
              <a:buNone/>
            </a:pPr>
            <a:r>
              <a:rPr lang="ru-RU" dirty="0" smtClean="0"/>
              <a:t>ОАО </a:t>
            </a:r>
            <a:r>
              <a:rPr lang="ru-RU" dirty="0" smtClean="0"/>
              <a:t>«</a:t>
            </a:r>
            <a:r>
              <a:rPr lang="ru-RU" dirty="0" err="1" smtClean="0"/>
              <a:t>Нидан</a:t>
            </a:r>
            <a:r>
              <a:rPr lang="ru-RU" dirty="0" smtClean="0"/>
              <a:t> соки</a:t>
            </a:r>
            <a:r>
              <a:rPr lang="ru-RU" dirty="0" smtClean="0"/>
              <a:t>»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1062581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1560" y="836712"/>
            <a:ext cx="797561" cy="1872208"/>
          </a:xfrm>
        </p:spPr>
      </p:pic>
      <p:pic>
        <p:nvPicPr>
          <p:cNvPr id="3074" name="Picture 2" descr="C:\Users\1\Documents\проектная деятельность\натуральный апельсиновый сок\208a26730952e5c0c485906f9db9850f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2020" y="908720"/>
            <a:ext cx="900100" cy="1800200"/>
          </a:xfrm>
          <a:prstGeom prst="rect">
            <a:avLst/>
          </a:prstGeom>
          <a:noFill/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1691680" y="3284984"/>
            <a:ext cx="5509846" cy="63268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5580112" y="1628800"/>
            <a:ext cx="3672408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600" dirty="0" smtClean="0"/>
              <a:t>«Любимый</a:t>
            </a:r>
            <a:r>
              <a:rPr lang="ru-RU" sz="2600" dirty="0" smtClean="0"/>
              <a:t>» </a:t>
            </a:r>
          </a:p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600" dirty="0" smtClean="0"/>
              <a:t>ОАО </a:t>
            </a:r>
            <a:r>
              <a:rPr lang="ru-RU" sz="2600" dirty="0" smtClean="0"/>
              <a:t>«ВБД Напитки»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6" name="Picture 4" descr="C:\Users\1\Documents\проектная деятельность\натуральный апельсиновый сок\4601512007110.jpg"/>
          <p:cNvPicPr>
            <a:picLocks noChangeAspect="1" noChangeArrowheads="1"/>
          </p:cNvPicPr>
          <p:nvPr/>
        </p:nvPicPr>
        <p:blipFill>
          <a:blip r:embed="rId4" cstate="print"/>
          <a:srcRect l="26540" t="9375" r="26585" b="9375"/>
          <a:stretch>
            <a:fillRect/>
          </a:stretch>
        </p:blipFill>
        <p:spPr bwMode="auto">
          <a:xfrm>
            <a:off x="539552" y="2924944"/>
            <a:ext cx="913948" cy="1584176"/>
          </a:xfrm>
          <a:prstGeom prst="rect">
            <a:avLst/>
          </a:prstGeom>
          <a:noFill/>
        </p:spPr>
      </p:pic>
      <p:pic>
        <p:nvPicPr>
          <p:cNvPr id="3077" name="Picture 5" descr="C:\Users\1\Documents\проектная деятельность\натуральный апельсиновый сок\sok_ya_apelsin.jpg"/>
          <p:cNvPicPr>
            <a:picLocks noChangeAspect="1" noChangeArrowheads="1"/>
          </p:cNvPicPr>
          <p:nvPr/>
        </p:nvPicPr>
        <p:blipFill>
          <a:blip r:embed="rId5" cstate="print"/>
          <a:srcRect l="36770" r="34880"/>
          <a:stretch>
            <a:fillRect/>
          </a:stretch>
        </p:blipFill>
        <p:spPr bwMode="auto">
          <a:xfrm>
            <a:off x="4860032" y="2780928"/>
            <a:ext cx="707684" cy="1872208"/>
          </a:xfrm>
          <a:prstGeom prst="rect">
            <a:avLst/>
          </a:prstGeom>
          <a:noFill/>
        </p:spPr>
      </p:pic>
      <p:pic>
        <p:nvPicPr>
          <p:cNvPr id="3078" name="Picture 6" descr="C:\Users\1\Documents\проектная деятельность\натуральный апельсиновый сок\j7_orange.jpg"/>
          <p:cNvPicPr>
            <a:picLocks noChangeAspect="1" noChangeArrowheads="1"/>
          </p:cNvPicPr>
          <p:nvPr/>
        </p:nvPicPr>
        <p:blipFill>
          <a:blip r:embed="rId6" cstate="print"/>
          <a:srcRect l="37160" r="38764"/>
          <a:stretch>
            <a:fillRect/>
          </a:stretch>
        </p:blipFill>
        <p:spPr bwMode="auto">
          <a:xfrm>
            <a:off x="611560" y="4725144"/>
            <a:ext cx="637269" cy="1888232"/>
          </a:xfrm>
          <a:prstGeom prst="rect">
            <a:avLst/>
          </a:prstGeom>
          <a:noFill/>
        </p:spPr>
      </p:pic>
      <p:pic>
        <p:nvPicPr>
          <p:cNvPr id="3079" name="Picture 7" descr="C:\Users\1\Documents\проектная деятельность\натуральный апельсиновый сок\985d77c1cec265f.jpg"/>
          <p:cNvPicPr>
            <a:picLocks noChangeAspect="1" noChangeArrowheads="1"/>
          </p:cNvPicPr>
          <p:nvPr/>
        </p:nvPicPr>
        <p:blipFill>
          <a:blip r:embed="rId7" cstate="print"/>
          <a:srcRect l="28902" r="32419"/>
          <a:stretch>
            <a:fillRect/>
          </a:stretch>
        </p:blipFill>
        <p:spPr bwMode="auto">
          <a:xfrm>
            <a:off x="4788024" y="4581128"/>
            <a:ext cx="739096" cy="2008634"/>
          </a:xfrm>
          <a:prstGeom prst="rect">
            <a:avLst/>
          </a:prstGeom>
          <a:noFill/>
        </p:spPr>
      </p:pic>
      <p:sp>
        <p:nvSpPr>
          <p:cNvPr id="15" name="Содержимое 2"/>
          <p:cNvSpPr txBox="1">
            <a:spLocks/>
          </p:cNvSpPr>
          <p:nvPr/>
        </p:nvSpPr>
        <p:spPr>
          <a:xfrm>
            <a:off x="1475656" y="3501008"/>
            <a:ext cx="3240360" cy="108012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dirty="0" smtClean="0"/>
              <a:t>«</a:t>
            </a:r>
            <a:r>
              <a:rPr lang="en-US" sz="2800" dirty="0" smtClean="0"/>
              <a:t>Gold</a:t>
            </a:r>
            <a:r>
              <a:rPr lang="ru-RU" sz="2800" dirty="0" smtClean="0"/>
              <a:t>» </a:t>
            </a:r>
            <a:r>
              <a:rPr lang="ru-RU" sz="2800" dirty="0" smtClean="0"/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dirty="0" smtClean="0"/>
              <a:t>ОАО </a:t>
            </a:r>
            <a:r>
              <a:rPr lang="ru-RU" sz="2800" dirty="0" smtClean="0"/>
              <a:t>«ВБД Напитки»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5724128" y="3573016"/>
            <a:ext cx="3240360" cy="108012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dirty="0" smtClean="0"/>
              <a:t>«Я</a:t>
            </a:r>
            <a:r>
              <a:rPr lang="ru-RU" sz="2800" dirty="0" smtClean="0"/>
              <a:t>»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dirty="0" smtClean="0"/>
              <a:t>ОАО </a:t>
            </a:r>
            <a:r>
              <a:rPr lang="ru-RU" sz="2800" dirty="0" smtClean="0"/>
              <a:t>«</a:t>
            </a:r>
            <a:r>
              <a:rPr lang="ru-RU" sz="2800" dirty="0" err="1" smtClean="0"/>
              <a:t>Лебедянский</a:t>
            </a:r>
            <a:r>
              <a:rPr lang="ru-RU" sz="2800" dirty="0" smtClean="0"/>
              <a:t>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1403648" y="5445224"/>
            <a:ext cx="3240360" cy="1080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400" dirty="0" smtClean="0"/>
              <a:t>«</a:t>
            </a:r>
            <a:r>
              <a:rPr lang="en-US" sz="2400" dirty="0" smtClean="0"/>
              <a:t>J7</a:t>
            </a:r>
            <a:r>
              <a:rPr lang="ru-RU" sz="2400" dirty="0" smtClean="0"/>
              <a:t>»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400" dirty="0" smtClean="0"/>
              <a:t>ОАО </a:t>
            </a:r>
            <a:r>
              <a:rPr lang="ru-RU" sz="2400" dirty="0" smtClean="0"/>
              <a:t>«ВБД Напитки»</a:t>
            </a:r>
            <a:endParaRPr lang="ru-RU" sz="2800" dirty="0" smtClean="0"/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5580112" y="5517232"/>
            <a:ext cx="3240360" cy="108012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dirty="0" smtClean="0"/>
              <a:t>«</a:t>
            </a:r>
            <a:r>
              <a:rPr lang="en-US" sz="2800" dirty="0" smtClean="0"/>
              <a:t>Santal</a:t>
            </a:r>
            <a:r>
              <a:rPr lang="ru-RU" sz="2800" dirty="0" smtClean="0"/>
              <a:t>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dirty="0" smtClean="0"/>
              <a:t>ОАО </a:t>
            </a:r>
            <a:r>
              <a:rPr lang="ru-RU" sz="2800" dirty="0" smtClean="0"/>
              <a:t>«Белгородский молочный комбинат»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2800" dirty="0" smtClean="0"/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96336" y="188640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Отборочный тур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(народное голосование)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IMG_062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10" name="Содержимое 9" descr="IMG_063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  <p:pic>
        <p:nvPicPr>
          <p:cNvPr id="11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188640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84698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Результаты отборочного тура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95536" y="1828800"/>
          <a:ext cx="8280920" cy="45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373216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Полуфинал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(определение органолептических свойств)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IMG_063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37320" y="2204864"/>
            <a:ext cx="5987008" cy="4490256"/>
          </a:xfrm>
        </p:spPr>
      </p:pic>
      <p:pic>
        <p:nvPicPr>
          <p:cNvPr id="10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88640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Результаты полуфинала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500175"/>
          <a:ext cx="8643999" cy="490859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045920"/>
                <a:gridCol w="1423794"/>
                <a:gridCol w="1234857"/>
                <a:gridCol w="1234857"/>
                <a:gridCol w="1234857"/>
                <a:gridCol w="1234857"/>
                <a:gridCol w="1234857"/>
              </a:tblGrid>
              <a:tr h="8572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Образец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Название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Цвет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Вкус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Запах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Итого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Баллы </a:t>
                      </a:r>
                    </a:p>
                  </a:txBody>
                  <a:tcPr marL="68580" marR="68580" marT="0" marB="0"/>
                </a:tc>
              </a:tr>
              <a:tr h="7125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Добрый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</a:tr>
              <a:tr h="7125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Любимый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  <a:tr h="5974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Gold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№4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</a:tr>
              <a:tr h="6243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№5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J7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</a:tr>
              <a:tr h="6992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№6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Santal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2" descr="C:\Users\1\Pictures\герб шко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16632"/>
            <a:ext cx="1262020" cy="126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393</TotalTime>
  <Words>542</Words>
  <Application>Microsoft Office PowerPoint</Application>
  <PresentationFormat>Экран (4:3)</PresentationFormat>
  <Paragraphs>159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Актуальность</vt:lpstr>
      <vt:lpstr>Слайд 3</vt:lpstr>
      <vt:lpstr>Теоретическая часть</vt:lpstr>
      <vt:lpstr>Участники проекта:</vt:lpstr>
      <vt:lpstr>Отборочный тур  (народное голосование)</vt:lpstr>
      <vt:lpstr>Результаты отборочного тура</vt:lpstr>
      <vt:lpstr>Полуфинал  (определение органолептических свойств)</vt:lpstr>
      <vt:lpstr>Результаты полуфинала</vt:lpstr>
      <vt:lpstr>Финал (определение содержания витамина С)</vt:lpstr>
      <vt:lpstr>Финал (определение содержания витамина С)</vt:lpstr>
      <vt:lpstr>Результаты финала</vt:lpstr>
      <vt:lpstr>Выводы: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313 кабинет</dc:creator>
  <cp:lastModifiedBy>1</cp:lastModifiedBy>
  <cp:revision>28</cp:revision>
  <dcterms:created xsi:type="dcterms:W3CDTF">2011-03-16T00:28:56Z</dcterms:created>
  <dcterms:modified xsi:type="dcterms:W3CDTF">2012-03-04T09:00:53Z</dcterms:modified>
</cp:coreProperties>
</file>