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7"/>
  </p:notesMasterIdLst>
  <p:sldIdLst>
    <p:sldId id="256" r:id="rId2"/>
    <p:sldId id="257" r:id="rId3"/>
    <p:sldId id="258" r:id="rId4"/>
    <p:sldId id="272" r:id="rId5"/>
    <p:sldId id="273" r:id="rId6"/>
    <p:sldId id="261" r:id="rId7"/>
    <p:sldId id="262" r:id="rId8"/>
    <p:sldId id="264" r:id="rId9"/>
    <p:sldId id="265" r:id="rId10"/>
    <p:sldId id="271" r:id="rId11"/>
    <p:sldId id="266" r:id="rId12"/>
    <p:sldId id="267" r:id="rId13"/>
    <p:sldId id="274"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A179388E-281A-445D-94C9-CC50A4DA9F37}">
          <p14:sldIdLst>
            <p14:sldId id="256"/>
            <p14:sldId id="257"/>
            <p14:sldId id="258"/>
            <p14:sldId id="272"/>
            <p14:sldId id="273"/>
            <p14:sldId id="261"/>
            <p14:sldId id="262"/>
            <p14:sldId id="264"/>
            <p14:sldId id="265"/>
            <p14:sldId id="271"/>
            <p14:sldId id="266"/>
            <p14:sldId id="267"/>
            <p14:sldId id="274"/>
            <p14:sldId id="269"/>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72" autoAdjust="0"/>
    <p:restoredTop sz="94660"/>
  </p:normalViewPr>
  <p:slideViewPr>
    <p:cSldViewPr>
      <p:cViewPr varScale="1">
        <p:scale>
          <a:sx n="69" d="100"/>
          <a:sy n="69" d="100"/>
        </p:scale>
        <p:origin x="-142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D8EF80-3AA4-4BE7-9379-4BCDD508BD0B}" type="datetimeFigureOut">
              <a:rPr lang="ru-RU" smtClean="0"/>
              <a:t>26.02.2013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FC3A81-3B21-490C-BF75-B3EF8DEEB473}" type="slidenum">
              <a:rPr lang="ru-RU" smtClean="0"/>
              <a:t>‹#›</a:t>
            </a:fld>
            <a:endParaRPr lang="ru-RU"/>
          </a:p>
        </p:txBody>
      </p:sp>
    </p:spTree>
    <p:extLst>
      <p:ext uri="{BB962C8B-B14F-4D97-AF65-F5344CB8AC3E}">
        <p14:creationId xmlns:p14="http://schemas.microsoft.com/office/powerpoint/2010/main" val="2235613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2FC3A81-3B21-490C-BF75-B3EF8DEEB473}" type="slidenum">
              <a:rPr lang="ru-RU" smtClean="0"/>
              <a:t>12</a:t>
            </a:fld>
            <a:endParaRPr lang="ru-RU"/>
          </a:p>
        </p:txBody>
      </p:sp>
    </p:spTree>
    <p:extLst>
      <p:ext uri="{BB962C8B-B14F-4D97-AF65-F5344CB8AC3E}">
        <p14:creationId xmlns:p14="http://schemas.microsoft.com/office/powerpoint/2010/main" val="179152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68D97007-2456-4F61-B09E-20F7C0607999}" type="datetimeFigureOut">
              <a:rPr lang="ru-RU" smtClean="0"/>
              <a:t>26.02.2013</a:t>
            </a:fld>
            <a:endParaRPr lang="ru-RU"/>
          </a:p>
        </p:txBody>
      </p:sp>
      <p:sp>
        <p:nvSpPr>
          <p:cNvPr id="8" name="Slide Number Placeholder 7"/>
          <p:cNvSpPr>
            <a:spLocks noGrp="1"/>
          </p:cNvSpPr>
          <p:nvPr>
            <p:ph type="sldNum" sz="quarter" idx="11"/>
          </p:nvPr>
        </p:nvSpPr>
        <p:spPr/>
        <p:txBody>
          <a:bodyPr/>
          <a:lstStyle/>
          <a:p>
            <a:fld id="{B7E44D0C-F2C8-4562-9FDE-6B45793E319B}"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D97007-2456-4F61-B09E-20F7C0607999}" type="datetimeFigureOut">
              <a:rPr lang="ru-RU" smtClean="0"/>
              <a:t>26.02.2013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D97007-2456-4F61-B09E-20F7C0607999}" type="datetimeFigureOut">
              <a:rPr lang="ru-RU" smtClean="0"/>
              <a:t>26.02.2013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D97007-2456-4F61-B09E-20F7C0607999}" type="datetimeFigureOut">
              <a:rPr lang="ru-RU" smtClean="0"/>
              <a:t>26.02.2013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ru-RU" smtClean="0"/>
              <a:t>Образец заголовка</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D97007-2456-4F61-B09E-20F7C0607999}" type="datetimeFigureOut">
              <a:rPr lang="ru-RU" smtClean="0"/>
              <a:t>26.02.2013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D97007-2456-4F61-B09E-20F7C0607999}" type="datetimeFigureOut">
              <a:rPr lang="ru-RU" smtClean="0"/>
              <a:t>26.02.2013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E44D0C-F2C8-4562-9FDE-6B45793E319B}" type="slidenum">
              <a:rPr lang="ru-RU" smtClean="0"/>
              <a:t>‹#›</a:t>
            </a:fld>
            <a:endParaRPr lang="ru-RU"/>
          </a:p>
        </p:txBody>
      </p:sp>
      <p:sp>
        <p:nvSpPr>
          <p:cNvPr id="9" name="Title 8"/>
          <p:cNvSpPr>
            <a:spLocks noGrp="1"/>
          </p:cNvSpPr>
          <p:nvPr>
            <p:ph type="title"/>
          </p:nvPr>
        </p:nvSpPr>
        <p:spPr>
          <a:xfrm>
            <a:off x="914400" y="1544715"/>
            <a:ext cx="7315200" cy="1154097"/>
          </a:xfrm>
        </p:spPr>
        <p:txBody>
          <a:bodyPr/>
          <a:lstStyle/>
          <a:p>
            <a:r>
              <a:rPr lang="ru-RU" smtClean="0"/>
              <a:t>Образец заголовка</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68D97007-2456-4F61-B09E-20F7C0607999}" type="datetimeFigureOut">
              <a:rPr lang="ru-RU" smtClean="0"/>
              <a:t>26.02.2013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7E44D0C-F2C8-4562-9FDE-6B45793E319B}" type="slidenum">
              <a:rPr lang="ru-RU" smtClean="0"/>
              <a:t>‹#›</a:t>
            </a:fld>
            <a:endParaRPr lang="ru-RU"/>
          </a:p>
        </p:txBody>
      </p:sp>
      <p:sp>
        <p:nvSpPr>
          <p:cNvPr id="10" name="Title 9"/>
          <p:cNvSpPr>
            <a:spLocks noGrp="1"/>
          </p:cNvSpPr>
          <p:nvPr>
            <p:ph type="title"/>
          </p:nvPr>
        </p:nvSpPr>
        <p:spPr>
          <a:xfrm>
            <a:off x="914400" y="1544715"/>
            <a:ext cx="7315200" cy="1154097"/>
          </a:xfrm>
        </p:spPr>
        <p:txBody>
          <a:bodyPr/>
          <a:lstStyle/>
          <a:p>
            <a:r>
              <a:rPr lang="ru-RU" smtClean="0"/>
              <a:t>Образец заголовка</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8D97007-2456-4F61-B09E-20F7C0607999}" type="datetimeFigureOut">
              <a:rPr lang="ru-RU" smtClean="0"/>
              <a:t>26.02.2013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D97007-2456-4F61-B09E-20F7C0607999}" type="datetimeFigureOut">
              <a:rPr lang="ru-RU" smtClean="0"/>
              <a:t>26.02.2013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ru-RU" smtClean="0"/>
              <a:t>Образец заголовка</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D97007-2456-4F61-B09E-20F7C0607999}" type="datetimeFigureOut">
              <a:rPr lang="ru-RU" smtClean="0"/>
              <a:t>26.02.2013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D97007-2456-4F61-B09E-20F7C0607999}" type="datetimeFigureOut">
              <a:rPr lang="ru-RU" smtClean="0"/>
              <a:t>26.02.2013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7E44D0C-F2C8-4562-9FDE-6B45793E319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68D97007-2456-4F61-B09E-20F7C0607999}" type="datetimeFigureOut">
              <a:rPr lang="ru-RU" smtClean="0"/>
              <a:t>26.02.2013</a:t>
            </a:fld>
            <a:endParaRPr lang="ru-RU"/>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7E44D0C-F2C8-4562-9FDE-6B45793E319B}" type="slidenum">
              <a:rPr lang="ru-RU" smtClean="0"/>
              <a:t>‹#›</a:t>
            </a:fld>
            <a:endParaRPr lang="ru-RU"/>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88640"/>
            <a:ext cx="6408712" cy="1584176"/>
          </a:xfrm>
        </p:spPr>
        <p:txBody>
          <a:bodyPr>
            <a:normAutofit/>
          </a:bodyPr>
          <a:lstStyle/>
          <a:p>
            <a:pPr algn="ctr"/>
            <a:r>
              <a:rPr lang="ru-RU" sz="5400" b="1" dirty="0" smtClean="0">
                <a:latin typeface="Times New Roman" pitchFamily="18" charset="0"/>
                <a:cs typeface="Times New Roman" pitchFamily="18" charset="0"/>
              </a:rPr>
              <a:t>Майкл </a:t>
            </a:r>
            <a:r>
              <a:rPr lang="ru-RU" sz="5400" b="1" dirty="0">
                <a:latin typeface="Times New Roman" pitchFamily="18" charset="0"/>
                <a:cs typeface="Times New Roman" pitchFamily="18" charset="0"/>
              </a:rPr>
              <a:t>Фарадей</a:t>
            </a:r>
          </a:p>
        </p:txBody>
      </p:sp>
      <p:pic>
        <p:nvPicPr>
          <p:cNvPr id="1026" name="Picture 2" descr="C:\Users\Vovchik\Desktop\256px-M_Faraday_Th_Phillips_oil_18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988840"/>
            <a:ext cx="3312368" cy="396044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8114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88641"/>
            <a:ext cx="7315200" cy="1080119"/>
          </a:xfrm>
        </p:spPr>
        <p:txBody>
          <a:bodyPr>
            <a:normAutofit fontScale="90000"/>
          </a:bodyPr>
          <a:lstStyle/>
          <a:p>
            <a:pPr algn="ctr"/>
            <a:r>
              <a:rPr lang="ru-RU" dirty="0" smtClean="0"/>
              <a:t>    </a:t>
            </a:r>
            <a:r>
              <a:rPr lang="ru-RU" sz="4400" b="1" dirty="0" smtClean="0">
                <a:latin typeface="Times New Roman" pitchFamily="18" charset="0"/>
                <a:cs typeface="Times New Roman" pitchFamily="18" charset="0"/>
              </a:rPr>
              <a:t>Фарадей </a:t>
            </a:r>
            <a:r>
              <a:rPr lang="ru-RU" sz="4400" b="1" dirty="0">
                <a:latin typeface="Times New Roman" pitchFamily="18" charset="0"/>
                <a:cs typeface="Times New Roman" pitchFamily="18" charset="0"/>
              </a:rPr>
              <a:t>за </a:t>
            </a:r>
            <a:r>
              <a:rPr lang="ru-RU" sz="4400" b="1" dirty="0" smtClean="0">
                <a:latin typeface="Times New Roman" pitchFamily="18" charset="0"/>
                <a:cs typeface="Times New Roman" pitchFamily="18" charset="0"/>
              </a:rPr>
              <a:t>опытами в    лаборатории </a:t>
            </a:r>
            <a:endParaRPr lang="ru-RU" sz="4400" b="1"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32" y="2132855"/>
            <a:ext cx="3816424" cy="2753993"/>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C:\Users\user\Desktop\Рисунок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2074751"/>
            <a:ext cx="4060825" cy="287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16770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352928" cy="1440160"/>
          </a:xfrm>
        </p:spPr>
        <p:txBody>
          <a:bodyPr>
            <a:normAutofit fontScale="90000"/>
          </a:bodyPr>
          <a:lstStyle/>
          <a:p>
            <a:pPr algn="ctr"/>
            <a:r>
              <a:rPr lang="ru-RU" dirty="0" smtClean="0"/>
              <a:t>       </a:t>
            </a:r>
            <a:br>
              <a:rPr lang="ru-RU" dirty="0" smtClean="0"/>
            </a:br>
            <a:r>
              <a:rPr lang="ru-RU" sz="4400" b="1" dirty="0" smtClean="0">
                <a:latin typeface="Times New Roman" pitchFamily="18" charset="0"/>
                <a:cs typeface="Times New Roman" pitchFamily="18" charset="0"/>
              </a:rPr>
              <a:t>Электролиз</a:t>
            </a:r>
            <a:r>
              <a:rPr lang="ru-RU" sz="4400" b="1" dirty="0">
                <a:latin typeface="Times New Roman" pitchFamily="18" charset="0"/>
                <a:cs typeface="Times New Roman" pitchFamily="18" charset="0"/>
              </a:rPr>
              <a:t/>
            </a:r>
            <a:br>
              <a:rPr lang="ru-RU" sz="4400" b="1" dirty="0">
                <a:latin typeface="Times New Roman" pitchFamily="18" charset="0"/>
                <a:cs typeface="Times New Roman" pitchFamily="18" charset="0"/>
              </a:rPr>
            </a:br>
            <a:endParaRPr lang="ru-RU" sz="4400" b="1" dirty="0">
              <a:latin typeface="Times New Roman" pitchFamily="18" charset="0"/>
              <a:cs typeface="Times New Roman" pitchFamily="18" charset="0"/>
            </a:endParaRPr>
          </a:p>
        </p:txBody>
      </p:sp>
      <p:sp>
        <p:nvSpPr>
          <p:cNvPr id="3" name="Объект 2"/>
          <p:cNvSpPr>
            <a:spLocks noGrp="1"/>
          </p:cNvSpPr>
          <p:nvPr>
            <p:ph idx="1"/>
          </p:nvPr>
        </p:nvSpPr>
        <p:spPr>
          <a:xfrm>
            <a:off x="395536" y="1700809"/>
            <a:ext cx="5688632" cy="4680520"/>
          </a:xfrm>
        </p:spPr>
        <p:txBody>
          <a:bodyPr>
            <a:noAutofit/>
          </a:bodyPr>
          <a:lstStyle/>
          <a:p>
            <a:pPr marL="45720" indent="0">
              <a:buNone/>
            </a:pPr>
            <a:r>
              <a:rPr lang="ru-RU" sz="2400" dirty="0" smtClean="0">
                <a:latin typeface="Times New Roman" pitchFamily="18" charset="0"/>
                <a:cs typeface="Times New Roman" pitchFamily="18" charset="0"/>
              </a:rPr>
              <a:t>В </a:t>
            </a:r>
            <a:r>
              <a:rPr lang="ru-RU" sz="2400" dirty="0">
                <a:latin typeface="Times New Roman" pitchFamily="18" charset="0"/>
                <a:cs typeface="Times New Roman" pitchFamily="18" charset="0"/>
              </a:rPr>
              <a:t>1833-34 Фарадей изучал прохождение электрических токов через растворы кислот, солей и щелочей, что привело его к открытию законов электролиза. Эти законы (Фарадея законы) впоследствии сыграли важную роль в становлении представлений о дискретных носителях электрического заряда. До конца 1830-х гг. Фарадей выполнил обширные исследования электрических явлений в диэлектриках</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556792"/>
            <a:ext cx="2675239" cy="2304256"/>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221088"/>
            <a:ext cx="2675239" cy="2279313"/>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504828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wipe(down)">
                                      <p:cBhvr>
                                        <p:cTn id="14" dur="500"/>
                                        <p:tgtEl>
                                          <p:spTgt spid="92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9219"/>
                                        </p:tgtEl>
                                        <p:attrNameLst>
                                          <p:attrName>style.visibility</p:attrName>
                                        </p:attrNameLst>
                                      </p:cBhvr>
                                      <p:to>
                                        <p:strVal val="visible"/>
                                      </p:to>
                                    </p:set>
                                    <p:animEffect transition="in" filter="wipe(down)">
                                      <p:cBhvr>
                                        <p:cTn id="19"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88641"/>
            <a:ext cx="6816005" cy="1152127"/>
          </a:xfrm>
        </p:spPr>
        <p:txBody>
          <a:bodyPr>
            <a:noAutofit/>
          </a:bodyPr>
          <a:lstStyle/>
          <a:p>
            <a:pPr algn="ctr"/>
            <a:r>
              <a:rPr lang="ru-RU" b="1" dirty="0">
                <a:latin typeface="Times New Roman" pitchFamily="18" charset="0"/>
                <a:cs typeface="Times New Roman" pitchFamily="18" charset="0"/>
              </a:rPr>
              <a:t>Последние работы</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07504" y="692696"/>
            <a:ext cx="6048672" cy="6165304"/>
          </a:xfrm>
        </p:spPr>
        <p:txBody>
          <a:bodyPr>
            <a:noAutofit/>
          </a:bodyPr>
          <a:lstStyle/>
          <a:p>
            <a:pPr marL="45720" indent="0">
              <a:buNone/>
            </a:pPr>
            <a:r>
              <a:rPr lang="ru-RU" sz="2400" dirty="0">
                <a:latin typeface="Times New Roman" pitchFamily="18" charset="0"/>
                <a:cs typeface="Times New Roman" pitchFamily="18" charset="0"/>
              </a:rPr>
              <a:t>Постоянное огромное умственное напряжение подорвало здоровье Фарадея и вынудило его в 1840 прервать на пять лет научную работу. Вернувшись к ней вновь, Фарадей в 1848 открыл явление вращения плоскости поляризации света, распространяющегося в прозрачных веществах вдоль линий напряженности магнитного поля (Фарадея эффект). По-видимому, сам Фарадей (взволнованно написавший, что он «намагнитил свет и осветил магнитную силовую линию») придавал этому открытию большое значение. И действительно, оно явилось первым указанием на существование связи между оптикой и электромагнетизмом.</a:t>
            </a:r>
          </a:p>
          <a:p>
            <a:endParaRPr lang="ru-RU" sz="2400"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0184" y="1268760"/>
            <a:ext cx="2612296" cy="3168351"/>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0184" y="4653136"/>
            <a:ext cx="2612296" cy="2088232"/>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708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0242"/>
                                        </p:tgtEl>
                                        <p:attrNameLst>
                                          <p:attrName>style.visibility</p:attrName>
                                        </p:attrNameLst>
                                      </p:cBhvr>
                                      <p:to>
                                        <p:strVal val="visible"/>
                                      </p:to>
                                    </p:set>
                                    <p:animEffect transition="in" filter="wipe(down)">
                                      <p:cBhvr>
                                        <p:cTn id="14" dur="500"/>
                                        <p:tgtEl>
                                          <p:spTgt spid="1024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243"/>
                                        </p:tgtEl>
                                        <p:attrNameLst>
                                          <p:attrName>style.visibility</p:attrName>
                                        </p:attrNameLst>
                                      </p:cBhvr>
                                      <p:to>
                                        <p:strVal val="visible"/>
                                      </p:to>
                                    </p:set>
                                    <p:animEffect transition="in" filter="wipe(down)">
                                      <p:cBhvr>
                                        <p:cTn id="19"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35846"/>
            <a:ext cx="7704856" cy="6370975"/>
          </a:xfrm>
          <a:prstGeom prst="rect">
            <a:avLst/>
          </a:prstGeom>
        </p:spPr>
        <p:txBody>
          <a:bodyPr wrap="square">
            <a:spAutoFit/>
          </a:bodyPr>
          <a:lstStyle/>
          <a:p>
            <a:pPr marL="45720" indent="0">
              <a:buNone/>
            </a:pPr>
            <a:r>
              <a:rPr lang="ru-RU" sz="2400" dirty="0">
                <a:latin typeface="Times New Roman" pitchFamily="18" charset="0"/>
                <a:cs typeface="Times New Roman" pitchFamily="18" charset="0"/>
              </a:rPr>
              <a:t>Убежденность в глубокой взаимосвязи электрических, магнитных, оптических и других физических и химических явлений стала основой всего научного миропонимания Фарадея.</a:t>
            </a:r>
          </a:p>
          <a:p>
            <a:pPr marL="45720" indent="0">
              <a:buNone/>
            </a:pPr>
            <a:r>
              <a:rPr lang="ru-RU" sz="2400" dirty="0">
                <a:latin typeface="Times New Roman" pitchFamily="18" charset="0"/>
                <a:cs typeface="Times New Roman" pitchFamily="18" charset="0"/>
              </a:rPr>
              <a:t>   Другие экспериментальные работы Фарадея этого времени посвящены исследованиям магнитных свойств различных сред. В частности, в 1845 им были открыты явления диамагнетизма и парамагнетизма.</a:t>
            </a:r>
          </a:p>
          <a:p>
            <a:pPr marL="45720" indent="0">
              <a:buNone/>
            </a:pPr>
            <a:r>
              <a:rPr lang="ru-RU" sz="2400" dirty="0">
                <a:latin typeface="Times New Roman" pitchFamily="18" charset="0"/>
                <a:cs typeface="Times New Roman" pitchFamily="18" charset="0"/>
              </a:rPr>
              <a:t>   В 1855 болезнь вновь заставила Фарадея прервать работу. Он значительно ослабел, стал катастрофически терять память. Ему приходилось записывать в лабораторный журнал все, вплоть до того, куда и что он положил перед уходом из лаборатории, что он уже сделал и что собирался делать далее. Чтобы продолжать работать, он должен был отказаться от многого, в том числе и от посещения друзей; последнее, от чего он отказался, были лекции для детей.</a:t>
            </a:r>
          </a:p>
        </p:txBody>
      </p:sp>
    </p:spTree>
    <p:extLst>
      <p:ext uri="{BB962C8B-B14F-4D97-AF65-F5344CB8AC3E}">
        <p14:creationId xmlns:p14="http://schemas.microsoft.com/office/powerpoint/2010/main" val="847124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
            <a:ext cx="7344816" cy="1628799"/>
          </a:xfrm>
        </p:spPr>
        <p:txBody>
          <a:bodyPr>
            <a:normAutofit/>
          </a:bodyPr>
          <a:lstStyle/>
          <a:p>
            <a:pPr algn="ctr"/>
            <a:r>
              <a:rPr lang="ru-RU" b="1" dirty="0">
                <a:latin typeface="Times New Roman" pitchFamily="18" charset="0"/>
                <a:cs typeface="Times New Roman" pitchFamily="18" charset="0"/>
              </a:rPr>
              <a:t>Значение научных трудов</a:t>
            </a:r>
            <a:r>
              <a:rPr lang="ru-RU" sz="4400" b="1" dirty="0">
                <a:latin typeface="Times New Roman" pitchFamily="18" charset="0"/>
                <a:cs typeface="Times New Roman" pitchFamily="18" charset="0"/>
              </a:rPr>
              <a:t/>
            </a:r>
            <a:br>
              <a:rPr lang="ru-RU" sz="4400" b="1" dirty="0">
                <a:latin typeface="Times New Roman" pitchFamily="18" charset="0"/>
                <a:cs typeface="Times New Roman" pitchFamily="18" charset="0"/>
              </a:rPr>
            </a:br>
            <a:endParaRPr lang="ru-RU" sz="4400" b="1" dirty="0">
              <a:latin typeface="Times New Roman" pitchFamily="18" charset="0"/>
              <a:cs typeface="Times New Roman" pitchFamily="18" charset="0"/>
            </a:endParaRPr>
          </a:p>
        </p:txBody>
      </p:sp>
      <p:sp>
        <p:nvSpPr>
          <p:cNvPr id="3" name="Объект 2"/>
          <p:cNvSpPr>
            <a:spLocks noGrp="1"/>
          </p:cNvSpPr>
          <p:nvPr>
            <p:ph idx="1"/>
          </p:nvPr>
        </p:nvSpPr>
        <p:spPr>
          <a:xfrm>
            <a:off x="0" y="1124744"/>
            <a:ext cx="6156176" cy="5733256"/>
          </a:xfrm>
        </p:spPr>
        <p:txBody>
          <a:bodyPr>
            <a:normAutofit fontScale="92500"/>
          </a:bodyPr>
          <a:lstStyle/>
          <a:p>
            <a:pPr marL="45720" indent="0">
              <a:buNone/>
            </a:pPr>
            <a:r>
              <a:rPr lang="ru-RU" sz="2400" dirty="0">
                <a:latin typeface="Times New Roman" pitchFamily="18" charset="0"/>
                <a:cs typeface="Times New Roman" pitchFamily="18" charset="0"/>
              </a:rPr>
              <a:t>О том, что Фарадей первым создал полевую концепцию в учении об электричестве и магнетизме, прекрасно написал Д. К. Максвелл, ставший его последователем, развивший далее его учение и облекший представления об электромагнитном поле в четкую математическую форму: «Фарадей своим мысленным оком видел силовые линии, принизывающие все пространство. Там, где математики видели центры напряжения сил дальнодействия, Фарадей видел промежуточный агент. Где они не видели ничего, кроме расстояния, удовлетворяясь тем, что находили закон распределения сил, действующих на электрические флюиды, Фарадей искал сущность реальных явлений, протекающих в среде».</a:t>
            </a:r>
          </a:p>
          <a:p>
            <a:endParaRPr lang="ru-RU" dirty="0"/>
          </a:p>
        </p:txBody>
      </p:sp>
      <p:pic>
        <p:nvPicPr>
          <p:cNvPr id="9218" name="Picture 2" descr="C:\Users\Vovchik\Desktop\661497286c79fdde76dbad8fa76c8e7a55601aa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00192" y="2492896"/>
            <a:ext cx="2636837" cy="3241675"/>
          </a:xfrm>
          <a:prstGeom prst="rect">
            <a:avLst/>
          </a:prstGeom>
          <a:noFill/>
          <a:ln w="57150">
            <a:solidFill>
              <a:schemeClr val="tx2"/>
            </a:solidFill>
          </a:ln>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804248" y="6021288"/>
            <a:ext cx="1797287" cy="369332"/>
          </a:xfrm>
          <a:prstGeom prst="rect">
            <a:avLst/>
          </a:prstGeom>
        </p:spPr>
        <p:txBody>
          <a:bodyPr wrap="none">
            <a:spAutoFit/>
          </a:bodyPr>
          <a:lstStyle/>
          <a:p>
            <a:r>
              <a:rPr lang="ru-RU" dirty="0" smtClean="0"/>
              <a:t>Д. К. Максвелл</a:t>
            </a:r>
            <a:endParaRPr lang="ru-RU" dirty="0"/>
          </a:p>
        </p:txBody>
      </p:sp>
    </p:spTree>
    <p:extLst>
      <p:ext uri="{BB962C8B-B14F-4D97-AF65-F5344CB8AC3E}">
        <p14:creationId xmlns:p14="http://schemas.microsoft.com/office/powerpoint/2010/main" val="29323750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wipe(down)">
                                      <p:cBhvr>
                                        <p:cTn id="14" dur="500"/>
                                        <p:tgtEl>
                                          <p:spTgt spid="92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3"/>
            <a:ext cx="8064896" cy="1368151"/>
          </a:xfrm>
        </p:spPr>
        <p:txBody>
          <a:bodyPr>
            <a:normAutofit/>
          </a:bodyPr>
          <a:lstStyle/>
          <a:p>
            <a:pPr algn="ctr"/>
            <a:r>
              <a:rPr lang="ru-RU" b="1" dirty="0">
                <a:latin typeface="Times New Roman" pitchFamily="18" charset="0"/>
                <a:cs typeface="Times New Roman" pitchFamily="18" charset="0"/>
              </a:rPr>
              <a:t>Значение научных трудов</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914400" y="1124745"/>
            <a:ext cx="7315200" cy="1872207"/>
          </a:xfrm>
        </p:spPr>
        <p:txBody>
          <a:bodyPr>
            <a:noAutofit/>
          </a:bodyPr>
          <a:lstStyle/>
          <a:p>
            <a:pPr marL="45720" indent="0">
              <a:buNone/>
            </a:pPr>
            <a:r>
              <a:rPr lang="ru-RU" sz="2400" dirty="0"/>
              <a:t>Точка зрения на электродинамику с позиций концепции поля, основоположником которой был Фарадей, стала неотъемлемой частью современной науки. Труды Фарадея ознаменовали наступление новой эры в физике.</a:t>
            </a:r>
          </a:p>
          <a:p>
            <a:endParaRPr lang="ru-RU" sz="2400" dirty="0"/>
          </a:p>
        </p:txBody>
      </p:sp>
      <p:pic>
        <p:nvPicPr>
          <p:cNvPr id="5" name="Picture 3" descr="C:\Users\user\Desktop\Рисунок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75856" y="3145904"/>
            <a:ext cx="2487613"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8610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196752"/>
            <a:ext cx="8568952" cy="5328592"/>
          </a:xfrm>
        </p:spPr>
        <p:txBody>
          <a:bodyPr>
            <a:normAutofit/>
          </a:bodyPr>
          <a:lstStyle/>
          <a:p>
            <a:pPr marL="45720" indent="0">
              <a:buNone/>
            </a:pPr>
            <a:r>
              <a:rPr lang="ru-RU" sz="2400" dirty="0">
                <a:latin typeface="Times New Roman" pitchFamily="18" charset="0"/>
                <a:cs typeface="Times New Roman" pitchFamily="18" charset="0"/>
              </a:rPr>
              <a:t>ФАРАДЕЙ (</a:t>
            </a:r>
            <a:r>
              <a:rPr lang="ru-RU" sz="2400" dirty="0" err="1">
                <a:latin typeface="Times New Roman" pitchFamily="18" charset="0"/>
                <a:cs typeface="Times New Roman" pitchFamily="18" charset="0"/>
              </a:rPr>
              <a:t>Faraday</a:t>
            </a:r>
            <a:r>
              <a:rPr lang="ru-RU" sz="2400" dirty="0">
                <a:latin typeface="Times New Roman" pitchFamily="18" charset="0"/>
                <a:cs typeface="Times New Roman" pitchFamily="18" charset="0"/>
              </a:rPr>
              <a:t>) Майкл (1791-1867), английский физик, основоположник учения об электромагнитном поле, иностранный почетный член Петербургской АН (1830). Обнаружил химическое действие электрического тока, взаимосвязь между электричеством и магнетизмом, магнетизмом и светом. Открыл (1831) электромагнитную индукцию — явление, которое легло в основу электротехники. Установил (1833-34) законы электролиза, названные его именем, открыл пара- и диамагнетизм, вращение плоскости поляризации света в магнитном поле (эффект Фарадея). Доказал тождественность различных видов электричества. Ввел понятия электрического и магнитного поля, высказал идею существования электромагнитных волн.</a:t>
            </a:r>
          </a:p>
          <a:p>
            <a:endParaRPr lang="ru-RU" dirty="0"/>
          </a:p>
        </p:txBody>
      </p:sp>
      <p:sp>
        <p:nvSpPr>
          <p:cNvPr id="5" name="Заголовок 1"/>
          <p:cNvSpPr txBox="1">
            <a:spLocks/>
          </p:cNvSpPr>
          <p:nvPr/>
        </p:nvSpPr>
        <p:spPr>
          <a:xfrm>
            <a:off x="1468809" y="116632"/>
            <a:ext cx="6123642" cy="756084"/>
          </a:xfrm>
          <a:prstGeom prst="rect">
            <a:avLst/>
          </a:prstGeom>
        </p:spPr>
        <p:txBody>
          <a:bodyPr vert="horz" lIns="91440" tIns="45720" rIns="91440" bIns="45720" rtlCol="0" anchor="b">
            <a:normAutofit fontScale="925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ru-RU" sz="5400" b="1" dirty="0">
              <a:latin typeface="Times New Roman" pitchFamily="18" charset="0"/>
              <a:cs typeface="Times New Roman" pitchFamily="18" charset="0"/>
            </a:endParaRPr>
          </a:p>
        </p:txBody>
      </p:sp>
    </p:spTree>
    <p:extLst>
      <p:ext uri="{BB962C8B-B14F-4D97-AF65-F5344CB8AC3E}">
        <p14:creationId xmlns:p14="http://schemas.microsoft.com/office/powerpoint/2010/main" val="1694157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88640"/>
            <a:ext cx="7416824" cy="1946185"/>
          </a:xfrm>
        </p:spPr>
        <p:txBody>
          <a:bodyPr>
            <a:normAutofit/>
          </a:bodyPr>
          <a:lstStyle/>
          <a:p>
            <a:pPr algn="ctr"/>
            <a:r>
              <a:rPr lang="ru-RU" b="1" dirty="0">
                <a:latin typeface="Times New Roman" pitchFamily="18" charset="0"/>
                <a:cs typeface="Times New Roman" pitchFamily="18" charset="0"/>
              </a:rPr>
              <a:t>Детство и юность</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07504" y="1628800"/>
            <a:ext cx="4752528" cy="5013176"/>
          </a:xfrm>
        </p:spPr>
        <p:txBody>
          <a:bodyPr>
            <a:normAutofit/>
          </a:bodyPr>
          <a:lstStyle/>
          <a:p>
            <a:pPr marL="45720" indent="0">
              <a:buNone/>
            </a:pPr>
            <a:r>
              <a:rPr lang="ru-RU" sz="2400" dirty="0">
                <a:latin typeface="Times New Roman" pitchFamily="18" charset="0"/>
                <a:cs typeface="Times New Roman" pitchFamily="18" charset="0"/>
              </a:rPr>
              <a:t>Фарадей родился в семье кузнеца. Кузнецом был и его старший брат Роберт, всячески поощрявший тягу Майкла к знаниям и на первых порах поддерживавший его материально. Мать Фарадея, трудолюбивая, мудрая, хотя и необразованная женщина, дожила до времени, когда ее сын добился успехов и признания, и по праву гордилась им.</a:t>
            </a:r>
          </a:p>
          <a:p>
            <a:endParaRPr lang="ru-RU"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4668" y="2466287"/>
            <a:ext cx="3810000" cy="3923928"/>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6469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1266"/>
                                        </p:tgtEl>
                                        <p:attrNameLst>
                                          <p:attrName>style.visibility</p:attrName>
                                        </p:attrNameLst>
                                      </p:cBhvr>
                                      <p:to>
                                        <p:strVal val="visible"/>
                                      </p:to>
                                    </p:set>
                                    <p:animEffect transition="in" filter="wipe(down)">
                                      <p:cBhvr>
                                        <p:cTn id="14"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51344"/>
            <a:ext cx="7632848" cy="5632311"/>
          </a:xfrm>
          <a:prstGeom prst="rect">
            <a:avLst/>
          </a:prstGeom>
        </p:spPr>
        <p:txBody>
          <a:bodyPr wrap="square">
            <a:spAutoFit/>
          </a:bodyPr>
          <a:lstStyle/>
          <a:p>
            <a:pPr algn="ctr"/>
            <a:r>
              <a:rPr lang="ru-RU" sz="2400" dirty="0">
                <a:latin typeface="Times New Roman" pitchFamily="18" charset="0"/>
                <a:cs typeface="Times New Roman" pitchFamily="18" charset="0"/>
              </a:rPr>
              <a:t>Скромные доходы семьи не позволили Майклу окончить даже среднюю школу, и тринадцати лет он поступил учеником к владельцу книжной лавки и переплетной мастерской, где ему предстояло пробыть 10 лет. Все это время Фарадей упорно занимался самообразованием — прочитал всю доступную ему литературу по физике и химии, повторял в устроенной им домашней лаборатории опыты, описанные в книгах, посещал по вечерам и воскресеньям частные лекции по физике и астрономии. Деньги (по шиллингу на оплату каждой лекции) он получал от брата. На лекциях у Фарадея появились новые знакомые, которым он писал много писем, чтобы выработать ясный и лаконичный стиль изложения; он также старался овладеть приемами ораторского искусства.</a:t>
            </a:r>
          </a:p>
        </p:txBody>
      </p:sp>
    </p:spTree>
    <p:extLst>
      <p:ext uri="{BB962C8B-B14F-4D97-AF65-F5344CB8AC3E}">
        <p14:creationId xmlns:p14="http://schemas.microsoft.com/office/powerpoint/2010/main" val="1439540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28179"/>
            <a:ext cx="4392488" cy="6001643"/>
          </a:xfrm>
          <a:prstGeom prst="rect">
            <a:avLst/>
          </a:prstGeom>
        </p:spPr>
        <p:txBody>
          <a:bodyPr wrap="square">
            <a:spAutoFit/>
          </a:bodyPr>
          <a:lstStyle/>
          <a:p>
            <a:pPr marL="45720" lvl="0">
              <a:spcBef>
                <a:spcPct val="20000"/>
              </a:spcBef>
              <a:buClr>
                <a:srgbClr val="FF8600"/>
              </a:buClr>
            </a:pPr>
            <a:r>
              <a:rPr lang="ru-RU" sz="2400" dirty="0">
                <a:solidFill>
                  <a:prstClr val="white"/>
                </a:solidFill>
                <a:latin typeface="Times New Roman" pitchFamily="18" charset="0"/>
                <a:cs typeface="Times New Roman" pitchFamily="18" charset="0"/>
              </a:rPr>
              <a:t>Один из клиентов переплетной мастерской, член Лондонского королевского общества </a:t>
            </a:r>
            <a:r>
              <a:rPr lang="ru-RU" sz="2400" dirty="0" err="1">
                <a:solidFill>
                  <a:prstClr val="white"/>
                </a:solidFill>
                <a:latin typeface="Times New Roman" pitchFamily="18" charset="0"/>
                <a:cs typeface="Times New Roman" pitchFamily="18" charset="0"/>
              </a:rPr>
              <a:t>Дено</a:t>
            </a:r>
            <a:r>
              <a:rPr lang="ru-RU" sz="2400" dirty="0">
                <a:solidFill>
                  <a:prstClr val="white"/>
                </a:solidFill>
                <a:latin typeface="Times New Roman" pitchFamily="18" charset="0"/>
                <a:cs typeface="Times New Roman" pitchFamily="18" charset="0"/>
              </a:rPr>
              <a:t>, заметив интерес Фарадея к науке, помог ему попасть на лекции выдающегося физика и химика Г. Дэви в Королевском институте. Фарадей тщательно записал и переплел четыре лекции и вместе с письмом послал их лектору. Этот «смелый и наивный шаг», по словам самого Фарадея, оказал на его судьбу решающее влияние. </a:t>
            </a:r>
          </a:p>
          <a:p>
            <a:pPr marL="228600" lvl="0" indent="-182880">
              <a:spcBef>
                <a:spcPct val="20000"/>
              </a:spcBef>
              <a:buClr>
                <a:srgbClr val="FF8600"/>
              </a:buClr>
              <a:buFont typeface="Wingdings" charset="2"/>
              <a:buChar char="§"/>
            </a:pPr>
            <a:endParaRPr lang="ru-RU" sz="2000" dirty="0">
              <a:solidFill>
                <a:prstClr val="white"/>
              </a:solidFill>
            </a:endParaRPr>
          </a:p>
        </p:txBody>
      </p:sp>
      <p:pic>
        <p:nvPicPr>
          <p:cNvPr id="3" name="Picture 2" descr="C:\Users\Vovchik\Desktop\512px-Faraday_Michael_Christmas_lecture_deta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135" y="1772816"/>
            <a:ext cx="3606345" cy="2664295"/>
          </a:xfrm>
          <a:prstGeom prst="rect">
            <a:avLst/>
          </a:prstGeom>
          <a:noFill/>
          <a:ln w="57150">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112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5"/>
            <a:ext cx="7387208" cy="2016224"/>
          </a:xfrm>
        </p:spPr>
        <p:txBody>
          <a:bodyPr>
            <a:normAutofit/>
          </a:bodyPr>
          <a:lstStyle/>
          <a:p>
            <a:r>
              <a:rPr lang="en-US" dirty="0" smtClean="0"/>
              <a:t>          </a:t>
            </a:r>
            <a:r>
              <a:rPr lang="ru-RU" b="1" dirty="0" smtClean="0">
                <a:latin typeface="Times New Roman" pitchFamily="18" charset="0"/>
                <a:cs typeface="Times New Roman" pitchFamily="18" charset="0"/>
              </a:rPr>
              <a:t>Начало </a:t>
            </a:r>
            <a:r>
              <a:rPr lang="ru-RU" b="1" dirty="0">
                <a:latin typeface="Times New Roman" pitchFamily="18" charset="0"/>
                <a:cs typeface="Times New Roman" pitchFamily="18" charset="0"/>
              </a:rPr>
              <a:t>работы</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 в Королевском институте</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07504" y="1988840"/>
            <a:ext cx="8856984" cy="3672408"/>
          </a:xfrm>
        </p:spPr>
        <p:txBody>
          <a:bodyPr>
            <a:normAutofit/>
          </a:bodyPr>
          <a:lstStyle/>
          <a:p>
            <a:pPr marL="45720" indent="0">
              <a:buNone/>
            </a:pPr>
            <a:r>
              <a:rPr lang="ru-RU" sz="2400" dirty="0">
                <a:latin typeface="Times New Roman" pitchFamily="18" charset="0"/>
                <a:cs typeface="Times New Roman" pitchFamily="18" charset="0"/>
              </a:rPr>
              <a:t>В 1813 Дэви (не без некоторого колебания) пригласил Фарадея на освободившееся место ассистента в Королевский институт, а осенью того же года взял его в двухгодичную поездку по научным центрам Европы. Это путешествие имело для Фарадея большое значение: он вместе с Дэви посетил ряд лабораторий, познакомился с такими учеными, как А. Ампер, М. </a:t>
            </a:r>
            <a:r>
              <a:rPr lang="ru-RU" sz="2400" dirty="0" err="1">
                <a:latin typeface="Times New Roman" pitchFamily="18" charset="0"/>
                <a:cs typeface="Times New Roman" pitchFamily="18" charset="0"/>
              </a:rPr>
              <a:t>Шеврель</a:t>
            </a:r>
            <a:r>
              <a:rPr lang="ru-RU" sz="2400" dirty="0">
                <a:latin typeface="Times New Roman" pitchFamily="18" charset="0"/>
                <a:cs typeface="Times New Roman" pitchFamily="18" charset="0"/>
              </a:rPr>
              <a:t>, Ж. Л. Гей-Люссак, которые в свою очередь обратили внимание на блестящие способности молодого англичанина</a:t>
            </a:r>
            <a:r>
              <a:rPr lang="ru-RU" dirty="0"/>
              <a:t>.</a:t>
            </a:r>
          </a:p>
        </p:txBody>
      </p:sp>
    </p:spTree>
    <p:extLst>
      <p:ext uri="{BB962C8B-B14F-4D97-AF65-F5344CB8AC3E}">
        <p14:creationId xmlns:p14="http://schemas.microsoft.com/office/powerpoint/2010/main" val="40940211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260649"/>
            <a:ext cx="5616624" cy="1368151"/>
          </a:xfrm>
        </p:spPr>
        <p:txBody>
          <a:bodyPr>
            <a:normAutofit/>
          </a:bodyPr>
          <a:lstStyle/>
          <a:p>
            <a:pPr algn="ctr"/>
            <a:r>
              <a:rPr lang="ru-RU" b="1" dirty="0">
                <a:latin typeface="Times New Roman" pitchFamily="18" charset="0"/>
                <a:cs typeface="Times New Roman" pitchFamily="18" charset="0"/>
              </a:rPr>
              <a:t>Научные публикации</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323528" y="1124744"/>
            <a:ext cx="6768752" cy="5544616"/>
          </a:xfrm>
        </p:spPr>
        <p:txBody>
          <a:bodyPr>
            <a:normAutofit fontScale="92500"/>
          </a:bodyPr>
          <a:lstStyle/>
          <a:p>
            <a:pPr marL="45720" indent="0">
              <a:buNone/>
            </a:pPr>
            <a:r>
              <a:rPr lang="ru-RU" sz="2400" dirty="0">
                <a:latin typeface="Times New Roman" pitchFamily="18" charset="0"/>
                <a:cs typeface="Times New Roman" pitchFamily="18" charset="0"/>
              </a:rPr>
              <a:t>После возвращения в 1815 в Королевский институт Фарадей приступил к интенсивной работе, в которой все большее место занимали самостоятельные научные исследования. В 1816 он начал читать публичный курс лекций по физике и химии в Обществе для самообразования. В этом же году появляется и его первая печатная работа.</a:t>
            </a:r>
          </a:p>
          <a:p>
            <a:pPr marL="45720" lvl="0" indent="0">
              <a:buClr>
                <a:srgbClr val="FF8600"/>
              </a:buClr>
              <a:buNone/>
            </a:pPr>
            <a:r>
              <a:rPr lang="ru-RU" sz="2400" dirty="0">
                <a:solidFill>
                  <a:prstClr val="white"/>
                </a:solidFill>
                <a:latin typeface="Times New Roman" pitchFamily="18" charset="0"/>
                <a:cs typeface="Times New Roman" pitchFamily="18" charset="0"/>
              </a:rPr>
              <a:t>В 1821 в жизни Фарадея произошло несколько важных событий. Он получил место надзирателя за зданием и лабораториями Королевского института (т. е. технического смотрителя) и опубликовал две значительные научные работы (о вращениях тока вокруг магнита и магнита вокруг тока и о сжижении хлора). В том же году он женился и, как показала вся его дальнейшая жизнь, был весьма счастлив в браке.</a:t>
            </a:r>
          </a:p>
          <a:p>
            <a:pPr marL="45720" indent="0">
              <a:buNone/>
            </a:pPr>
            <a:endParaRPr lang="ru-RU"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6942" y="2420888"/>
            <a:ext cx="1866900" cy="2381250"/>
          </a:xfrm>
          <a:prstGeom prst="rect">
            <a:avLst/>
          </a:prstGeom>
          <a:ln w="57150">
            <a:solidFill>
              <a:schemeClr val="tx2"/>
            </a:solidFill>
            <a:miter lim="800000"/>
            <a:headEnd/>
            <a:tailEnd/>
          </a:ln>
          <a:effectLst>
            <a:softEdge rad="112500"/>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14544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Effect transition="in" filter="wipe(down)">
                                      <p:cBhvr>
                                        <p:cTn id="21"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88832" cy="1872208"/>
          </a:xfrm>
        </p:spPr>
        <p:txBody>
          <a:bodyPr>
            <a:normAutofit fontScale="90000"/>
          </a:bodyPr>
          <a:lstStyle/>
          <a:p>
            <a:pPr algn="ctr"/>
            <a:r>
              <a:rPr lang="en-US" dirty="0" smtClean="0"/>
              <a:t>      </a:t>
            </a:r>
            <a:r>
              <a:rPr lang="ru-RU" sz="4400" b="1" dirty="0" smtClean="0">
                <a:latin typeface="Times New Roman" pitchFamily="18" charset="0"/>
                <a:cs typeface="Times New Roman" pitchFamily="18" charset="0"/>
              </a:rPr>
              <a:t>Закон электромагнитной</a:t>
            </a:r>
            <a:r>
              <a:rPr lang="en-US" sz="4400" b="1" dirty="0" smtClean="0">
                <a:latin typeface="Times New Roman" pitchFamily="18" charset="0"/>
                <a:cs typeface="Times New Roman" pitchFamily="18" charset="0"/>
              </a:rPr>
              <a:t>                                        </a:t>
            </a:r>
            <a:r>
              <a:rPr lang="ru-RU" sz="4400" b="1" dirty="0" smtClean="0">
                <a:latin typeface="Times New Roman" pitchFamily="18" charset="0"/>
                <a:cs typeface="Times New Roman" pitchFamily="18" charset="0"/>
              </a:rPr>
              <a:t>          индукции. </a:t>
            </a:r>
            <a:r>
              <a:rPr lang="ru-RU" sz="4400" dirty="0"/>
              <a:t/>
            </a:r>
            <a:br>
              <a:rPr lang="ru-RU" sz="4400" dirty="0"/>
            </a:br>
            <a:r>
              <a:rPr lang="ru-RU" dirty="0" smtClean="0"/>
              <a:t>  </a:t>
            </a:r>
            <a:endParaRPr lang="ru-RU" dirty="0"/>
          </a:p>
        </p:txBody>
      </p:sp>
      <p:sp>
        <p:nvSpPr>
          <p:cNvPr id="3" name="Объект 2"/>
          <p:cNvSpPr>
            <a:spLocks noGrp="1"/>
          </p:cNvSpPr>
          <p:nvPr>
            <p:ph idx="1"/>
          </p:nvPr>
        </p:nvSpPr>
        <p:spPr>
          <a:xfrm>
            <a:off x="107504" y="1844824"/>
            <a:ext cx="5904656" cy="4104456"/>
          </a:xfrm>
        </p:spPr>
        <p:txBody>
          <a:bodyPr>
            <a:normAutofit fontScale="92500"/>
          </a:bodyPr>
          <a:lstStyle/>
          <a:p>
            <a:pPr marL="45720" indent="0">
              <a:buNone/>
            </a:pPr>
            <a:r>
              <a:rPr lang="ru-RU" sz="2400" dirty="0">
                <a:latin typeface="Times New Roman" pitchFamily="18" charset="0"/>
                <a:cs typeface="Times New Roman" pitchFamily="18" charset="0"/>
              </a:rPr>
              <a:t>В 1830, несмотря на стесненное материальное положение, Фарадей решительно отказывается от всех побочных занятий, выполнения любых научно-технических исследований и других работ (кроме чтения лекций по химии), чтобы целиком посвятить себя научным изысканиям. Вскоре он добивается блестящего успеха: 29 августа 1831 открывает явление электромагнитной индукции — явление порождения электрического поля переменным магнитным полем. </a:t>
            </a:r>
          </a:p>
          <a:p>
            <a:endParaRPr lang="ru-RU"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4758936"/>
            <a:ext cx="1238250" cy="1428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556792"/>
            <a:ext cx="2952328" cy="2448272"/>
          </a:xfrm>
          <a:prstGeom prst="roundRect">
            <a:avLst>
              <a:gd name="adj" fmla="val 8594"/>
            </a:avLst>
          </a:prstGeom>
          <a:solidFill>
            <a:srgbClr val="FFFFFF">
              <a:shade val="85000"/>
            </a:srgbClr>
          </a:solidFill>
          <a:ln w="57150">
            <a:solidFill>
              <a:schemeClr val="tx2"/>
            </a:solidFill>
            <a:miter lim="800000"/>
            <a:headEnd/>
            <a:tailEnd/>
          </a:ln>
          <a:effectLst>
            <a:reflection blurRad="12700" stA="38000" endPos="28000" dist="5000" dir="5400000" sy="-100000" algn="bl" rotWithShape="0"/>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4089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2291"/>
                                        </p:tgtEl>
                                        <p:attrNameLst>
                                          <p:attrName>style.visibility</p:attrName>
                                        </p:attrNameLst>
                                      </p:cBhvr>
                                      <p:to>
                                        <p:strVal val="visible"/>
                                      </p:to>
                                    </p:set>
                                    <p:animEffect transition="in" filter="wipe(down)">
                                      <p:cBhvr>
                                        <p:cTn id="14"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100392" cy="1728192"/>
          </a:xfrm>
        </p:spPr>
        <p:txBody>
          <a:bodyPr>
            <a:noAutofit/>
          </a:bodyPr>
          <a:lstStyle/>
          <a:p>
            <a:pPr algn="ctr"/>
            <a:r>
              <a:rPr lang="ru-RU" b="1" dirty="0" smtClean="0">
                <a:latin typeface="Times New Roman" pitchFamily="18" charset="0"/>
                <a:cs typeface="Times New Roman" pitchFamily="18" charset="0"/>
              </a:rPr>
              <a:t>       Закон </a:t>
            </a:r>
            <a:r>
              <a:rPr lang="ru-RU" b="1" dirty="0">
                <a:latin typeface="Times New Roman" pitchFamily="18" charset="0"/>
                <a:cs typeface="Times New Roman" pitchFamily="18" charset="0"/>
              </a:rPr>
              <a:t>электромагнитной </a:t>
            </a:r>
            <a:r>
              <a:rPr lang="ru-RU" b="1" dirty="0" smtClean="0">
                <a:latin typeface="Times New Roman" pitchFamily="18" charset="0"/>
                <a:cs typeface="Times New Roman" pitchFamily="18" charset="0"/>
              </a:rPr>
              <a:t> индукции</a:t>
            </a:r>
            <a:r>
              <a:rPr lang="ru-RU" b="1" dirty="0">
                <a:latin typeface="Times New Roman" pitchFamily="18" charset="0"/>
                <a:cs typeface="Times New Roman" pitchFamily="18" charset="0"/>
              </a:rPr>
              <a:t>. </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251520" y="1484784"/>
            <a:ext cx="5904656" cy="5373215"/>
          </a:xfrm>
        </p:spPr>
        <p:txBody>
          <a:bodyPr>
            <a:normAutofit fontScale="92500"/>
          </a:bodyPr>
          <a:lstStyle/>
          <a:p>
            <a:pPr marL="45720" indent="0">
              <a:buNone/>
            </a:pPr>
            <a:r>
              <a:rPr lang="ru-RU" sz="2400" dirty="0">
                <a:latin typeface="Times New Roman" pitchFamily="18" charset="0"/>
                <a:cs typeface="Times New Roman" pitchFamily="18" charset="0"/>
              </a:rPr>
              <a:t>Десять дней </a:t>
            </a:r>
            <a:r>
              <a:rPr lang="ru-RU" sz="2400" dirty="0" smtClean="0">
                <a:latin typeface="Times New Roman" pitchFamily="18" charset="0"/>
                <a:cs typeface="Times New Roman" pitchFamily="18" charset="0"/>
              </a:rPr>
              <a:t>напряженной </a:t>
            </a:r>
            <a:r>
              <a:rPr lang="ru-RU" sz="2400" dirty="0">
                <a:latin typeface="Times New Roman" pitchFamily="18" charset="0"/>
                <a:cs typeface="Times New Roman" pitchFamily="18" charset="0"/>
              </a:rPr>
              <a:t>работы позволили Фарадею всесторонне и полностью исследовать это явление, которое без преувеличения можно назвать фундаментом, в частности, всей современной электротехники. Но сам Фарадей не интересовался прикладными возможностями своих открытий, он стремился к главному — исследованию законов Природы. Открытие электромагнитной индукции принесло Фарадею известность. Но он по-прежнему был очень стеснен в средствах, так что его друзья были вынуждены хлопотать о предоставлении ему пожизненной правительственной пенсии. Эти хлопоты увенчались успехом лишь в 1835. </a:t>
            </a:r>
          </a:p>
          <a:p>
            <a:endParaRPr lang="ru-R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1412776"/>
            <a:ext cx="2592288" cy="2448272"/>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149080"/>
            <a:ext cx="2592288" cy="2520280"/>
          </a:xfrm>
          <a:prstGeom prst="rect">
            <a:avLst/>
          </a:prstGeom>
          <a:noFill/>
          <a:ln w="5715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07628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wipe(down)">
                                      <p:cBhvr>
                                        <p:cTn id="14" dur="500"/>
                                        <p:tgtEl>
                                          <p:spTgt spid="205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Effect transition="in" filter="wipe(down)">
                                      <p:cBhvr>
                                        <p:cTn id="19"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ерспектива">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Перспектива">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245</TotalTime>
  <Words>1140</Words>
  <Application>Microsoft Office PowerPoint</Application>
  <PresentationFormat>Экран (4:3)</PresentationFormat>
  <Paragraphs>29</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Перспектива</vt:lpstr>
      <vt:lpstr>Майкл Фарадей</vt:lpstr>
      <vt:lpstr>Презентация PowerPoint</vt:lpstr>
      <vt:lpstr>Детство и юность </vt:lpstr>
      <vt:lpstr>Презентация PowerPoint</vt:lpstr>
      <vt:lpstr>Презентация PowerPoint</vt:lpstr>
      <vt:lpstr>          Начало работы  в Королевском институте </vt:lpstr>
      <vt:lpstr>Научные публикации </vt:lpstr>
      <vt:lpstr>      Закон электромагнитной                                                  индукции.    </vt:lpstr>
      <vt:lpstr>       Закон электромагнитной  индукции.  </vt:lpstr>
      <vt:lpstr>    Фарадей за опытами в    лаборатории </vt:lpstr>
      <vt:lpstr>        Электролиз </vt:lpstr>
      <vt:lpstr>Последние работы </vt:lpstr>
      <vt:lpstr>Презентация PowerPoint</vt:lpstr>
      <vt:lpstr>Значение научных трудов </vt:lpstr>
      <vt:lpstr>Значение научных трудов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Майкл Фарадей</dc:title>
  <dc:creator>Vovchik</dc:creator>
  <cp:lastModifiedBy>user</cp:lastModifiedBy>
  <cp:revision>31</cp:revision>
  <dcterms:created xsi:type="dcterms:W3CDTF">2012-12-13T15:19:33Z</dcterms:created>
  <dcterms:modified xsi:type="dcterms:W3CDTF">2013-02-26T19:31:06Z</dcterms:modified>
</cp:coreProperties>
</file>