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K:\&#1084;&#1072;&#1089;&#1090;&#1077;&#1088;%20&#1082;&#1083;&#1072;&#1089;&#1089;\27%20&#1072;&#1087;&#1088;&#1077;&#1083;&#1103;\&#1044;&#1091;&#1076;&#1085;&#1080;&#1082;%20&#1045;.&#1042;\&#1089;&#1074;&#1103;&#1097;&#1077;&#1085;&#1085;&#1072;&#1103;%20&#1074;&#1086;&#1081;&#1085;&#1072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Stalin1941-nachalovoini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6" name="Рисунок 4" descr="фо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вященная вой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1285860"/>
            <a:ext cx="7715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НАЧАЛО ВЕЛИКОЙ ОТЕЧЕСТВЕННОЙ ВОЙНЫ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01.yapfiles.ru/files/93179/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2849"/>
            <a:ext cx="8099674" cy="6805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21429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 июля 1941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Stalin1941-nachalovoin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Stalin1941-nachalovoin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9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894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0724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К 1942 г перестройка экономики на военный лад была завершена</a:t>
            </a:r>
            <a:endParaRPr lang="ru-RU" dirty="0" smtClean="0"/>
          </a:p>
          <a:p>
            <a:r>
              <a:rPr lang="ru-RU" dirty="0" smtClean="0"/>
              <a:t>Новые виды оружия:</a:t>
            </a:r>
            <a:endParaRPr lang="ru-RU" dirty="0"/>
          </a:p>
        </p:txBody>
      </p:sp>
      <p:pic>
        <p:nvPicPr>
          <p:cNvPr id="23554" name="Picture 2" descr="http://www.wwiivehicles.com/ussr/aircraft/close-support/ilyushin-il-2-close-support/ilyushin-il-2-m3-close-support-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7478765" cy="4500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6" y="2071678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Штурмовик ИЛ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ginklai.net/file.php?t=g&amp;u_id=1001&amp;id=142&amp;w=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90" y="785793"/>
            <a:ext cx="8583552" cy="5525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schhot.debryansk.ru/pages/oruzhie/images/pp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25" y="1500174"/>
            <a:ext cx="7269463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Автомат ППС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dic.academic.ru/pictures/wiki/files/80/PL_MWP_Pe-2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5449316" cy="40909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357166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ПЕ-2 пикирующий бомбардировщик</a:t>
            </a:r>
            <a:endParaRPr lang="ru-RU" dirty="0"/>
          </a:p>
        </p:txBody>
      </p:sp>
      <p:pic>
        <p:nvPicPr>
          <p:cNvPr id="63492" name="Picture 4" descr="http://young.rzd.ru/dbmm/images/41/4080/20833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876"/>
            <a:ext cx="4305300" cy="2838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321468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Ту-2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35716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Истребители: </a:t>
            </a:r>
            <a:endParaRPr lang="ru-RU" dirty="0"/>
          </a:p>
        </p:txBody>
      </p:sp>
      <p:pic>
        <p:nvPicPr>
          <p:cNvPr id="64516" name="Picture 4" descr="http://www.airliners.net/aviation-photos/middle/2/6/0/09980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5871425" cy="40290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00050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ЯК-7</a:t>
            </a:r>
            <a:endParaRPr lang="ru-RU" dirty="0"/>
          </a:p>
        </p:txBody>
      </p:sp>
      <p:pic>
        <p:nvPicPr>
          <p:cNvPr id="64518" name="Picture 6" descr="http://www.airwar.ru/image/idop/fww2/la5f/la5f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5278" y="3357562"/>
            <a:ext cx="5281070" cy="31051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57818" y="378619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ЛА-5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www.vokrugsveta.ru/img/cmn/2006/08/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7929618" cy="46894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ЛУЧШИМ ТАНКОМ СТАЛ Т-34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(МОЩНАЯ БРОНЯ, НАДЕЖНЫЙ ДВИГАТЕЛЬ, МАНЕВРЕННОСТЬ)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 Unicode MS" pitchFamily="34" charset="-128"/>
              </a:rPr>
              <a:t>Составить хронологическую таблицу: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Arial Unicode MS" pitchFamily="34" charset="-128"/>
              </a:rPr>
              <a:t>Первый период войны (22 июня 1941 — 18 ноября 1942)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endParaRPr lang="ru-RU" sz="4000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5" y="1397000"/>
          <a:ext cx="8501124" cy="39776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833708"/>
                <a:gridCol w="1166821"/>
                <a:gridCol w="45005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Сражение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 и значение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Смоленское сражение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 1941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opora.ucoz.ru/foto4/12-1-0-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29" y="0"/>
            <a:ext cx="9197329" cy="6846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www.pravmir.ru/wp-content/uploads/2010/05/21-Barbaros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0"/>
            <a:ext cx="8432239" cy="6853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pload.wikimedia.org/wikipedia/commons/5/56/Bundesarchiv_Bild_183-1985-1003-020%2C_Richard_So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229100" cy="60007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285728"/>
            <a:ext cx="38576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РИХАРД ЗОРГЕ – легендарный советский разведчик, Герой Советского Союза.</a:t>
            </a:r>
          </a:p>
          <a:p>
            <a:pPr algn="just"/>
            <a:r>
              <a:rPr lang="ru-RU" dirty="0" smtClean="0"/>
              <a:t> </a:t>
            </a:r>
            <a:r>
              <a:rPr lang="ru-RU" sz="2000" dirty="0" smtClean="0"/>
              <a:t>Долгое время о заслугах </a:t>
            </a:r>
            <a:r>
              <a:rPr lang="ru-RU" sz="2000" dirty="0" err="1" smtClean="0"/>
              <a:t>Зорге</a:t>
            </a:r>
            <a:r>
              <a:rPr lang="ru-RU" sz="2000" dirty="0" smtClean="0"/>
              <a:t> в Советском Союзе никто и не знал, пока руководитель страны Н.С.ХРУЩЁВ не увидел французский фильм «Кто вы, доктор </a:t>
            </a:r>
            <a:r>
              <a:rPr lang="ru-RU" sz="2000" dirty="0" err="1" smtClean="0"/>
              <a:t>Зорге</a:t>
            </a:r>
            <a:r>
              <a:rPr lang="ru-RU" sz="2000" dirty="0" smtClean="0"/>
              <a:t>?» Вызвав после просмотра руководителей разведки, Хрущев задал им вопрос, соответствуют ли действительности факты, изложенные в фильме. Получив утвердительный ответ, Хрущев распорядился присвоить </a:t>
            </a:r>
            <a:r>
              <a:rPr lang="ru-RU" sz="2000" dirty="0" err="1" smtClean="0"/>
              <a:t>Зорге</a:t>
            </a:r>
            <a:r>
              <a:rPr lang="ru-RU" sz="2000" dirty="0" smtClean="0"/>
              <a:t> звание Героя Советского Союза, а страна наконец-то узнала имя одного из своих героев.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50112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Силы сторон.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dirty="0" smtClean="0"/>
              <a:t>                                (САМОСТОЯТЕЛЬНО изобразить в виде таблицы)</a:t>
            </a:r>
          </a:p>
          <a:p>
            <a:pPr algn="just"/>
            <a:r>
              <a:rPr lang="ru-RU" dirty="0" smtClean="0"/>
              <a:t>22 июня в смертельной схватке столкнулись две крупнейшие к тому времени военные силы. Германия и выступившие на ее стороне Италия, Финляндия, Венгрия, Румыния, Словакия</a:t>
            </a:r>
            <a:r>
              <a:rPr lang="ru-RU" sz="1600" dirty="0" smtClean="0"/>
              <a:t> </a:t>
            </a:r>
            <a:r>
              <a:rPr lang="ru-RU" dirty="0" smtClean="0"/>
              <a:t>имели 190 дивизий против 170 советских. </a:t>
            </a:r>
          </a:p>
          <a:p>
            <a:pPr algn="just"/>
            <a:r>
              <a:rPr lang="ru-RU" dirty="0" smtClean="0"/>
              <a:t>Численность противостоящих войск с обеих сторон была примерно равна и составляла в общей сложности около 6 млн. человек. </a:t>
            </a:r>
          </a:p>
          <a:p>
            <a:pPr algn="just"/>
            <a:r>
              <a:rPr lang="ru-RU" dirty="0" smtClean="0"/>
              <a:t>Примерно равным с обеих сторон было и количество орудий и минометов (48 тыс. у Германии и союзников, 47 тыс. у СССР). По численности танков (9,2 тыс.) и самолетов (8,5 тыс.) СССР превосходил Германию и ее союзников (4,3 тыс. танков и 5 тыс. самолетов).</a:t>
            </a:r>
          </a:p>
          <a:p>
            <a:pPr algn="just"/>
            <a:r>
              <a:rPr lang="ru-RU" sz="2800" b="1" u="sng" dirty="0" smtClean="0">
                <a:solidFill>
                  <a:srgbClr val="FF0000"/>
                </a:solidFill>
              </a:rPr>
              <a:t>ПЛАНЫ: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план «Барбаросса» </a:t>
            </a:r>
            <a:r>
              <a:rPr lang="ru-RU" dirty="0" smtClean="0"/>
              <a:t>предусматривал ведение молниеносной войны против СССР на трех основных направлениях — на Ленинград (группа армий «Север»), Москву («Центр») и Киев («Юг»). В короткий срок при помощи главным образом фланговых танковых ударов предполагалось разгромить основные силы Красной армии и выйти на линию Архангельск — Волга — Астрахань.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Основу тактики РККА </a:t>
            </a:r>
            <a:r>
              <a:rPr lang="ru-RU" dirty="0" smtClean="0"/>
              <a:t>до войны составляла концепция ведения боевых действий </a:t>
            </a:r>
            <a:r>
              <a:rPr lang="ru-RU" b="1" dirty="0" smtClean="0">
                <a:solidFill>
                  <a:srgbClr val="FF0000"/>
                </a:solidFill>
              </a:rPr>
              <a:t>«малой кровью, на чужой территории</a:t>
            </a:r>
            <a:r>
              <a:rPr lang="ru-RU" dirty="0" smtClean="0"/>
              <a:t>». Однако нападение гитлеровских армий заставило пересмотреть эти планы.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evkray.ru/file/s/600/18759/esli-zavtra-vojna-esli-zavtra-v-poh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785794"/>
            <a:ext cx="5214973" cy="418022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22 июня в 12-00  объявил народу о начале войны министр иностранных дел  </a:t>
            </a:r>
            <a:r>
              <a:rPr lang="ru-RU" dirty="0" smtClean="0">
                <a:solidFill>
                  <a:srgbClr val="FF0000"/>
                </a:solidFill>
              </a:rPr>
              <a:t>В.К. МОЛОТОВ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6" name="Picture 4" descr="http://img0.liveinternet.ru/images/attach/c/1/56/237/56237249_Molo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714356"/>
            <a:ext cx="3424229" cy="4429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500702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 обратился с призывом к </a:t>
            </a:r>
            <a:r>
              <a:rPr lang="ru-RU" sz="2400" b="1" dirty="0" smtClean="0">
                <a:solidFill>
                  <a:srgbClr val="FF0000"/>
                </a:solidFill>
              </a:rPr>
              <a:t>ОТЕЧЕСТВЕННОЙ</a:t>
            </a:r>
            <a:r>
              <a:rPr lang="ru-RU" dirty="0" smtClean="0"/>
              <a:t> войне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forbes.ru/sites/default/files/imagecache/photogallery-photo/gallery/RIAN_00662733.LR_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372" y="1214421"/>
            <a:ext cx="8295032" cy="54601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214290"/>
            <a:ext cx="742955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22 июня – объявлена мобилизация на фронт. За первые 3 дня ушли на фронт 70 </a:t>
            </a:r>
            <a:r>
              <a:rPr lang="ru-RU" sz="2400" dirty="0" err="1" smtClean="0"/>
              <a:t>тыс</a:t>
            </a:r>
            <a:r>
              <a:rPr lang="ru-RU" sz="2400" dirty="0" smtClean="0"/>
              <a:t>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78581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23 июня – создана СТАВКА ГЛАВНОГО КОМАНДОВАНИЯ </a:t>
            </a:r>
          </a:p>
          <a:p>
            <a:r>
              <a:rPr lang="ru-RU" dirty="0" smtClean="0"/>
              <a:t>(потом была преобразована в СТАВКУ ВЕРХОВНОГО КОМАНДОВАНИЯ)</a:t>
            </a:r>
            <a:endParaRPr lang="ru-RU" dirty="0"/>
          </a:p>
        </p:txBody>
      </p:sp>
      <p:pic>
        <p:nvPicPr>
          <p:cNvPr id="20482" name="Picture 2" descr="&amp;Scy;&amp;iecy;&amp;mcy;&amp;iocy;&amp;ncy; &amp;Kcy;&amp;ocy;&amp;ncy;&amp;scy;&amp;tcy;&amp;acy;&amp;ncy;&amp;tcy;&amp;icy;&amp;ncy;&amp;ocy;&amp;vcy;&amp;icy;&amp;chcy; &amp;Tcy;&amp;icy;&amp;mcy;&amp;ocy;&amp;shcy;&amp;iecy;&amp;n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1"/>
            <a:ext cx="1928826" cy="242481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14282" y="3357562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Семён Константинович Тимошенко</a:t>
            </a:r>
            <a:endParaRPr lang="ru-RU" sz="1400" dirty="0"/>
          </a:p>
        </p:txBody>
      </p:sp>
      <p:pic>
        <p:nvPicPr>
          <p:cNvPr id="20484" name="Picture 4" descr="&amp;Gcy;&amp;iecy;&amp;ocy;&amp;rcy;&amp;gcy;&amp;icy;&amp;jcy; &amp;Kcy;&amp;ocy;&amp;ncy;&amp;scy;&amp;tcy;&amp;acy;&amp;ncy;&amp;tcy;&amp;icy;&amp;ncy;&amp;ocy;&amp;vcy;&amp;icy;&amp;chcy; &amp;ZHcy;&amp;u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857232"/>
            <a:ext cx="1571636" cy="22395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300037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Георгий Константинович Жуков</a:t>
            </a:r>
            <a:endParaRPr lang="ru-RU" sz="1400" dirty="0"/>
          </a:p>
        </p:txBody>
      </p:sp>
      <p:pic>
        <p:nvPicPr>
          <p:cNvPr id="20486" name="Picture 6" descr="&amp;Icy;&amp;ocy;&amp;scy;&amp;icy;&amp;fcy; &amp;Vcy;&amp;icy;&amp;scy;&amp;scy;&amp;acy;&amp;rcy;&amp;icy;&amp;ocy;&amp;ncy;&amp;ocy;&amp;vcy;&amp;icy;&amp;chcy; &amp;Scy;&amp;tcy;&amp;acy;&amp;lcy;&amp;icy;&amp;n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071546"/>
            <a:ext cx="1935739" cy="2357454"/>
          </a:xfrm>
          <a:prstGeom prst="rect">
            <a:avLst/>
          </a:prstGeom>
          <a:noFill/>
        </p:spPr>
      </p:pic>
      <p:pic>
        <p:nvPicPr>
          <p:cNvPr id="20488" name="Picture 8" descr="&amp;Vcy;&amp;yacy;&amp;chcy;&amp;iecy;&amp;scy;&amp;lcy;&amp;acy;&amp;vcy; &amp;Mcy;&amp;icy;&amp;khcy;&amp;acy;&amp;jcy;&amp;lcy;&amp;ocy;&amp;vcy;&amp;icy;&amp;chcy; &amp;Mcy;&amp;ocy;&amp;lcy;&amp;ocy;&amp;tcy;&amp;ocy;&amp;v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857232"/>
            <a:ext cx="2071118" cy="2714644"/>
          </a:xfrm>
          <a:prstGeom prst="rect">
            <a:avLst/>
          </a:prstGeom>
          <a:noFill/>
        </p:spPr>
      </p:pic>
      <p:pic>
        <p:nvPicPr>
          <p:cNvPr id="20490" name="Picture 10" descr="&amp;Kcy;&amp;lcy;&amp;icy;&amp;mcy;&amp;iecy;&amp;ncy;&amp;tcy; &amp;IEcy;&amp;fcy;&amp;rcy;&amp;iecy;&amp;mcy;&amp;ocy;&amp;vcy;&amp;icy;&amp;chcy; &amp;Vcy;&amp;ocy;&amp;rcy;&amp;ocy;&amp;shcy;&amp;icy;&amp;lcy;&amp;ocy;&amp;v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000504"/>
            <a:ext cx="1643074" cy="246461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6488668"/>
            <a:ext cx="27222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/>
              <a:t>Климент</a:t>
            </a:r>
            <a:r>
              <a:rPr lang="ru-RU" sz="1400" b="1" dirty="0" smtClean="0"/>
              <a:t> Ефремович Ворошилов</a:t>
            </a:r>
            <a:endParaRPr lang="ru-RU" sz="1400" dirty="0"/>
          </a:p>
        </p:txBody>
      </p:sp>
      <p:pic>
        <p:nvPicPr>
          <p:cNvPr id="20492" name="Picture 12" descr="SM-Budyonny-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3643314"/>
            <a:ext cx="2071702" cy="25937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000496" y="6286520"/>
            <a:ext cx="2504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/>
              <a:t>Семён Михайлович Будённый</a:t>
            </a:r>
            <a:endParaRPr lang="ru-RU" sz="1400" b="1" dirty="0"/>
          </a:p>
        </p:txBody>
      </p:sp>
      <p:pic>
        <p:nvPicPr>
          <p:cNvPr id="20494" name="Picture 14" descr="NGKuznetso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3714752"/>
            <a:ext cx="1714500" cy="21145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740906" y="6000768"/>
            <a:ext cx="1949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/>
              <a:t>Николай Герасимович </a:t>
            </a:r>
          </a:p>
          <a:p>
            <a:pPr algn="ctr"/>
            <a:r>
              <a:rPr lang="ru-RU" sz="1400" b="1" dirty="0" smtClean="0"/>
              <a:t>Кузнецов</a:t>
            </a:r>
            <a:endParaRPr lang="ru-RU" sz="1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3643314"/>
            <a:ext cx="2000248" cy="24622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Первые заседания Ставки Главного Командования Вооружённых сил в июне проходили без Сталина. Председательство наркома обороны СССР маршала С. К. Тимошенко было лишь номинальным.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2868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30 июня – создан ГКО (Государственный комитет обороны) </a:t>
            </a:r>
            <a:r>
              <a:rPr lang="ru-RU" sz="1400" dirty="0" smtClean="0"/>
              <a:t>– главный орган руководства страной на время войны</a:t>
            </a:r>
            <a:endParaRPr lang="ru-RU" sz="1400" dirty="0"/>
          </a:p>
        </p:txBody>
      </p:sp>
      <p:pic>
        <p:nvPicPr>
          <p:cNvPr id="21506" name="Picture 2" descr="http://mostevent.ru/sites/default/files/images/slovar/akti_ob_obrazovani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714356"/>
            <a:ext cx="5276850" cy="6000750"/>
          </a:xfrm>
          <a:prstGeom prst="rect">
            <a:avLst/>
          </a:prstGeom>
          <a:noFill/>
        </p:spPr>
      </p:pic>
      <p:pic>
        <p:nvPicPr>
          <p:cNvPr id="21508" name="Picture 4" descr="http://www.obkom.com/mir/history/photos/gko-c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3595381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</TotalTime>
  <Words>389</Words>
  <Application>Microsoft Office PowerPoint</Application>
  <PresentationFormat>Экран (4:3)</PresentationFormat>
  <Paragraphs>42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Наташа</cp:lastModifiedBy>
  <cp:revision>11</cp:revision>
  <dcterms:modified xsi:type="dcterms:W3CDTF">2013-02-26T17:43:11Z</dcterms:modified>
</cp:coreProperties>
</file>