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67" r:id="rId6"/>
    <p:sldId id="269" r:id="rId7"/>
    <p:sldId id="270" r:id="rId8"/>
    <p:sldId id="271" r:id="rId9"/>
    <p:sldId id="272" r:id="rId10"/>
    <p:sldId id="268" r:id="rId11"/>
    <p:sldId id="259" r:id="rId12"/>
    <p:sldId id="263" r:id="rId13"/>
    <p:sldId id="261" r:id="rId14"/>
    <p:sldId id="265" r:id="rId15"/>
    <p:sldId id="266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00"/>
    <a:srgbClr val="FFFF66"/>
    <a:srgbClr val="0A045C"/>
    <a:srgbClr val="7DF5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1DECE-6FE8-4AA0-BCCC-9DEC6AA372E9}" type="datetimeFigureOut">
              <a:rPr lang="ru-RU" smtClean="0"/>
              <a:t>26.02.2013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179-8C0F-4DA7-8CD0-040E274EC4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103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1DECE-6FE8-4AA0-BCCC-9DEC6AA372E9}" type="datetimeFigureOut">
              <a:rPr lang="ru-RU" smtClean="0"/>
              <a:t>26.02.2013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179-8C0F-4DA7-8CD0-040E274EC4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67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1DECE-6FE8-4AA0-BCCC-9DEC6AA372E9}" type="datetimeFigureOut">
              <a:rPr lang="ru-RU" smtClean="0"/>
              <a:t>26.02.2013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179-8C0F-4DA7-8CD0-040E274EC4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539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1DECE-6FE8-4AA0-BCCC-9DEC6AA372E9}" type="datetimeFigureOut">
              <a:rPr lang="ru-RU" smtClean="0"/>
              <a:t>26.02.2013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179-8C0F-4DA7-8CD0-040E274EC4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53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1DECE-6FE8-4AA0-BCCC-9DEC6AA372E9}" type="datetimeFigureOut">
              <a:rPr lang="ru-RU" smtClean="0"/>
              <a:t>26.02.2013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179-8C0F-4DA7-8CD0-040E274EC4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695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1DECE-6FE8-4AA0-BCCC-9DEC6AA372E9}" type="datetimeFigureOut">
              <a:rPr lang="ru-RU" smtClean="0"/>
              <a:t>26.02.2013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179-8C0F-4DA7-8CD0-040E274EC4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144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1DECE-6FE8-4AA0-BCCC-9DEC6AA372E9}" type="datetimeFigureOut">
              <a:rPr lang="ru-RU" smtClean="0"/>
              <a:t>26.02.2013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179-8C0F-4DA7-8CD0-040E274EC4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335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1DECE-6FE8-4AA0-BCCC-9DEC6AA372E9}" type="datetimeFigureOut">
              <a:rPr lang="ru-RU" smtClean="0"/>
              <a:t>26.02.2013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179-8C0F-4DA7-8CD0-040E274EC4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555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1DECE-6FE8-4AA0-BCCC-9DEC6AA372E9}" type="datetimeFigureOut">
              <a:rPr lang="ru-RU" smtClean="0"/>
              <a:t>26.02.2013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179-8C0F-4DA7-8CD0-040E274EC4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117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1DECE-6FE8-4AA0-BCCC-9DEC6AA372E9}" type="datetimeFigureOut">
              <a:rPr lang="ru-RU" smtClean="0"/>
              <a:t>26.02.2013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179-8C0F-4DA7-8CD0-040E274EC4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769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1DECE-6FE8-4AA0-BCCC-9DEC6AA372E9}" type="datetimeFigureOut">
              <a:rPr lang="ru-RU" smtClean="0"/>
              <a:t>26.02.2013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2E179-8C0F-4DA7-8CD0-040E274EC4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694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16000">
              <a:srgbClr val="FEE7F2">
                <a:lumMod val="71000"/>
                <a:lumOff val="29000"/>
                <a:alpha val="0"/>
              </a:srgbClr>
            </a:gs>
            <a:gs pos="15000">
              <a:srgbClr val="FCE9DC"/>
            </a:gs>
            <a:gs pos="61000">
              <a:srgbClr val="FAC77D"/>
            </a:gs>
            <a:gs pos="100000">
              <a:srgbClr val="FBA97D"/>
            </a:gs>
            <a:gs pos="47000">
              <a:srgbClr val="FBD2A5"/>
            </a:gs>
            <a:gs pos="100000">
              <a:srgbClr val="FBD49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1DECE-6FE8-4AA0-BCCC-9DEC6AA372E9}" type="datetimeFigureOut">
              <a:rPr lang="ru-RU" smtClean="0"/>
              <a:t>26.02.2013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2E179-8C0F-4DA7-8CD0-040E274EC4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931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20000">
              <a:srgbClr val="FEE7F2">
                <a:alpha val="0"/>
                <a:lumMod val="0"/>
                <a:lumOff val="100000"/>
              </a:srgbClr>
            </a:gs>
            <a:gs pos="38000">
              <a:srgbClr val="FCE9DC"/>
            </a:gs>
            <a:gs pos="61000">
              <a:srgbClr val="FAC77D"/>
            </a:gs>
            <a:gs pos="100000">
              <a:srgbClr val="FBA97D"/>
            </a:gs>
            <a:gs pos="47000">
              <a:srgbClr val="FBD2A5"/>
            </a:gs>
            <a:gs pos="100000">
              <a:srgbClr val="FBD49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29940"/>
            <a:ext cx="3200400" cy="385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Айрат\Desktop\todey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9725" y="1629940"/>
            <a:ext cx="3352866" cy="385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772816"/>
          </a:xfrm>
        </p:spPr>
        <p:txBody>
          <a:bodyPr>
            <a:noAutofit/>
          </a:bodyPr>
          <a:lstStyle/>
          <a:p>
            <a:r>
              <a:rPr lang="ru-RU" sz="4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Обществознание</a:t>
            </a: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Раздел: духовная жизнь общества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образование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609995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Тазиев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Айрат 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Агзамович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</a:t>
            </a:r>
            <a:r>
              <a:rPr lang="ru-RU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обществознания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Хасаншаихская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оош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Арского муниципального района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Республики Татарстан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313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образования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29305" y="1926955"/>
            <a:ext cx="3456384" cy="1232101"/>
          </a:xfrm>
          <a:prstGeom prst="roundRect">
            <a:avLst/>
          </a:prstGeom>
          <a:solidFill>
            <a:srgbClr val="FFFF66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Принцип </a:t>
            </a:r>
            <a:r>
              <a:rPr lang="ru-RU" sz="3200" b="1" dirty="0" err="1" smtClean="0">
                <a:solidFill>
                  <a:srgbClr val="0070C0"/>
                </a:solidFill>
              </a:rPr>
              <a:t>гуманитаризации</a:t>
            </a:r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83768" y="4077072"/>
            <a:ext cx="4464496" cy="1274440"/>
          </a:xfrm>
          <a:prstGeom prst="roundRect">
            <a:avLst/>
          </a:prstGeom>
          <a:solidFill>
            <a:srgbClr val="FFFF00">
              <a:alpha val="23000"/>
            </a:srgbClr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Принцип </a:t>
            </a:r>
            <a:r>
              <a:rPr lang="ru-RU" sz="3200" b="1" dirty="0">
                <a:solidFill>
                  <a:srgbClr val="0070C0"/>
                </a:solidFill>
              </a:rPr>
              <a:t>интернационализации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1916832"/>
            <a:ext cx="3528392" cy="1252348"/>
          </a:xfrm>
          <a:prstGeom prst="roundRect">
            <a:avLst/>
          </a:prstGeom>
          <a:solidFill>
            <a:srgbClr val="FFFF66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Принцип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 гуманизма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4716016" y="1268760"/>
            <a:ext cx="157162" cy="2592288"/>
          </a:xfrm>
          <a:prstGeom prst="down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4873590">
            <a:off x="3266691" y="367412"/>
            <a:ext cx="209936" cy="2212853"/>
          </a:xfrm>
          <a:prstGeom prst="down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732579">
            <a:off x="4950351" y="1449086"/>
            <a:ext cx="2031134" cy="163618"/>
          </a:xfrm>
          <a:prstGeom prst="righ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4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17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16000">
              <a:srgbClr val="FEE7F2">
                <a:lumMod val="71000"/>
                <a:lumOff val="29000"/>
                <a:alpha val="0"/>
              </a:srgbClr>
            </a:gs>
            <a:gs pos="39000">
              <a:srgbClr val="FCE9DC"/>
            </a:gs>
            <a:gs pos="61000">
              <a:srgbClr val="FAC77D"/>
            </a:gs>
            <a:gs pos="100000">
              <a:srgbClr val="FBA97D"/>
            </a:gs>
            <a:gs pos="47000">
              <a:srgbClr val="FBD2A5"/>
            </a:gs>
            <a:gs pos="100000">
              <a:srgbClr val="FBD49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образования</a:t>
            </a:r>
            <a:endParaRPr lang="ru-RU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643" y="1412776"/>
            <a:ext cx="8229600" cy="895709"/>
          </a:xfr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17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Дошкольное </a:t>
            </a:r>
          </a:p>
          <a:p>
            <a:pPr marL="0" indent="0" algn="ctr">
              <a:buNone/>
            </a:pP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7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1200" dirty="0" smtClean="0"/>
          </a:p>
          <a:p>
            <a:pPr marL="0" indent="0">
              <a:buNone/>
            </a:pPr>
            <a:r>
              <a:rPr lang="ru-RU" sz="1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- ясли</a:t>
            </a:r>
            <a:endParaRPr lang="ru-RU" sz="1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24939" y="2986425"/>
            <a:ext cx="4214577" cy="272269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трелка углом 4"/>
          <p:cNvSpPr/>
          <p:nvPr/>
        </p:nvSpPr>
        <p:spPr>
          <a:xfrm rot="5400000" flipV="1">
            <a:off x="1527030" y="1840510"/>
            <a:ext cx="1296145" cy="966844"/>
          </a:xfrm>
          <a:prstGeom prst="bentArrow">
            <a:avLst>
              <a:gd name="adj1" fmla="val 18999"/>
              <a:gd name="adj2" fmla="val 33512"/>
              <a:gd name="adj3" fmla="val 25000"/>
              <a:gd name="adj4" fmla="val 4375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 rot="5400000">
            <a:off x="6273242" y="1832048"/>
            <a:ext cx="1296145" cy="954213"/>
          </a:xfrm>
          <a:prstGeom prst="bentArrow">
            <a:avLst>
              <a:gd name="adj1" fmla="val 18999"/>
              <a:gd name="adj2" fmla="val 33512"/>
              <a:gd name="adj3" fmla="val 25000"/>
              <a:gd name="adj4" fmla="val 4375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52679" y="5766903"/>
            <a:ext cx="31372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детские сады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7" y="3432926"/>
            <a:ext cx="4566765" cy="342507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322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163" y="359657"/>
            <a:ext cx="2016224" cy="208135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473142"/>
            <a:ext cx="2877023" cy="233997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650" y="4522314"/>
            <a:ext cx="3002190" cy="224163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568701" y="2708920"/>
            <a:ext cx="4038600" cy="25053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   Среднее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общее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</a:t>
            </a: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(</a:t>
            </a: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полное)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    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(10-11 классы)</a:t>
            </a:r>
          </a:p>
          <a:p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373296" y="2708921"/>
            <a:ext cx="4038600" cy="21190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Основное общее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(неполное среднее)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(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5-9 классы )</a:t>
            </a:r>
          </a:p>
        </p:txBody>
      </p:sp>
      <p:sp>
        <p:nvSpPr>
          <p:cNvPr id="10" name="Правая фигурная скобка 9"/>
          <p:cNvSpPr/>
          <p:nvPr/>
        </p:nvSpPr>
        <p:spPr>
          <a:xfrm rot="5400000">
            <a:off x="4262000" y="411261"/>
            <a:ext cx="589256" cy="8352930"/>
          </a:xfrm>
          <a:prstGeom prst="rightBrace">
            <a:avLst>
              <a:gd name="adj1" fmla="val 39975"/>
              <a:gd name="adj2" fmla="val 47992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14015" y="5058356"/>
            <a:ext cx="30963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средняя 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школа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807964" y="2162512"/>
            <a:ext cx="34154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начальная школа</a:t>
            </a:r>
          </a:p>
        </p:txBody>
      </p:sp>
      <p:sp>
        <p:nvSpPr>
          <p:cNvPr id="16" name="Правая фигурная скобка 15"/>
          <p:cNvSpPr/>
          <p:nvPr/>
        </p:nvSpPr>
        <p:spPr>
          <a:xfrm rot="5400000">
            <a:off x="5304268" y="147306"/>
            <a:ext cx="360040" cy="3744418"/>
          </a:xfrm>
          <a:prstGeom prst="rightBrace">
            <a:avLst>
              <a:gd name="adj1" fmla="val 37038"/>
              <a:gd name="adj2" fmla="val 49147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96387" y="928524"/>
            <a:ext cx="611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Начальное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общее </a:t>
            </a:r>
            <a:b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  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12079" y="1412659"/>
            <a:ext cx="29955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     (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1-4 классы)</a:t>
            </a:r>
            <a:b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11739" y="-1"/>
            <a:ext cx="8229600" cy="1400336"/>
          </a:xfrm>
        </p:spPr>
        <p:txBody>
          <a:bodyPr/>
          <a:lstStyle/>
          <a:p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Общее </a:t>
            </a: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(школы, гимназии, лицеи)</a:t>
            </a:r>
            <a:endParaRPr lang="ru-RU" sz="32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97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 animBg="1"/>
      <p:bldP spid="11" grpId="0"/>
      <p:bldP spid="16" grpId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йрат\Desktop\main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2479" y="-922"/>
            <a:ext cx="5468033" cy="403244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Профессиональное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9188" y="1124744"/>
            <a:ext cx="31683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Начальное:</a:t>
            </a:r>
            <a:endParaRPr lang="ru-RU" dirty="0" smtClean="0"/>
          </a:p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-ТУ</a:t>
            </a:r>
          </a:p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-ПТУ</a:t>
            </a:r>
          </a:p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-ВПУ</a:t>
            </a:r>
          </a:p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-училища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08229" y="1174304"/>
            <a:ext cx="41404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Среднее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dirty="0" smtClean="0"/>
          </a:p>
          <a:p>
            <a:pPr algn="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-профессиональные лицеи;</a:t>
            </a:r>
          </a:p>
          <a:p>
            <a:pPr algn="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-техникумы;</a:t>
            </a:r>
          </a:p>
          <a:p>
            <a:pPr algn="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-профессиональные колледжи;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5321" y="3827931"/>
            <a:ext cx="28803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Высшее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i="1" dirty="0">
                <a:solidFill>
                  <a:srgbClr val="0A04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Вузы:</a:t>
            </a:r>
          </a:p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-институты;</a:t>
            </a:r>
          </a:p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-университеты;</a:t>
            </a:r>
          </a:p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-академии;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78408" y="3936087"/>
            <a:ext cx="37444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4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r"/>
            <a:r>
              <a:rPr lang="ru-RU" sz="3600" dirty="0">
                <a:solidFill>
                  <a:srgbClr val="FF0000"/>
                </a:solidFill>
              </a:rPr>
              <a:t>Послевузовское</a:t>
            </a:r>
            <a:r>
              <a:rPr lang="ru-RU" sz="3600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  <a:p>
            <a:pPr algn="r"/>
            <a:r>
              <a:rPr lang="ru-RU" dirty="0">
                <a:solidFill>
                  <a:srgbClr val="00B050"/>
                </a:solidFill>
              </a:rPr>
              <a:t>-</a:t>
            </a:r>
            <a:r>
              <a:rPr lang="ru-RU" dirty="0">
                <a:solidFill>
                  <a:srgbClr val="002060"/>
                </a:solidFill>
              </a:rPr>
              <a:t>аспирантура;</a:t>
            </a:r>
          </a:p>
          <a:p>
            <a:pPr algn="r"/>
            <a:r>
              <a:rPr lang="ru-RU" dirty="0">
                <a:solidFill>
                  <a:srgbClr val="002060"/>
                </a:solidFill>
              </a:rPr>
              <a:t>-докторантура;</a:t>
            </a:r>
          </a:p>
          <a:p>
            <a:pPr algn="r"/>
            <a:r>
              <a:rPr lang="ru-RU" dirty="0">
                <a:solidFill>
                  <a:srgbClr val="002060"/>
                </a:solidFill>
              </a:rPr>
              <a:t>-ординатура;</a:t>
            </a:r>
          </a:p>
          <a:p>
            <a:pPr algn="r"/>
            <a:r>
              <a:rPr lang="ru-RU" dirty="0">
                <a:solidFill>
                  <a:srgbClr val="002060"/>
                </a:solidFill>
              </a:rPr>
              <a:t>-адъюнктура;</a:t>
            </a:r>
          </a:p>
        </p:txBody>
      </p:sp>
      <p:sp>
        <p:nvSpPr>
          <p:cNvPr id="2" name="Правая фигурная скобка 1"/>
          <p:cNvSpPr/>
          <p:nvPr/>
        </p:nvSpPr>
        <p:spPr>
          <a:xfrm rot="5400000">
            <a:off x="4495836" y="-793370"/>
            <a:ext cx="324613" cy="8371577"/>
          </a:xfrm>
          <a:prstGeom prst="rightBrace">
            <a:avLst>
              <a:gd name="adj1" fmla="val 79201"/>
              <a:gd name="adj2" fmla="val 50000"/>
            </a:avLst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3446751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Профессиональная школа</a:t>
            </a:r>
            <a:endParaRPr lang="ru-RU" sz="3200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476" y="5912653"/>
            <a:ext cx="843121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05641" y="6260927"/>
            <a:ext cx="3379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Высшая школа</a:t>
            </a:r>
          </a:p>
        </p:txBody>
      </p:sp>
    </p:spTree>
    <p:extLst>
      <p:ext uri="{BB962C8B-B14F-4D97-AF65-F5344CB8AC3E}">
        <p14:creationId xmlns:p14="http://schemas.microsoft.com/office/powerpoint/2010/main" val="300941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17" grpId="0"/>
      <p:bldP spid="18" grpId="0"/>
      <p:bldP spid="19" grpId="0"/>
      <p:bldP spid="2" grpId="0" animBg="1"/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9103" y="1157702"/>
            <a:ext cx="3462337" cy="2199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74848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образования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470101" y="1157704"/>
            <a:ext cx="8352928" cy="241531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sz="5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67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-очная</a:t>
            </a:r>
          </a:p>
          <a:p>
            <a:pPr marL="0" indent="0">
              <a:buNone/>
            </a:pPr>
            <a:r>
              <a:rPr lang="ru-RU" sz="67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-очно-заочная(вечерняя)</a:t>
            </a:r>
          </a:p>
          <a:p>
            <a:pPr marL="0" indent="0">
              <a:buNone/>
            </a:pPr>
            <a:r>
              <a:rPr lang="ru-RU" sz="67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-заочная</a:t>
            </a:r>
            <a:endParaRPr lang="ru-RU" sz="67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467544" y="3429001"/>
            <a:ext cx="8496944" cy="324036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6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-самообразование             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</a:t>
            </a:r>
            <a:endParaRPr lang="ru-RU" sz="3600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</a:t>
            </a:r>
            <a:r>
              <a:rPr lang="ru-RU" sz="67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-</a:t>
            </a:r>
            <a:r>
              <a:rPr lang="ru-RU" sz="67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экстернат</a:t>
            </a:r>
          </a:p>
          <a:p>
            <a:pPr marL="0" indent="0">
              <a:buNone/>
            </a:pPr>
            <a:r>
              <a:rPr lang="ru-RU" sz="67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>
              <a:buNone/>
            </a:pPr>
            <a:r>
              <a:rPr lang="ru-RU" sz="6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67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семейное образование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404664"/>
            <a:ext cx="81369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929233"/>
            <a:ext cx="2088232" cy="10906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8191" y="3813205"/>
            <a:ext cx="1516257" cy="19087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4485" y="5721905"/>
            <a:ext cx="1938337" cy="10366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225443" y="1652757"/>
            <a:ext cx="36774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образовательном                                                                          </a:t>
            </a: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учреждении</a:t>
            </a:r>
          </a:p>
        </p:txBody>
      </p:sp>
      <p:sp>
        <p:nvSpPr>
          <p:cNvPr id="16" name="Правая фигурная скобка 15"/>
          <p:cNvSpPr/>
          <p:nvPr/>
        </p:nvSpPr>
        <p:spPr>
          <a:xfrm>
            <a:off x="4894003" y="1512660"/>
            <a:ext cx="360040" cy="1700316"/>
          </a:xfrm>
          <a:prstGeom prst="rightBrace">
            <a:avLst>
              <a:gd name="adj1" fmla="val 31422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94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059" y="1268760"/>
            <a:ext cx="7620000" cy="53911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3744416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Спасибо за внимание!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78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источников иллюстраций и литературы.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204864"/>
            <a:ext cx="896448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Обществознание </a:t>
            </a:r>
            <a:r>
              <a:rPr lang="ru-RU" sz="2800" dirty="0">
                <a:solidFill>
                  <a:srgbClr val="002060"/>
                </a:solidFill>
              </a:rPr>
              <a:t>в схемах и таблицах</a:t>
            </a:r>
            <a:r>
              <a:rPr lang="ru-RU" sz="2800" dirty="0" smtClean="0">
                <a:solidFill>
                  <a:srgbClr val="002060"/>
                </a:solidFill>
              </a:rPr>
              <a:t>./ </a:t>
            </a:r>
            <a:r>
              <a:rPr lang="ru-RU" sz="2800" dirty="0" err="1" smtClean="0">
                <a:solidFill>
                  <a:srgbClr val="002060"/>
                </a:solidFill>
              </a:rPr>
              <a:t>А.В.Махоткин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, </a:t>
            </a:r>
            <a:r>
              <a:rPr lang="ru-RU" sz="2800" dirty="0" err="1">
                <a:solidFill>
                  <a:srgbClr val="002060"/>
                </a:solidFill>
              </a:rPr>
              <a:t>Н.В.Махоткина</a:t>
            </a:r>
            <a:r>
              <a:rPr lang="ru-RU" sz="2800" dirty="0">
                <a:solidFill>
                  <a:srgbClr val="002060"/>
                </a:solidFill>
              </a:rPr>
              <a:t>.- М.:Эксмо,2010.-368 с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http://</a:t>
            </a:r>
            <a:r>
              <a:rPr lang="en-US" sz="2800" dirty="0" smtClean="0">
                <a:solidFill>
                  <a:srgbClr val="002060"/>
                </a:solidFill>
              </a:rPr>
              <a:t>community.livejournal.com/ru_politics/2010/02/08</a:t>
            </a:r>
            <a:endParaRPr lang="en-US" sz="2800" dirty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http://</a:t>
            </a:r>
            <a:r>
              <a:rPr lang="en-US" sz="2800" dirty="0" smtClean="0">
                <a:solidFill>
                  <a:srgbClr val="002060"/>
                </a:solidFill>
              </a:rPr>
              <a:t>mia.ulmic.ru/index8_105.html</a:t>
            </a:r>
            <a:endParaRPr lang="ru-RU" sz="2800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http://</a:t>
            </a:r>
            <a:r>
              <a:rPr lang="en-US" sz="2800" dirty="0" smtClean="0">
                <a:solidFill>
                  <a:srgbClr val="002060"/>
                </a:solidFill>
              </a:rPr>
              <a:t>www.gubkin31.ru/photos/photo78.html</a:t>
            </a:r>
            <a:endParaRPr lang="ru-RU" sz="2800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http://</a:t>
            </a:r>
            <a:r>
              <a:rPr lang="en-US" sz="2800" dirty="0" smtClean="0">
                <a:solidFill>
                  <a:srgbClr val="002060"/>
                </a:solidFill>
              </a:rPr>
              <a:t>www.wwww4.com/w3212/95776.htm</a:t>
            </a:r>
            <a:endParaRPr lang="ru-RU" sz="2800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http://</a:t>
            </a:r>
            <a:r>
              <a:rPr lang="en-US" sz="2800" dirty="0" smtClean="0">
                <a:solidFill>
                  <a:srgbClr val="002060"/>
                </a:solidFill>
              </a:rPr>
              <a:t>www.sovadmin.gomel.by/news_arc.php</a:t>
            </a:r>
            <a:endParaRPr lang="ru-RU" sz="2800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http://www.apinews.ru/economy/</a:t>
            </a:r>
            <a:endParaRPr lang="ru-RU" sz="2800" dirty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305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16000">
              <a:srgbClr val="FEE7F2">
                <a:alpha val="0"/>
                <a:lumMod val="0"/>
                <a:lumOff val="100000"/>
              </a:srgbClr>
            </a:gs>
            <a:gs pos="38000">
              <a:srgbClr val="FCE9DC"/>
            </a:gs>
            <a:gs pos="61000">
              <a:srgbClr val="FAC77D"/>
            </a:gs>
            <a:gs pos="100000">
              <a:srgbClr val="FBA97D"/>
            </a:gs>
            <a:gs pos="47000">
              <a:srgbClr val="FBD2A5"/>
            </a:gs>
            <a:gs pos="100000">
              <a:srgbClr val="FBD49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Образование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700808"/>
            <a:ext cx="7840960" cy="475252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Образование-целенаправленный процесс воспитания в интересах человека, общества, государства</a:t>
            </a: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(из закона РФ «Об образовании»)</a:t>
            </a:r>
          </a:p>
          <a:p>
            <a:pPr algn="l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образование является 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од-ним </a:t>
            </a: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основных и неотъемлемых конституционных прав граждан 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Рос-</a:t>
            </a:r>
            <a:r>
              <a:rPr lang="ru-RU" sz="4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сийской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Федерации</a:t>
            </a:r>
          </a:p>
          <a:p>
            <a:pPr algn="r"/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(ст.43 Конституции РФ)</a:t>
            </a:r>
          </a:p>
        </p:txBody>
      </p:sp>
    </p:spTree>
    <p:extLst>
      <p:ext uri="{BB962C8B-B14F-4D97-AF65-F5344CB8AC3E}">
        <p14:creationId xmlns:p14="http://schemas.microsoft.com/office/powerpoint/2010/main" val="176458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24000">
              <a:srgbClr val="FEE7F2">
                <a:lumMod val="71000"/>
                <a:lumOff val="29000"/>
                <a:alpha val="0"/>
              </a:srgbClr>
            </a:gs>
            <a:gs pos="0">
              <a:srgbClr val="FEE7F2">
                <a:alpha val="0"/>
                <a:lumMod val="0"/>
                <a:lumOff val="100000"/>
              </a:srgbClr>
            </a:gs>
            <a:gs pos="39000">
              <a:srgbClr val="FCE9DC"/>
            </a:gs>
            <a:gs pos="61000">
              <a:srgbClr val="FAC77D"/>
            </a:gs>
            <a:gs pos="100000">
              <a:srgbClr val="FBA97D"/>
            </a:gs>
            <a:gs pos="47000">
              <a:srgbClr val="FBD2A5"/>
            </a:gs>
            <a:gs pos="100000">
              <a:srgbClr val="FBD49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427984" y="1600200"/>
            <a:ext cx="4608512" cy="4997152"/>
          </a:xfrm>
          <a:gradFill>
            <a:gsLst>
              <a:gs pos="64917">
                <a:srgbClr val="FEE7F2">
                  <a:alpha val="0"/>
                  <a:lumMod val="0"/>
                  <a:lumOff val="100000"/>
                </a:srgbClr>
              </a:gs>
              <a:gs pos="64835">
                <a:srgbClr val="FEE7F1"/>
              </a:gs>
              <a:gs pos="95000">
                <a:srgbClr val="FEE6F0"/>
              </a:gs>
              <a:gs pos="64343">
                <a:srgbClr val="FEE5EE"/>
              </a:gs>
              <a:gs pos="95000">
                <a:schemeClr val="bg1"/>
              </a:gs>
              <a:gs pos="62375">
                <a:srgbClr val="FEDEE0"/>
              </a:gs>
              <a:gs pos="59750">
                <a:srgbClr val="FDD5CD"/>
              </a:gs>
              <a:gs pos="31000">
                <a:srgbClr val="FCC3A8"/>
              </a:gs>
              <a:gs pos="7000">
                <a:srgbClr val="FA9E5E"/>
              </a:gs>
              <a:gs pos="61000">
                <a:srgbClr val="FEE7F2"/>
              </a:gs>
            </a:gsLst>
            <a:lin ang="16200000" scaled="1"/>
          </a:gradFill>
          <a:ln w="76200">
            <a:solidFill>
              <a:srgbClr val="7DF58B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система учебных заве-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дений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обеспечивающих 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допрофессиональное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профессиональное 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обуче-ние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воспитание детей, подростков и взрослых, проводящих переобучение и повышение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квалифика-ции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специалистов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6" name="Picture 8" descr="C:\Users\Айрат\AppData\Local\Microsoft\Windows\Temporary Internet Files\Content.IE5\9C00AIG7\MP900439398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5121187"/>
            <a:ext cx="1458964" cy="129352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9512" y="1628800"/>
            <a:ext cx="4032448" cy="4968552"/>
          </a:xfrm>
          <a:gradFill flip="none" rotWithShape="1">
            <a:gsLst>
              <a:gs pos="25000">
                <a:schemeClr val="bg1"/>
              </a:gs>
              <a:gs pos="43000">
                <a:srgbClr val="FEE7F2"/>
              </a:gs>
              <a:gs pos="50000">
                <a:srgbClr val="FAC77D"/>
              </a:gs>
              <a:gs pos="79000">
                <a:srgbClr val="FBA97D">
                  <a:lumMod val="79000"/>
                  <a:alpha val="62000"/>
                </a:srgbClr>
              </a:gs>
              <a:gs pos="97000">
                <a:srgbClr val="FBD49C"/>
              </a:gs>
            </a:gsLst>
            <a:lin ang="16200000" scaled="1"/>
            <a:tileRect/>
          </a:gradFill>
          <a:ln w="76200">
            <a:solidFill>
              <a:srgbClr val="7DF58B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система знаний об основах наук, </a:t>
            </a:r>
            <a:r>
              <a:rPr 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тра-дициях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навыках, необходимых для применения в </a:t>
            </a:r>
            <a:r>
              <a:rPr lang="ru-RU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прак-тической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деятель-</a:t>
            </a:r>
            <a:r>
              <a:rPr lang="ru-RU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ности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5" name="Picture 7" descr="C:\Users\Айрат\AppData\Local\Microsoft\Windows\Temporary Internet Files\Content.IE5\GYFB9OO3\MP900439450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5013176"/>
            <a:ext cx="2304256" cy="150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effectLst>
            <a:softEdge rad="635000"/>
          </a:effectLst>
        </p:spPr>
        <p:txBody>
          <a:bodyPr>
            <a:noAutofit/>
          </a:bodyPr>
          <a:lstStyle/>
          <a:p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val="223857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uiExpand="1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27000">
              <a:srgbClr val="FEE7F2">
                <a:alpha val="0"/>
                <a:lumMod val="0"/>
                <a:lumOff val="100000"/>
              </a:srgbClr>
            </a:gs>
            <a:gs pos="39000">
              <a:srgbClr val="FCE9DC"/>
            </a:gs>
            <a:gs pos="61000">
              <a:srgbClr val="FAC77D"/>
            </a:gs>
            <a:gs pos="100000">
              <a:srgbClr val="FBA97D"/>
            </a:gs>
            <a:gs pos="47000">
              <a:srgbClr val="FBD2A5"/>
            </a:gs>
            <a:gs pos="100000">
              <a:srgbClr val="FBD49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образования в РФ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74198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-совокупность органов управления </a:t>
            </a:r>
            <a:r>
              <a:rPr lang="ru-RU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образо-ванием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подведомственных им учреждений и организаций;</a:t>
            </a:r>
          </a:p>
          <a:p>
            <a:pPr marL="0" indent="0" algn="just">
              <a:buNone/>
            </a:pPr>
            <a:endParaRPr lang="ru-RU" sz="19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-сеть реализующих программы и стандарты образовательных учреждений различных </a:t>
            </a:r>
            <a:r>
              <a:rPr lang="ru-RU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низационно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-правовых форм, типов и видов;</a:t>
            </a:r>
          </a:p>
          <a:p>
            <a:pPr marL="0" indent="0" algn="just">
              <a:buNone/>
            </a:pPr>
            <a:endParaRPr lang="ru-RU" sz="19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-совокупность преемственных образователь-</a:t>
            </a:r>
            <a:r>
              <a:rPr lang="ru-RU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ных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программ  и государственных стандартов разного уровня и направленности;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792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16000">
              <a:srgbClr val="FEE7F2">
                <a:lumMod val="71000"/>
                <a:lumOff val="29000"/>
                <a:alpha val="0"/>
              </a:srgbClr>
            </a:gs>
            <a:gs pos="61000">
              <a:srgbClr val="FAC77D"/>
            </a:gs>
            <a:gs pos="100000">
              <a:srgbClr val="FBA97D"/>
            </a:gs>
            <a:gs pos="36000">
              <a:srgbClr val="FBD2A5"/>
            </a:gs>
            <a:gs pos="100000">
              <a:srgbClr val="FBD49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образования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4172" y="2132856"/>
            <a:ext cx="3240360" cy="19442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профессионально-экономическая</a:t>
            </a:r>
            <a:r>
              <a:rPr lang="ru-RU" sz="2800" b="1" dirty="0" smtClean="0"/>
              <a:t>-</a:t>
            </a:r>
            <a:endParaRPr lang="ru-RU" sz="2800" b="1" dirty="0"/>
          </a:p>
        </p:txBody>
      </p:sp>
      <p:sp>
        <p:nvSpPr>
          <p:cNvPr id="13" name="Стрелка углом 12"/>
          <p:cNvSpPr/>
          <p:nvPr/>
        </p:nvSpPr>
        <p:spPr>
          <a:xfrm rot="10800000">
            <a:off x="3984042" y="1609225"/>
            <a:ext cx="406910" cy="4290587"/>
          </a:xfrm>
          <a:prstGeom prst="ben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 rot="4015182">
            <a:off x="3151019" y="670415"/>
            <a:ext cx="229679" cy="1826636"/>
          </a:xfrm>
          <a:prstGeom prst="down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1610" y="4365104"/>
            <a:ext cx="326231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8002" y="2108572"/>
            <a:ext cx="326231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172" y="4486358"/>
            <a:ext cx="326231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Стрелка углом 14"/>
          <p:cNvSpPr/>
          <p:nvPr/>
        </p:nvSpPr>
        <p:spPr>
          <a:xfrm rot="10800000" flipH="1">
            <a:off x="4683614" y="1609224"/>
            <a:ext cx="386651" cy="4290587"/>
          </a:xfrm>
          <a:prstGeom prst="ben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1319416">
            <a:off x="5120756" y="1451673"/>
            <a:ext cx="1810913" cy="264119"/>
          </a:xfrm>
          <a:prstGeom prst="righ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057788" y="2800434"/>
            <a:ext cx="2028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социальная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6638" y="4872300"/>
            <a:ext cx="28373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algn="ctr">
              <a:defRPr sz="2800" b="1">
                <a:solidFill>
                  <a:srgbClr val="002060"/>
                </a:solidFill>
              </a:defRPr>
            </a:lvl1pPr>
          </a:lstStyle>
          <a:p>
            <a:r>
              <a:rPr lang="ru-RU" dirty="0"/>
              <a:t>Культурно – </a:t>
            </a:r>
          </a:p>
          <a:p>
            <a:r>
              <a:rPr lang="ru-RU" dirty="0"/>
              <a:t>гуманистическая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96136" y="4836976"/>
            <a:ext cx="2880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Политико-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идеологическая</a:t>
            </a:r>
          </a:p>
        </p:txBody>
      </p:sp>
    </p:spTree>
    <p:extLst>
      <p:ext uri="{BB962C8B-B14F-4D97-AF65-F5344CB8AC3E}">
        <p14:creationId xmlns:p14="http://schemas.microsoft.com/office/powerpoint/2010/main" val="239626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3" grpId="0" animBg="1"/>
      <p:bldP spid="14" grpId="0" animBg="1"/>
      <p:bldP spid="15" grpId="0" animBg="1"/>
      <p:bldP spid="16" grpId="0" animBg="1"/>
      <p:bldP spid="17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Профессионально-экономическая функция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5700" y="1636440"/>
            <a:ext cx="846677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-воспроизводство рабочей силы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различ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-ной квалификации;</a:t>
            </a:r>
          </a:p>
          <a:p>
            <a:endParaRPr lang="ru-RU" sz="3600" b="1" dirty="0" smtClean="0">
              <a:solidFill>
                <a:srgbClr val="0070C0"/>
              </a:solidFill>
            </a:endParaRPr>
          </a:p>
          <a:p>
            <a:r>
              <a:rPr lang="ru-RU" sz="3600" b="1" dirty="0" smtClean="0">
                <a:solidFill>
                  <a:srgbClr val="0070C0"/>
                </a:solidFill>
              </a:rPr>
              <a:t>-переподготовка и повышение </a:t>
            </a:r>
            <a:r>
              <a:rPr lang="ru-RU" sz="3600" b="1" dirty="0" err="1" smtClean="0">
                <a:solidFill>
                  <a:srgbClr val="0070C0"/>
                </a:solidFill>
              </a:rPr>
              <a:t>квалифи-кации</a:t>
            </a:r>
            <a:r>
              <a:rPr lang="ru-RU" sz="3600" b="1" dirty="0" smtClean="0">
                <a:solidFill>
                  <a:srgbClr val="0070C0"/>
                </a:solidFill>
              </a:rPr>
              <a:t> кадров;</a:t>
            </a:r>
          </a:p>
          <a:p>
            <a:endParaRPr lang="ru-RU" sz="3600" b="1" dirty="0" smtClean="0">
              <a:solidFill>
                <a:srgbClr val="0070C0"/>
              </a:solidFill>
            </a:endParaRPr>
          </a:p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-участие образовательных учреждений в повышении производительности  труда и создании новых технологий;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3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функция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988840"/>
            <a:ext cx="849694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-</a:t>
            </a:r>
            <a:r>
              <a:rPr lang="ru-RU" sz="3600" b="1" dirty="0" smtClean="0">
                <a:solidFill>
                  <a:srgbClr val="0070C0"/>
                </a:solidFill>
              </a:rPr>
              <a:t>социализация и воспитание личности;</a:t>
            </a:r>
          </a:p>
          <a:p>
            <a:endParaRPr lang="ru-RU" sz="3600" dirty="0" smtClean="0">
              <a:solidFill>
                <a:srgbClr val="0070C0"/>
              </a:solidFill>
            </a:endParaRP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Институт образования –один из основных каналов социальных перемещений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27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Культурно-гуманистическая функция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707304"/>
            <a:ext cx="85689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-обучение  новых поколений знаниям, навыкам, традициям, социально-культурному опыту, необходимым для их вступления в жизнь;</a:t>
            </a:r>
          </a:p>
          <a:p>
            <a:endParaRPr lang="ru-RU" sz="2800" b="1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-участие института образования в производстве новых знаний, материальных и духовных ценностей;</a:t>
            </a:r>
          </a:p>
          <a:p>
            <a:endParaRPr lang="ru-RU" sz="2800" b="1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70C0"/>
                </a:solidFill>
              </a:rPr>
              <a:t>-использование личностью достижений культуры для формирования и развития своей творческой деятельности;</a:t>
            </a:r>
          </a:p>
        </p:txBody>
      </p:sp>
    </p:spTree>
    <p:extLst>
      <p:ext uri="{BB962C8B-B14F-4D97-AF65-F5344CB8AC3E}">
        <p14:creationId xmlns:p14="http://schemas.microsoft.com/office/powerpoint/2010/main" val="3851562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Политико-идеологическая функция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776635"/>
            <a:ext cx="885698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</a:rPr>
              <a:t>-государственное  регулирование деятельности института образования во избежание  политических, научных,  религиозных и прочих  разногласий;</a:t>
            </a:r>
          </a:p>
          <a:p>
            <a:endParaRPr lang="ru-RU" sz="1600" b="1" dirty="0">
              <a:solidFill>
                <a:srgbClr val="0070C0"/>
              </a:solidFill>
            </a:endParaRPr>
          </a:p>
          <a:p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 -контроль со стороны государственных институтов, политических и общественно-политических партий и движений за содержанием учебного процесса и учебных программ;</a:t>
            </a:r>
          </a:p>
          <a:p>
            <a:endParaRPr lang="ru-RU" sz="1600" b="1" dirty="0">
              <a:solidFill>
                <a:srgbClr val="0070C0"/>
              </a:solidFill>
            </a:endParaRPr>
          </a:p>
          <a:p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-формирование в учебных заведениях политической и правовой культуры личности данного общества;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65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491</Words>
  <Application>Microsoft Office PowerPoint</Application>
  <PresentationFormat>Экран (4:3)</PresentationFormat>
  <Paragraphs>117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Обществознание Раздел: духовная жизнь общества Тема: образование</vt:lpstr>
      <vt:lpstr>Образование</vt:lpstr>
      <vt:lpstr>Образование</vt:lpstr>
      <vt:lpstr>Система образования в РФ</vt:lpstr>
      <vt:lpstr>Функции образования</vt:lpstr>
      <vt:lpstr>Профессионально-экономическая функция</vt:lpstr>
      <vt:lpstr>Социальная функция</vt:lpstr>
      <vt:lpstr>Культурно-гуманистическая функция</vt:lpstr>
      <vt:lpstr>Политико-идеологическая функция</vt:lpstr>
      <vt:lpstr>Принципы образования</vt:lpstr>
      <vt:lpstr>Виды образования</vt:lpstr>
      <vt:lpstr>Общее (школы, гимназии, лицеи)</vt:lpstr>
      <vt:lpstr>Профессиональное</vt:lpstr>
      <vt:lpstr>Формы образования</vt:lpstr>
      <vt:lpstr>Спасибо за внимание!</vt:lpstr>
      <vt:lpstr>Список источников иллюстраций и литературы.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Образование</dc:title>
  <dc:creator>Тазиев Айрат Агзамович</dc:creator>
  <cp:lastModifiedBy>Айрат</cp:lastModifiedBy>
  <cp:revision>73</cp:revision>
  <dcterms:created xsi:type="dcterms:W3CDTF">2012-01-22T14:44:16Z</dcterms:created>
  <dcterms:modified xsi:type="dcterms:W3CDTF">2013-02-26T10:23:08Z</dcterms:modified>
</cp:coreProperties>
</file>