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7" r:id="rId2"/>
    <p:sldId id="274" r:id="rId3"/>
    <p:sldId id="258" r:id="rId4"/>
    <p:sldId id="268" r:id="rId5"/>
    <p:sldId id="269" r:id="rId6"/>
    <p:sldId id="270" r:id="rId7"/>
    <p:sldId id="272" r:id="rId8"/>
    <p:sldId id="273" r:id="rId9"/>
    <p:sldId id="275" r:id="rId10"/>
    <p:sldId id="276" r:id="rId11"/>
    <p:sldId id="277" r:id="rId12"/>
    <p:sldId id="278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AFBE5-BF70-45D0-A90C-3E608FB5FD41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796A6-0800-4E03-A4EB-3B7E5922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76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C09F14-4A22-4CFC-81F8-5680AEC6BC83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3C2C3-6BF8-4360-BA23-3CD2A759755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Презентация по теме: «Параметры»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2828784"/>
            <a:ext cx="2952328" cy="3120495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</a:rPr>
              <a:t>Исполнитель:Юричь</a:t>
            </a:r>
            <a:r>
              <a:rPr lang="ru-RU" sz="2000" dirty="0" smtClean="0">
                <a:solidFill>
                  <a:srgbClr val="FF0000"/>
                </a:solidFill>
              </a:rPr>
              <a:t> Дарья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Ученица  10 класса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МКОУ СОШ №3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г.Нижние</a:t>
            </a:r>
            <a:r>
              <a:rPr lang="ru-RU" sz="2000" dirty="0" smtClean="0">
                <a:solidFill>
                  <a:srgbClr val="FF0000"/>
                </a:solidFill>
              </a:rPr>
              <a:t> Серги-3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Руководитель-Сафронова Г.В.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7" b="19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714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Ответ:</a:t>
            </a:r>
            <a:endParaRPr lang="ru-RU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000" dirty="0" smtClean="0"/>
                  <a:t>Если  а&lt;-1,то </a:t>
                </a:r>
                <a:r>
                  <a:rPr lang="en-GB" sz="2000" dirty="0" smtClean="0"/>
                  <a:t>Ø</a:t>
                </a:r>
                <a:endParaRPr lang="ru-RU" sz="2000" dirty="0" smtClean="0"/>
              </a:p>
              <a:p>
                <a:r>
                  <a:rPr lang="ru-RU" sz="2000" dirty="0" smtClean="0"/>
                  <a:t>Если  а=0,то х=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ru-RU" sz="2000" dirty="0" smtClean="0"/>
                  <a:t>-1</a:t>
                </a:r>
              </a:p>
              <a:p>
                <a:r>
                  <a:rPr lang="ru-RU" sz="2000" dirty="0" smtClean="0"/>
                  <a:t>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 и а≥-1,то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f>
                          <m:fPr>
                            <m:ctrlPr>
                              <a:rPr lang="ru-RU" sz="20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000" b="0" i="1" dirty="0" smtClean="0">
                                <a:latin typeface="Cambria Math"/>
                              </a:rPr>
                              <m:t>−1</m:t>
                            </m:r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  <m:t>1+а</m:t>
                                </m:r>
                              </m:e>
                            </m:rad>
                          </m:num>
                          <m:den>
                            <m:r>
                              <a:rPr lang="ru-RU" sz="2000" b="0" i="1" dirty="0" smtClean="0">
                                <a:latin typeface="Cambria Math"/>
                              </a:rPr>
                              <m:t>а</m:t>
                            </m:r>
                          </m:den>
                        </m:f>
                      </m:sup>
                    </m:sSup>
                  </m:oMath>
                </a14:m>
                <a:r>
                  <a:rPr lang="ru-RU" sz="2000" dirty="0" smtClean="0"/>
                  <a:t> -1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6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7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>
                    <a:solidFill>
                      <a:srgbClr val="FF0000"/>
                    </a:solidFill>
                  </a:rPr>
                  <a:t>Решить уравнение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sz="3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320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а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GB" sz="3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ru-RU" sz="3200" dirty="0" smtClean="0">
                    <a:solidFill>
                      <a:srgbClr val="FF0000"/>
                    </a:solidFill>
                  </a:rPr>
                  <a:t>+2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3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sz="32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320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а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х+2</m:t>
                            </m:r>
                          </m:e>
                        </m:d>
                        <m:r>
                          <a:rPr lang="ru-RU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=1</m:t>
                        </m:r>
                      </m:e>
                    </m:func>
                  </m:oMath>
                </a14:m>
                <a:r>
                  <a:rPr lang="ru-RU" sz="3200" dirty="0" smtClean="0">
                    <a:solidFill>
                      <a:srgbClr val="FF0000"/>
                    </a:solidFill>
                  </a:rPr>
                  <a:t/>
                </a:r>
                <a:br>
                  <a:rPr lang="ru-RU" sz="3200" dirty="0" smtClean="0">
                    <a:solidFill>
                      <a:srgbClr val="FF0000"/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63" b="-213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000" dirty="0" smtClean="0"/>
                  <a:t>Область определения:   х+2&gt;0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⟹х&gt;-2,х≠0,по определению логарифма   а&gt;0,а≠1</a:t>
                </a:r>
              </a:p>
              <a:p>
                <a:r>
                  <a:rPr lang="ru-RU" sz="2000" dirty="0" smtClean="0">
                    <a:latin typeface="Cambria Math"/>
                    <a:ea typeface="Cambria Math"/>
                  </a:rPr>
                  <a:t>Логарифмируем уравнение:</a:t>
                </a:r>
              </a:p>
              <a:p>
                <a:pPr marL="0" indent="0">
                  <a:buNone/>
                </a:pPr>
                <a:r>
                  <a:rPr lang="ru-RU" sz="2000" dirty="0">
                    <a:latin typeface="Cambria Math"/>
                    <a:ea typeface="Cambria Math"/>
                  </a:rPr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sz="20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 smtClean="0"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а</m:t>
                            </m:r>
                          </m:sub>
                        </m:sSub>
                      </m:fName>
                      <m:e>
                        <m:sSup>
                          <m:sSupPr>
                            <m:ctrlPr>
                              <a:rPr lang="en-GB" sz="20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(х(х+2)</m:t>
                            </m:r>
                          </m:e>
                          <m:sup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GB" sz="20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 dirty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sz="2000" b="0" i="1" dirty="0" smtClean="0">
                                <a:latin typeface="Cambria Math"/>
                              </a:rPr>
                              <m:t>а</m:t>
                            </m:r>
                          </m:sub>
                        </m:sSub>
                      </m:fName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а     </m:t>
                        </m:r>
                      </m:e>
                    </m:func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(х</m:t>
                        </m:r>
                        <m:d>
                          <m:dPr>
                            <m:ctrlP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х+2</m:t>
                            </m:r>
                          </m:e>
                        </m:d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=а    ⟺(х(х+2))=</a:t>
                </a:r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</m:rad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/>
                  <a:t> </a:t>
                </a:r>
                <a:r>
                  <a:rPr lang="ru-RU" sz="2000" dirty="0" smtClean="0"/>
                  <a:t>  Раскрываем скобки и решаем уравнение: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+2х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2000" dirty="0" smtClean="0"/>
                  <a:t>=0</a:t>
                </a:r>
              </a:p>
              <a:p>
                <a:pPr marL="0" indent="0">
                  <a:buNone/>
                </a:pPr>
                <a:r>
                  <a:rPr lang="ru-RU" sz="2000" dirty="0"/>
                  <a:t> </a:t>
                </a:r>
                <a:r>
                  <a:rPr lang="ru-RU" sz="2000" dirty="0" smtClean="0"/>
                  <a:t> 1)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+2х+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2000" dirty="0" smtClean="0"/>
                  <a:t>=0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=-1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а</m:t>
                            </m:r>
                          </m:e>
                        </m:rad>
                      </m:e>
                    </m:rad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Для существования корней  0&lt;а&lt;1.Проверим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/>
                  <a:t>&gt;-2 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≠0,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 smtClean="0"/>
                  <a:t>&gt;-2,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≠0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ru-RU" sz="2000" dirty="0" smtClean="0"/>
                  <a:t>  2)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+2х-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а</m:t>
                        </m:r>
                      </m:e>
                    </m:rad>
                  </m:oMath>
                </a14:m>
                <a:r>
                  <a:rPr lang="ru-RU" sz="2000" dirty="0" smtClean="0"/>
                  <a:t>=0 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3,4</m:t>
                        </m:r>
                      </m:sub>
                    </m:sSub>
                  </m:oMath>
                </a14:m>
                <a:r>
                  <a:rPr lang="ru-RU" sz="2000" dirty="0" smtClean="0"/>
                  <a:t>=-1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а</m:t>
                            </m:r>
                          </m:e>
                        </m:rad>
                      </m:e>
                    </m:rad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3 </m:t>
                        </m:r>
                      </m:sub>
                    </m:sSub>
                  </m:oMath>
                </a14:m>
                <a:r>
                  <a:rPr lang="ru-RU" sz="2000" dirty="0" smtClean="0"/>
                  <a:t>есть решения при всех а&gt;0 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≠1.</a:t>
                </a:r>
              </a:p>
              <a:p>
                <a:pPr marL="0" indent="0">
                  <a:buNone/>
                </a:pPr>
                <a:r>
                  <a:rPr lang="ru-RU" sz="2000" dirty="0" smtClean="0">
                    <a:latin typeface="Cambria Math"/>
                    <a:ea typeface="Cambria Math"/>
                  </a:rPr>
                  <a:t>А для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sz="2000" dirty="0" smtClean="0"/>
                  <a:t> решения есть только при а&lt;0,это невозможно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9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4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Ответ:</a:t>
            </a:r>
            <a:endParaRPr lang="ru-RU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000" dirty="0" smtClean="0"/>
                  <a:t>Если а&lt;0,а=1,то    </a:t>
                </a:r>
                <a:r>
                  <a:rPr lang="en-GB" sz="2000" dirty="0" smtClean="0"/>
                  <a:t>Ø</a:t>
                </a:r>
                <a:endParaRPr lang="ru-RU" sz="2000" dirty="0" smtClean="0"/>
              </a:p>
              <a:p>
                <a:r>
                  <a:rPr lang="ru-RU" sz="2000" dirty="0" smtClean="0"/>
                  <a:t>Если  0&lt;а&lt;1,то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=-1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а</m:t>
                            </m:r>
                          </m:e>
                        </m:rad>
                      </m:e>
                    </m:rad>
                  </m:oMath>
                </a14:m>
                <a:r>
                  <a:rPr lang="ru-RU" sz="2000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000" dirty="0" smtClean="0"/>
                  <a:t>=-1</a:t>
                </a:r>
                <a14:m>
                  <m:oMath xmlns:m="http://schemas.openxmlformats.org/officeDocument/2006/math">
                    <m:r>
                      <a:rPr lang="ru-RU" sz="2000" b="0" i="1" dirty="0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ru-RU" sz="20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</a:rPr>
                              <m:t>а</m:t>
                            </m:r>
                          </m:e>
                        </m:rad>
                      </m:e>
                    </m:rad>
                  </m:oMath>
                </a14:m>
                <a:endParaRPr lang="ru-RU" sz="2000" dirty="0" smtClean="0"/>
              </a:p>
              <a:p>
                <a:r>
                  <a:rPr lang="ru-RU" sz="2000" dirty="0" smtClean="0"/>
                  <a:t>Если  а&gt;0,то  х=-1-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ru-RU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</a:rPr>
                              <m:t>а</m:t>
                            </m:r>
                          </m:e>
                        </m:rad>
                      </m:e>
                    </m:rad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6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208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Найти все значения а, при каждом из которых уравнение  4x-</a:t>
            </a:r>
            <a:r>
              <a:rPr lang="ru-RU" sz="2800" dirty="0"/>
              <a:t>|</a:t>
            </a:r>
            <a:r>
              <a:rPr lang="ru-RU" sz="2800" dirty="0" smtClean="0"/>
              <a:t>3x-|</a:t>
            </a:r>
            <a:r>
              <a:rPr lang="ru-RU" sz="2800" dirty="0" err="1" smtClean="0"/>
              <a:t>x+a</a:t>
            </a:r>
            <a:r>
              <a:rPr lang="ru-RU" sz="2800" dirty="0" smtClean="0"/>
              <a:t>||=</a:t>
            </a:r>
            <a:r>
              <a:rPr lang="ru-RU" sz="2800" dirty="0"/>
              <a:t>9|x-1|  имеет хотя бы один корень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Решение: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Запишем уравнение в виде   9|х-1|-4х+|3х-|</a:t>
            </a:r>
            <a:r>
              <a:rPr lang="ru-RU" dirty="0" err="1"/>
              <a:t>х+а</a:t>
            </a:r>
            <a:r>
              <a:rPr lang="ru-RU" dirty="0"/>
              <a:t>||=</a:t>
            </a:r>
            <a:r>
              <a:rPr lang="ru-RU" dirty="0" smtClean="0"/>
              <a:t>0</a:t>
            </a:r>
          </a:p>
          <a:p>
            <a:r>
              <a:rPr lang="ru-RU" dirty="0"/>
              <a:t>Функция      </a:t>
            </a:r>
            <a:r>
              <a:rPr lang="ru-RU" dirty="0" smtClean="0"/>
              <a:t> </a:t>
            </a:r>
            <a:r>
              <a:rPr lang="ru-RU" dirty="0"/>
              <a:t>ƒ(х)=9|х-1|-4х+|3х-|</a:t>
            </a:r>
            <a:r>
              <a:rPr lang="ru-RU" dirty="0" err="1"/>
              <a:t>х+а</a:t>
            </a:r>
            <a:r>
              <a:rPr lang="ru-RU" dirty="0" smtClean="0"/>
              <a:t>|| непрерывна</a:t>
            </a:r>
          </a:p>
          <a:p>
            <a:pPr marL="0" indent="0">
              <a:buNone/>
            </a:pPr>
            <a:r>
              <a:rPr lang="ru-RU" dirty="0" smtClean="0"/>
              <a:t>  1)При </a:t>
            </a:r>
            <a:r>
              <a:rPr lang="ru-RU" dirty="0"/>
              <a:t>х ≥1  функция возрастает 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/>
              <a:t>Раскрываем  модули, получаем:</a:t>
            </a:r>
          </a:p>
          <a:p>
            <a:pPr marL="0" indent="0">
              <a:buNone/>
            </a:pPr>
            <a:r>
              <a:rPr lang="ru-RU" dirty="0" smtClean="0"/>
              <a:t>     ƒ(х</a:t>
            </a:r>
            <a:r>
              <a:rPr lang="ru-RU" dirty="0"/>
              <a:t>)=9х-9-4х±3х±х±а=</a:t>
            </a:r>
            <a:r>
              <a:rPr lang="ru-RU" dirty="0" err="1"/>
              <a:t>ḵх+m</a:t>
            </a:r>
            <a:r>
              <a:rPr lang="ru-RU" dirty="0"/>
              <a:t>, где k≥9-4-4=1˃</a:t>
            </a:r>
            <a:r>
              <a:rPr lang="ru-RU" dirty="0" smtClean="0"/>
              <a:t>0</a:t>
            </a:r>
          </a:p>
          <a:p>
            <a:pPr marL="0" indent="0">
              <a:buNone/>
            </a:pPr>
            <a:r>
              <a:rPr lang="ru-RU" dirty="0" smtClean="0"/>
              <a:t>   2)при </a:t>
            </a:r>
            <a:r>
              <a:rPr lang="ru-RU" dirty="0"/>
              <a:t>х≤1 функция убывает</a:t>
            </a:r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/>
              <a:t>ƒ(х)=9х-9-4х±3х±х±а=</a:t>
            </a:r>
            <a:r>
              <a:rPr lang="ru-RU" dirty="0" err="1"/>
              <a:t>ḵх+m</a:t>
            </a:r>
            <a:r>
              <a:rPr lang="ru-RU" dirty="0"/>
              <a:t>, где k≥-9-4+4=-9˂</a:t>
            </a:r>
            <a:r>
              <a:rPr lang="ru-RU" dirty="0" smtClean="0"/>
              <a:t>0</a:t>
            </a:r>
          </a:p>
          <a:p>
            <a:r>
              <a:rPr lang="ru-RU" dirty="0"/>
              <a:t>Наименьшее значение функция принимает при х=1, </a:t>
            </a:r>
            <a:r>
              <a:rPr lang="ru-RU" dirty="0" smtClean="0"/>
              <a:t>тогда   </a:t>
            </a:r>
            <a:r>
              <a:rPr lang="en-GB" dirty="0"/>
              <a:t>ƒ(</a:t>
            </a:r>
            <a:r>
              <a:rPr lang="ru-RU" dirty="0"/>
              <a:t>х)=0 </a:t>
            </a:r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29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3600" dirty="0"/>
              <a:t>Наименьшее значение функция принимает при х=1, </a:t>
            </a:r>
            <a:r>
              <a:rPr lang="ru-RU" sz="3600" dirty="0" smtClean="0"/>
              <a:t>тогда  </a:t>
            </a:r>
            <a:r>
              <a:rPr lang="en-GB" sz="3600" dirty="0"/>
              <a:t> ƒ(</a:t>
            </a:r>
            <a:r>
              <a:rPr lang="ru-RU" sz="3600" dirty="0"/>
              <a:t>х)=</a:t>
            </a:r>
            <a:r>
              <a:rPr lang="ru-RU" sz="3600" dirty="0" smtClean="0"/>
              <a:t>0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>Имеет </a:t>
            </a:r>
            <a:r>
              <a:rPr lang="ru-RU" sz="3600" dirty="0"/>
              <a:t>решение при  ƒ(1)≤0</a:t>
            </a:r>
            <a:br>
              <a:rPr lang="ru-RU" sz="3600" dirty="0"/>
            </a:br>
            <a:r>
              <a:rPr lang="ru-RU" sz="3600" dirty="0">
                <a:solidFill>
                  <a:srgbClr val="FF0000"/>
                </a:solidFill>
              </a:rPr>
              <a:t>Решим неравенство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96044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ru-RU" dirty="0"/>
              <a:t>|3-|1+а||≤4</a:t>
            </a:r>
          </a:p>
          <a:p>
            <a:pPr marL="0" indent="0" algn="ctr">
              <a:buNone/>
            </a:pPr>
            <a:r>
              <a:rPr lang="ru-RU" dirty="0"/>
              <a:t>-4≤|а+1|-3≤4</a:t>
            </a:r>
          </a:p>
          <a:p>
            <a:pPr marL="0" indent="0" algn="ctr">
              <a:buNone/>
            </a:pPr>
            <a:r>
              <a:rPr lang="ru-RU" dirty="0"/>
              <a:t>|а+1|≤7</a:t>
            </a:r>
          </a:p>
          <a:p>
            <a:pPr marL="0" indent="0" algn="ctr">
              <a:buNone/>
            </a:pPr>
            <a:r>
              <a:rPr lang="ru-RU" dirty="0"/>
              <a:t>-7≤а+1≤7</a:t>
            </a:r>
          </a:p>
          <a:p>
            <a:pPr marL="0" indent="0" algn="ctr">
              <a:buNone/>
            </a:pPr>
            <a:r>
              <a:rPr lang="ru-RU" dirty="0"/>
              <a:t>-8≤а≤</a:t>
            </a:r>
            <a:r>
              <a:rPr lang="ru-RU" dirty="0" smtClean="0"/>
              <a:t>6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Ответ: [-8;6]</a:t>
            </a:r>
          </a:p>
        </p:txBody>
      </p:sp>
    </p:spTree>
    <p:extLst>
      <p:ext uri="{BB962C8B-B14F-4D97-AF65-F5344CB8AC3E}">
        <p14:creationId xmlns:p14="http://schemas.microsoft.com/office/powerpoint/2010/main" val="269928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39552" y="332656"/>
                <a:ext cx="8229600" cy="2664296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sz="3200" dirty="0" smtClean="0"/>
                  <a:t>Найти все значения параметра </a:t>
                </a:r>
                <a:r>
                  <a:rPr lang="ru-RU" sz="3200" dirty="0" err="1" smtClean="0"/>
                  <a:t>а,при</a:t>
                </a:r>
                <a:r>
                  <a:rPr lang="ru-RU" sz="3200" dirty="0" smtClean="0"/>
                  <a:t> каждом из которых множество решений неравенства </a:t>
                </a:r>
                <a:r>
                  <a:rPr lang="en-GB" sz="3200" dirty="0" smtClean="0"/>
                  <a:t/>
                </a:r>
                <a:br>
                  <a:rPr lang="en-GB" sz="3200" dirty="0" smtClean="0"/>
                </a:br>
                <a:r>
                  <a:rPr lang="ru-RU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dirty="0" smtClean="0"/>
                  <a:t>+8a˂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GB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32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32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sz="3200" dirty="0" smtClean="0"/>
                  <a:t> -x(x-2a-4) </a:t>
                </a:r>
                <a:r>
                  <a:rPr lang="ru-RU" sz="3200" dirty="0" smtClean="0"/>
                  <a:t>имеет отрезок длиной 2,но не содержит никакого отрезка длиной 3.</a:t>
                </a:r>
                <a:br>
                  <a:rPr lang="ru-RU" sz="3200" dirty="0" smtClean="0"/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r>
                  <a:rPr lang="en-GB" sz="3200" dirty="0" smtClean="0"/>
                  <a:t> </a:t>
                </a:r>
                <a:r>
                  <a:rPr lang="en-GB" sz="3200" dirty="0"/>
                  <a:t/>
                </a:r>
                <a:br>
                  <a:rPr lang="en-GB" sz="3200" dirty="0"/>
                </a:br>
                <a:endParaRPr lang="ru-RU" sz="32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9552" y="332656"/>
                <a:ext cx="8229600" cy="2664296"/>
              </a:xfrm>
              <a:blipFill rotWithShape="1">
                <a:blip r:embed="rId2"/>
                <a:stretch>
                  <a:fillRect l="-2741" t="-12815" r="-10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852936"/>
                <a:ext cx="8229600" cy="347166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+8</m:t>
                    </m:r>
                    <m:r>
                      <a:rPr lang="en-GB" b="0" i="1" smtClean="0">
                        <a:latin typeface="Cambria Math"/>
                      </a:rPr>
                      <m:t>𝑎</m:t>
                    </m:r>
                    <m:r>
                      <a:rPr lang="en-GB" b="0" i="1" smtClean="0">
                        <a:latin typeface="Cambria Math"/>
                      </a:rPr>
                      <m:t>˂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 smtClean="0"/>
                  <a:t> - x(x-2a-4)</a:t>
                </a:r>
                <a:r>
                  <a:rPr lang="ru-RU" dirty="0"/>
                  <a:t> ⟺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+8a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 smtClean="0"/>
                  <a:t>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b="0" i="0" dirty="0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GB" dirty="0" smtClean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x-4x&lt;0</a:t>
                </a:r>
              </a:p>
              <a:p>
                <a:pPr marL="0" indent="0">
                  <a:buNone/>
                </a:pPr>
                <a:r>
                  <a:rPr lang="en-GB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latin typeface="Cambria Math"/>
                          </a:rPr>
                          <m:t>𝑥</m:t>
                        </m:r>
                        <m:r>
                          <a:rPr lang="en-GB" i="1">
                            <a:latin typeface="Cambria Math"/>
                          </a:rPr>
                          <m:t>+8</m:t>
                        </m:r>
                        <m:r>
                          <a:rPr lang="en-GB" i="1">
                            <a:latin typeface="Cambria Math"/>
                          </a:rPr>
                          <m:t>𝑎𝑥</m:t>
                        </m:r>
                        <m:r>
                          <a:rPr lang="en-GB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</a:rPr>
                          <m:t>−2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i="1">
                            <a:latin typeface="Cambria Math"/>
                          </a:rPr>
                          <m:t>4</m:t>
                        </m:r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 smtClean="0"/>
                  <a:t> &lt; </a:t>
                </a:r>
                <a:r>
                  <a:rPr lang="en-GB" dirty="0"/>
                  <a:t>0 ⟺</a:t>
                </a: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−4</m:t>
                            </m:r>
                          </m:e>
                        </m:d>
                        <m:r>
                          <a:rPr lang="en-GB" b="0" i="1" smtClean="0">
                            <a:latin typeface="Cambria Math"/>
                          </a:rPr>
                          <m:t>−2</m:t>
                        </m:r>
                        <m:r>
                          <a:rPr lang="en-GB" b="0" i="1" smtClean="0">
                            <a:latin typeface="Cambria Math"/>
                          </a:rPr>
                          <m:t>𝑎𝑥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−4</m:t>
                            </m:r>
                          </m:e>
                        </m:d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</a:rPr>
                          <m:t>(</m:t>
                        </m:r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−4)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/>
                  <a:t> &lt;0  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(4−</m:t>
                        </m:r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)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 smtClean="0"/>
                  <a:t> &lt; 0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852936"/>
                <a:ext cx="8229600" cy="34716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533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340768"/>
                <a:ext cx="7931224" cy="5014157"/>
              </a:xfrm>
            </p:spPr>
            <p:txBody>
              <a:bodyPr/>
              <a:lstStyle/>
              <a:p>
                <a:r>
                  <a:rPr lang="ru-RU" dirty="0" smtClean="0"/>
                  <a:t>Решаем методом интервалов, где функция </a:t>
                </a:r>
              </a:p>
              <a:p>
                <a:pPr marL="0" indent="0">
                  <a:buNone/>
                </a:pPr>
                <a:r>
                  <a:rPr lang="en-GB" dirty="0" smtClean="0"/>
                  <a:t>Ƒ</a:t>
                </a:r>
                <a:r>
                  <a:rPr lang="ru-RU" dirty="0" smtClean="0"/>
                  <a:t>(</a:t>
                </a:r>
                <a:r>
                  <a:rPr lang="en-GB" dirty="0" smtClean="0"/>
                  <a:t>x)=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(4−</m:t>
                        </m:r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)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dirty="0" smtClean="0"/>
                  <a:t>  </a:t>
                </a:r>
                <a:r>
                  <a:rPr lang="ru-RU" dirty="0" smtClean="0"/>
                  <a:t>непрерывна на </a:t>
                </a:r>
                <a:r>
                  <a:rPr lang="en-GB" dirty="0" smtClean="0"/>
                  <a:t>R\{</a:t>
                </a:r>
                <a:r>
                  <a:rPr lang="ru-RU" dirty="0" smtClean="0"/>
                  <a:t>0},имеет нули 4,а:</a:t>
                </a:r>
              </a:p>
              <a:p>
                <a:pPr marL="0" indent="0">
                  <a:buNone/>
                </a:pPr>
                <a:r>
                  <a:rPr lang="ru-RU" dirty="0" smtClean="0"/>
                  <a:t>1)Если а ≤ 0           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                        </a:t>
                </a:r>
              </a:p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ru-RU" dirty="0" smtClean="0"/>
                  <a:t>		</a:t>
                </a:r>
                <a:endParaRPr lang="en-GB" sz="1400" b="1" dirty="0" smtClean="0"/>
              </a:p>
              <a:p>
                <a:pPr marL="0" indent="0">
                  <a:buNone/>
                </a:pPr>
                <a:r>
                  <a:rPr lang="en-GB" sz="1400" b="1" dirty="0"/>
                  <a:t> </a:t>
                </a:r>
                <a:r>
                  <a:rPr lang="en-GB" sz="1400" b="1" dirty="0" smtClean="0"/>
                  <a:t>                                                              </a:t>
                </a:r>
                <a:r>
                  <a:rPr lang="en-GB" sz="2000" b="1" dirty="0" smtClean="0"/>
                  <a:t>a                    0                     4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х</a:t>
                </a:r>
                <a:r>
                  <a:rPr lang="en-GB" dirty="0" smtClean="0"/>
                  <a:t>⋲</a:t>
                </a:r>
                <a:r>
                  <a:rPr lang="ru-RU" dirty="0" smtClean="0"/>
                  <a:t>(</a:t>
                </a:r>
                <a:r>
                  <a:rPr lang="en-GB" dirty="0" smtClean="0"/>
                  <a:t>0</a:t>
                </a:r>
                <a:r>
                  <a:rPr lang="ru-RU" dirty="0" smtClean="0"/>
                  <a:t>;4)-решение содержит отрезок 3,что не удовлетворяет условию.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340768"/>
                <a:ext cx="7931224" cy="5014157"/>
              </a:xfrm>
              <a:blipFill rotWithShape="1">
                <a:blip r:embed="rId2"/>
                <a:stretch>
                  <a:fillRect l="-1307" t="-9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604448" y="1920085"/>
            <a:ext cx="432048" cy="44348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184525"/>
            <a:ext cx="44624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75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980728"/>
                <a:ext cx="8003232" cy="537419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2)Если  0 &lt; а &lt; 4</a:t>
                </a:r>
              </a:p>
              <a:p>
                <a:pPr marL="0" indent="0">
                  <a:buNone/>
                </a:pPr>
                <a:r>
                  <a:rPr lang="ru-RU" dirty="0" smtClean="0"/>
                  <a:t> </a:t>
                </a:r>
                <a:r>
                  <a:rPr lang="ru-RU" dirty="0"/>
                  <a:t>х⋲ (0;а)</a:t>
                </a:r>
                <a:r>
                  <a:rPr lang="en-GB" dirty="0" smtClean="0"/>
                  <a:t>U</a:t>
                </a:r>
                <a:r>
                  <a:rPr lang="ru-RU" dirty="0" smtClean="0"/>
                  <a:t>(а;4)</a:t>
                </a:r>
              </a:p>
              <a:p>
                <a:r>
                  <a:rPr lang="ru-RU" dirty="0" smtClean="0"/>
                  <a:t>Для </a:t>
                </a:r>
                <a:r>
                  <a:rPr lang="ru-RU" dirty="0" err="1" smtClean="0"/>
                  <a:t>того,чтобы</a:t>
                </a:r>
                <a:r>
                  <a:rPr lang="ru-RU" dirty="0" smtClean="0"/>
                  <a:t> решение удовлетворяло условию </a:t>
                </a:r>
                <a:r>
                  <a:rPr lang="ru-RU" dirty="0" err="1" smtClean="0"/>
                  <a:t>задачи,достаточно</a:t>
                </a:r>
                <a:r>
                  <a:rPr lang="ru-RU" dirty="0" smtClean="0"/>
                  <a:t> выполнить условия: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а≥1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а&lt;2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                  т.е. а</a:t>
                </a:r>
                <a:r>
                  <a:rPr lang="ru-RU" dirty="0" smtClean="0">
                    <a:latin typeface="Cambria Math"/>
                    <a:ea typeface="Cambria Math"/>
                  </a:rPr>
                  <a:t>⋲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1;2)</m:t>
                        </m:r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/>
                            <a:ea typeface="Cambria Math"/>
                          </a:rPr>
                          <m:t>U</m:t>
                        </m:r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(2; </m:t>
                        </m:r>
                      </m:e>
                    </m:d>
                    <m:d>
                      <m:dPr>
                        <m:begChr m:val=""/>
                        <m:endChr m:val="]"/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e>
                    </m:d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</m:t>
                            </m:r>
                            <m:r>
                              <a:rPr lang="ru-RU" i="1" smtClean="0">
                                <a:latin typeface="Cambria Math"/>
                                <a:ea typeface="Cambria Math"/>
                              </a:rPr>
                              <m:t>&gt;</m:t>
                            </m:r>
                            <m:r>
                              <a:rPr lang="ru-RU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  <m:e>
                            <m:r>
                              <a:rPr lang="ru-RU" b="0" i="1" smtClean="0">
                                <a:latin typeface="Cambria Math"/>
                              </a:rPr>
                              <m:t>а</m:t>
                            </m:r>
                            <m:r>
                              <a:rPr lang="ru-RU" b="0" i="1" smtClean="0">
                                <a:latin typeface="Cambria Math"/>
                                <a:ea typeface="Cambria Math"/>
                              </a:rPr>
                              <m:t>≤3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/>
                  <a:t>                        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3)Если  а≥ 4                        0            а               4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х</a:t>
                </a:r>
                <a:r>
                  <a:rPr lang="ru-RU" dirty="0" smtClean="0">
                    <a:latin typeface="Cambria Math"/>
                    <a:ea typeface="Cambria Math"/>
                  </a:rPr>
                  <a:t>⋲(0;4)   </a:t>
                </a:r>
              </a:p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Ответ:</a:t>
                </a:r>
                <a:r>
                  <a:rPr lang="en-GB" dirty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[1;2)U(2;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3]</a:t>
                </a:r>
                <a:endParaRPr lang="ru-RU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980728"/>
                <a:ext cx="8003232" cy="5374197"/>
              </a:xfrm>
              <a:blipFill rotWithShape="1">
                <a:blip r:embed="rId2"/>
                <a:stretch>
                  <a:fillRect l="-1295" t="-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1920085"/>
            <a:ext cx="72008" cy="44348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34241"/>
            <a:ext cx="44624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72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Введение: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dirty="0"/>
              <a:t>Практика вступительных экзаменов по математике в </a:t>
            </a:r>
            <a:r>
              <a:rPr lang="ru-RU" sz="3200" dirty="0" err="1" smtClean="0"/>
              <a:t>вузы,а</a:t>
            </a:r>
            <a:r>
              <a:rPr lang="ru-RU" sz="3200" dirty="0" smtClean="0"/>
              <a:t> так же и ЕГЭ, </a:t>
            </a:r>
            <a:r>
              <a:rPr lang="ru-RU" sz="3200" dirty="0"/>
              <a:t>показывает, что задачи с параметрами представляют для </a:t>
            </a:r>
            <a:r>
              <a:rPr lang="ru-RU" sz="3200" dirty="0" smtClean="0"/>
              <a:t>абитуриентов и выпускников школ  </a:t>
            </a:r>
            <a:r>
              <a:rPr lang="ru-RU" sz="3200" dirty="0"/>
              <a:t>наибольшую сложность. Основная цель </a:t>
            </a:r>
            <a:r>
              <a:rPr lang="ru-RU" sz="3200" dirty="0" smtClean="0"/>
              <a:t>этой презентации </a:t>
            </a:r>
            <a:r>
              <a:rPr lang="ru-RU" sz="3200" dirty="0"/>
              <a:t>повысить математическую подготовку </a:t>
            </a:r>
            <a:r>
              <a:rPr lang="ru-RU" sz="3200" dirty="0" smtClean="0"/>
              <a:t>к успешной сдаче ЕГЭ </a:t>
            </a:r>
            <a:r>
              <a:rPr lang="ru-RU" sz="3200" dirty="0"/>
              <a:t>в рамках школьного курса математики.</a:t>
            </a:r>
          </a:p>
          <a:p>
            <a:endParaRPr lang="ru-RU" sz="3200" dirty="0"/>
          </a:p>
          <a:p>
            <a:r>
              <a:rPr lang="ru-RU" sz="3200" dirty="0"/>
              <a:t>Спецификой задач с параметрами является то, что наряду с неизвестными величинами в них фигурируют параметры, численные значения которых не указаны конкретно, но считаются известными и заданными на некотором числовом множестве. При этом значения параметров существенно влияют на логический и технический ход решения задачи и форму ответа. Ответ в задачах с параметрами, как правило, имеет развернутый вид: при конкретных значениях параметра ответы могут значительно различаться.</a:t>
            </a:r>
          </a:p>
        </p:txBody>
      </p:sp>
    </p:spTree>
    <p:extLst>
      <p:ext uri="{BB962C8B-B14F-4D97-AF65-F5344CB8AC3E}">
        <p14:creationId xmlns:p14="http://schemas.microsoft.com/office/powerpoint/2010/main" val="287968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72819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Решить уравнение: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GB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a-1)x²+2(2a+1)x+4a+3=0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Решение: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2492895"/>
                <a:ext cx="4186808" cy="3862029"/>
              </a:xfrm>
            </p:spPr>
            <p:txBody>
              <a:bodyPr anchor="ctr">
                <a:normAutofit/>
              </a:bodyPr>
              <a:lstStyle/>
              <a:p>
                <a:r>
                  <a:rPr lang="ru-RU" sz="2000" dirty="0" smtClean="0"/>
                  <a:t>Если а-1=0,то а=1             6х+7=0 </a:t>
                </a:r>
              </a:p>
              <a:p>
                <a:pPr marL="0" indent="0">
                  <a:buNone/>
                </a:pPr>
                <a:r>
                  <a:rPr lang="ru-RU" sz="2000" dirty="0"/>
                  <a:t>⟺       </a:t>
                </a:r>
                <a:r>
                  <a:rPr lang="ru-RU" sz="2000" dirty="0" smtClean="0"/>
                  <a:t>х=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r>
                  <a:rPr lang="ru-RU" sz="2000" dirty="0" smtClean="0"/>
                  <a:t>Если а-1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≠0,то а≠1;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(2</m:t>
                        </m:r>
                        <m:r>
                          <a:rPr lang="en-GB" sz="2000" b="0" i="1" smtClean="0">
                            <a:latin typeface="Cambria Math"/>
                          </a:rPr>
                          <m:t>𝑎</m:t>
                        </m:r>
                        <m:r>
                          <a:rPr lang="en-GB" sz="2000" b="0" i="1" smtClean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-(a-1)(4a+3)=4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+4a+1-4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-3a+4a+3=5a+4 </a:t>
                </a:r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   5а+4=0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GB" sz="2000" dirty="0" smtClean="0"/>
                  <a:t>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⟹a=-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2492895"/>
                <a:ext cx="4186808" cy="3862029"/>
              </a:xfrm>
              <a:blipFill rotWithShape="1">
                <a:blip r:embed="rId2"/>
                <a:stretch>
                  <a:fillRect l="-14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27984" y="2492895"/>
                <a:ext cx="4896544" cy="3862029"/>
              </a:xfrm>
            </p:spPr>
            <p:txBody>
              <a:bodyPr anchor="ctr">
                <a:normAutofit/>
              </a:bodyPr>
              <a:lstStyle/>
              <a:p>
                <a:r>
                  <a:rPr lang="ru-RU" dirty="0" smtClean="0"/>
                  <a:t> </a:t>
                </a:r>
                <a:r>
                  <a:rPr lang="ru-RU" sz="2000" dirty="0" smtClean="0"/>
                  <a:t>Если   </a:t>
                </a:r>
                <a:r>
                  <a:rPr lang="en-GB" sz="2000" dirty="0" smtClean="0"/>
                  <a:t>a=-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000" dirty="0" smtClean="0"/>
                  <a:t>  </a:t>
                </a:r>
                <a:r>
                  <a:rPr lang="ru-RU" sz="2000" dirty="0" smtClean="0"/>
                  <a:t>,то х=-(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2000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2000" dirty="0" smtClean="0"/>
                  <a:t>(</a:t>
                </a:r>
                <a14:m>
                  <m:oMath xmlns:m="http://schemas.openxmlformats.org/officeDocument/2006/math">
                    <m:r>
                      <a:rPr lang="ru-RU" sz="2000" b="0" i="0" dirty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)+1)+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000" b="0" i="1" smtClean="0">
                            <a:latin typeface="Cambria Math"/>
                          </a:rPr>
                          <m:t>5(−</m:t>
                        </m:r>
                        <m:f>
                          <m:fPr>
                            <m:ctrlPr>
                              <a:rPr lang="ru-RU" sz="2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000" b="0" i="1" smtClean="0">
                                <a:latin typeface="Cambria Math"/>
                              </a:rPr>
                              <m:t>4</m:t>
                            </m:r>
                          </m:num>
                          <m:den>
                            <m:r>
                              <a:rPr lang="ru-RU" sz="2000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sz="2000" dirty="0" smtClean="0"/>
                  <a:t>)+4)</a:t>
                </a:r>
                <a14:m>
                  <m:oMath xmlns:m="http://schemas.openxmlformats.org/officeDocument/2006/math">
                    <m:r>
                      <a:rPr lang="ru-RU" sz="2000" i="1" dirty="0" smtClean="0">
                        <a:latin typeface="Cambria Math"/>
                      </a:rPr>
                      <m:t>:</m:t>
                    </m:r>
                    <m:r>
                      <a:rPr lang="ru-RU" sz="2000" b="0" i="1" dirty="0" smtClean="0">
                        <a:latin typeface="Cambria Math"/>
                      </a:rPr>
                      <m:t>(−</m:t>
                    </m:r>
                    <m:f>
                      <m:fPr>
                        <m:ctrlPr>
                          <a:rPr lang="ru-RU" sz="2000" b="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-1)</a:t>
                </a:r>
              </a:p>
              <a:p>
                <a:pPr marL="0" indent="0">
                  <a:buNone/>
                </a:pPr>
                <a:r>
                  <a:rPr lang="ru-RU" sz="2000" dirty="0"/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⟺х=-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GB" sz="2000" dirty="0" smtClean="0"/>
              </a:p>
              <a:p>
                <a:r>
                  <a:rPr lang="ru-RU" sz="2000" dirty="0" smtClean="0"/>
                  <a:t>Если 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,то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 smtClean="0"/>
                  <a:t>=0</a:t>
                </a:r>
                <a:r>
                  <a:rPr lang="ru-RU" sz="2000" dirty="0" smtClean="0"/>
                  <a:t>, х=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−(2а+1)</m:t>
                        </m:r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5а+4</m:t>
                            </m:r>
                          </m:e>
                        </m:rad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а−1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endParaRPr lang="ru-RU" sz="2000" dirty="0"/>
              </a:p>
              <a:p>
                <a:r>
                  <a:rPr lang="ru-RU" sz="2000" dirty="0" smtClean="0"/>
                  <a:t> 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ru-RU" sz="2000" b="0" i="1" smtClean="0">
                        <a:latin typeface="Cambria Math"/>
                      </a:rPr>
                      <m:t>,то </m:t>
                    </m:r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2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, </m:t>
                    </m:r>
                    <m:sSub>
                      <m:sSubPr>
                        <m:ctrlPr>
                          <a:rPr lang="ru-RU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/>
                          </a:rPr>
                          <m:t>−(2</m:t>
                        </m:r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GB" sz="2000" b="0" i="1" dirty="0" smtClean="0">
                            <a:latin typeface="Cambria Math"/>
                          </a:rPr>
                          <m:t>+1)±</m:t>
                        </m:r>
                        <m:rad>
                          <m:radPr>
                            <m:degHide m:val="on"/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+4</m:t>
                            </m:r>
                          </m:e>
                        </m:rad>
                      </m:num>
                      <m:den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GB" sz="2000" b="0" i="1" dirty="0" smtClean="0">
                            <a:latin typeface="Cambria Math"/>
                          </a:rPr>
                          <m:t>−1</m:t>
                        </m:r>
                      </m:den>
                    </m:f>
                  </m:oMath>
                </a14:m>
                <a:endParaRPr lang="en-GB" sz="2000" dirty="0" smtClean="0"/>
              </a:p>
              <a:p>
                <a:r>
                  <a:rPr lang="ru-RU" sz="2000" dirty="0" smtClean="0"/>
                  <a:t>Если 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,то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000" dirty="0" smtClean="0"/>
                  <a:t>&lt;</a:t>
                </a:r>
                <a:r>
                  <a:rPr lang="en-GB" sz="2000" dirty="0" smtClean="0"/>
                  <a:t>0 </a:t>
                </a:r>
                <a:r>
                  <a:rPr lang="ru-RU" sz="2000" dirty="0" smtClean="0"/>
                  <a:t>,решений нет  </a:t>
                </a:r>
                <a:r>
                  <a:rPr lang="en-GB" sz="2000" dirty="0" smtClean="0"/>
                  <a:t>Ø</a:t>
                </a:r>
                <a:endParaRPr lang="ru-RU" sz="2000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27984" y="2492895"/>
                <a:ext cx="4896544" cy="3862029"/>
              </a:xfrm>
              <a:blipFill rotWithShape="1">
                <a:blip r:embed="rId3"/>
                <a:stretch>
                  <a:fillRect l="-1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Ответ:</a:t>
            </a:r>
            <a:endParaRPr lang="ru-RU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000" dirty="0" smtClean="0"/>
                  <a:t>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,то</a:t>
                </a: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000" dirty="0"/>
                  <a:t>˂0,то  Ø</a:t>
                </a:r>
              </a:p>
              <a:p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		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GB" sz="2000" b="0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ru-RU" sz="2000" dirty="0" smtClean="0"/>
                  <a:t>0,то х=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−(2а+1)±</m:t>
                        </m:r>
                        <m:rad>
                          <m:radPr>
                            <m:degHide m:val="on"/>
                            <m:ctrlPr>
                              <a:rPr lang="ru-RU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</a:rPr>
                              <m:t>5а+4</m:t>
                            </m:r>
                          </m:e>
                        </m:rad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а−1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 </a:t>
                </a:r>
                <a:endParaRPr lang="ru-RU" sz="2000" dirty="0"/>
              </a:p>
              <a:p>
                <a:pPr marL="0" indent="0">
                  <a:buNone/>
                </a:pPr>
                <a:r>
                  <a:rPr lang="en-GB" sz="2000" dirty="0" smtClean="0"/>
                  <a:t>		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000" dirty="0" smtClean="0"/>
                  <a:t>&gt;</a:t>
                </a:r>
                <a:r>
                  <a:rPr lang="en-GB" sz="2000" dirty="0" smtClean="0"/>
                  <a:t>0</a:t>
                </a:r>
                <a:r>
                  <a:rPr lang="ru-RU" sz="2000" dirty="0" smtClean="0"/>
                  <a:t>,то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−(2а+1)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5а+4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а−1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r>
                  <a:rPr lang="ru-RU" sz="2000" dirty="0" smtClean="0"/>
                  <a:t>Если а=-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000" dirty="0" smtClean="0"/>
                  <a:t>,то  х=-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17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980728"/>
                <a:ext cx="8229600" cy="1512168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При каких а уравнение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ах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-х+3=0</a:t>
                </a:r>
                <a:r>
                  <a:rPr lang="ru-RU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/>
                </a:r>
                <a:br>
                  <a:rPr lang="ru-RU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имеет единственное решение? </a:t>
                </a:r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/>
                </a:r>
                <a:b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980728"/>
                <a:ext cx="8229600" cy="1512168"/>
              </a:xfrm>
              <a:blipFill rotWithShape="1">
                <a:blip r:embed="rId2"/>
                <a:stretch>
                  <a:fillRect l="-2963" t="-4839" b="-161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20888"/>
                <a:ext cx="8229600" cy="4176464"/>
              </a:xfrm>
            </p:spPr>
            <p:txBody>
              <a:bodyPr>
                <a:normAutofit/>
              </a:bodyPr>
              <a:lstStyle/>
              <a:p>
                <a:r>
                  <a:rPr lang="ru-RU" sz="2000" dirty="0" smtClean="0"/>
                  <a:t>Если а=0,то -х=-3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⟹х=3</a:t>
                </a:r>
                <a:endParaRPr lang="ru-RU" sz="2000" dirty="0" smtClean="0"/>
              </a:p>
              <a:p>
                <a:r>
                  <a:rPr lang="ru-RU" sz="2000" dirty="0" smtClean="0"/>
                  <a:t>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≠0,то мы получим квадратное уравнение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,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решение которого будет иметь единственный  корень при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D=0</a:t>
                </a:r>
              </a:p>
              <a:p>
                <a:r>
                  <a:rPr lang="en-GB" sz="2000" dirty="0" smtClean="0">
                    <a:latin typeface="Cambria Math"/>
                    <a:ea typeface="Cambria Math"/>
                  </a:rPr>
                  <a:t>D=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GB" sz="2000" b="0" i="0" smtClean="0">
                        <a:latin typeface="Cambria Math"/>
                        <a:ea typeface="Cambria Math"/>
                      </a:rPr>
                      <m:t>−4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•3•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=1−12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𝑎</m:t>
                    </m:r>
                  </m:oMath>
                </a14:m>
                <a:endParaRPr lang="en-GB" sz="2000" b="0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000" dirty="0" smtClean="0">
                    <a:latin typeface="Cambria Math"/>
                    <a:ea typeface="Cambria Math"/>
                  </a:rPr>
                  <a:t>     D=0    ⟺ 1-12a=0     ⟹a=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en-GB" sz="2000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Cambria Math"/>
                    <a:ea typeface="Cambria Math"/>
                  </a:rPr>
                  <a:t>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Если а=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,то    существует единственное решение ⟹х=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1±</m:t>
                        </m:r>
                        <m:rad>
                          <m:radPr>
                            <m:degHide m:val="on"/>
                            <m:ctrlP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1−12•</m:t>
                            </m:r>
                            <m:f>
                              <m:fPr>
                                <m:ctrlPr>
                                  <a:rPr lang="ru-RU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ru-RU" sz="20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2000" b="0" i="1" smtClean="0">
                                    <a:latin typeface="Cambria Math"/>
                                    <a:ea typeface="Cambria Math"/>
                                  </a:rPr>
                                  <m:t>12</m:t>
                                </m:r>
                              </m:den>
                            </m:f>
                          </m:e>
                        </m:rad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2•</m:t>
                        </m:r>
                        <m:f>
                          <m:fPr>
                            <m:ctrlP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  <m:t>12</m:t>
                            </m:r>
                          </m:den>
                        </m:f>
                      </m:den>
                    </m:f>
                  </m:oMath>
                </a14:m>
                <a:endParaRPr lang="ru-RU" sz="2000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000" dirty="0" smtClean="0">
                    <a:latin typeface="Cambria Math"/>
                    <a:ea typeface="Cambria Math"/>
                  </a:rPr>
                  <a:t>⟹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х=6</a:t>
                </a:r>
                <a:endParaRPr lang="en-GB" sz="2000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0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Ответ :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Если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а=0,то  х=3</a:t>
                </a:r>
              </a:p>
              <a:p>
                <a:pPr marL="0" indent="0">
                  <a:buNone/>
                </a:pPr>
                <a:r>
                  <a:rPr lang="ru-RU" sz="2000" dirty="0">
                    <a:latin typeface="Cambria Math"/>
                    <a:ea typeface="Cambria Math"/>
                  </a:rPr>
                  <a:t>	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Если а=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,то х=6</a:t>
                </a:r>
              </a:p>
              <a:p>
                <a:pPr marL="0" indent="0">
                  <a:buNone/>
                </a:pPr>
                <a:endParaRPr lang="en-GB" sz="2000" dirty="0" smtClean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en-GB" sz="3200" dirty="0">
                  <a:solidFill>
                    <a:srgbClr val="FF0000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en-GB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en-GB" dirty="0" smtClean="0">
                  <a:latin typeface="Cambria Math"/>
                  <a:ea typeface="Cambria Math"/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420888"/>
                <a:ext cx="8229600" cy="4176464"/>
              </a:xfrm>
              <a:blipFill rotWithShape="1">
                <a:blip r:embed="rId3"/>
                <a:stretch>
                  <a:fillRect l="-741" t="-1022" b="-5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97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980728"/>
                <a:ext cx="8229600" cy="1512168"/>
              </a:xfrm>
            </p:spPr>
            <p:txBody>
              <a:bodyPr>
                <a:noAutofit/>
              </a:bodyPr>
              <a:lstStyle/>
              <a:p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При каких а уравнение (а-2)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+(4-2а)х+3=0 имеет одно решение?</a:t>
                </a:r>
                <a:b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980728"/>
                <a:ext cx="8229600" cy="1512168"/>
              </a:xfrm>
              <a:blipFill rotWithShape="1">
                <a:blip r:embed="rId2"/>
                <a:stretch>
                  <a:fillRect l="-2963" t="-4839" b="-161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92896"/>
                <a:ext cx="8229600" cy="417646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sz="2000" dirty="0" smtClean="0"/>
                  <a:t>Если а-2=0,то а=2,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	4х-4х+3=0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	Ох=-3  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:r>
                  <a:rPr lang="ru-RU" sz="2000" dirty="0" smtClean="0"/>
                  <a:t> </a:t>
                </a:r>
                <a:r>
                  <a:rPr lang="ru-RU" sz="2000" dirty="0" smtClean="0"/>
                  <a:t>решений нет   </a:t>
                </a:r>
                <a:r>
                  <a:rPr lang="en-GB" sz="2000" dirty="0" smtClean="0"/>
                  <a:t>Ø</a:t>
                </a:r>
                <a:endParaRPr lang="ru-RU" sz="2000" dirty="0" smtClean="0"/>
              </a:p>
              <a:p>
                <a:r>
                  <a:rPr lang="ru-RU" sz="2000" dirty="0" smtClean="0"/>
                  <a:t>Если а-2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≠0,то а≠2; уравнение имеет одно решение при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D=0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(2−</m:t>
                        </m:r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GB" sz="2000" b="0" i="1" dirty="0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GB" sz="2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000" b="0" i="0" dirty="0" smtClean="0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GB" sz="20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/>
                          </a:rPr>
                          <m:t>a</m:t>
                        </m:r>
                        <m:r>
                          <a:rPr lang="en-GB" sz="2000" b="0" i="0" dirty="0" smtClean="0"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GB" sz="2000" b="0" i="1" dirty="0" smtClean="0">
                        <a:latin typeface="Cambria Math"/>
                        <a:ea typeface="Cambria Math"/>
                      </a:rPr>
                      <m:t>•3=4−4</m:t>
                    </m:r>
                    <m:r>
                      <a:rPr lang="en-GB" sz="2000" b="0" i="1" dirty="0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GB" sz="2000" b="0" i="1" dirty="0" smtClean="0"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en-GB" sz="20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-3a+6=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-7a+10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 smtClean="0"/>
                  <a:t>=0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⟺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-7a+10=0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/>
                          </a:rPr>
                          <m:t>7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−4•1•10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/>
                          </a:rPr>
                          <m:t>7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49−40</m:t>
                            </m:r>
                          </m:e>
                        </m:rad>
                      </m:num>
                      <m:den>
                        <m:r>
                          <a:rPr lang="en-GB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/>
                          </a:rPr>
                          <m:t>7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±3</m:t>
                        </m:r>
                      </m:num>
                      <m:den>
                        <m:r>
                          <a:rPr lang="en-GB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/>
                  <a:t>    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en-GB" sz="200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eqArrPr>
                          <m:e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=5</m:t>
                            </m:r>
                          </m:e>
                          <m:e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=2</m:t>
                            </m:r>
                          </m:e>
                        </m:eqArr>
                      </m:e>
                    </m:d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Если а=5,то   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-6х+3=0|:3 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-2х+1=0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4−1•4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  </a:t>
                </a:r>
                <a:r>
                  <a:rPr lang="en-GB" sz="2000" dirty="0" smtClean="0"/>
                  <a:t>  D=0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⟹x=1</a:t>
                </a:r>
                <a:r>
                  <a:rPr lang="ru-RU" sz="2000" dirty="0" smtClean="0"/>
                  <a:t>    </a:t>
                </a: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ru-RU" sz="2000" dirty="0" smtClean="0">
                    <a:solidFill>
                      <a:srgbClr val="FF0000"/>
                    </a:solidFill>
                  </a:rPr>
                  <a:t>Ответ: </a:t>
                </a:r>
                <a:r>
                  <a:rPr lang="ru-RU" sz="2000" dirty="0" smtClean="0"/>
                  <a:t>Если а=5,то х=1</a:t>
                </a:r>
                <a:endParaRPr lang="ru-RU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492896"/>
                <a:ext cx="8229600" cy="4176464"/>
              </a:xfrm>
              <a:blipFill rotWithShape="1">
                <a:blip r:embed="rId3"/>
                <a:stretch>
                  <a:fillRect l="-667" t="-14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110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764704"/>
                <a:ext cx="8291264" cy="1584176"/>
              </a:xfrm>
            </p:spPr>
            <p:txBody>
              <a:bodyPr>
                <a:noAutofit/>
              </a:bodyPr>
              <a:lstStyle/>
              <a:p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При каких а уравнение </a:t>
                </a:r>
                <a:r>
                  <a:rPr lang="en-GB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GB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-4a+a+3=0 </a:t>
                </a:r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имеет два корня</a:t>
                </a:r>
                <a:b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764704"/>
                <a:ext cx="8291264" cy="1584176"/>
              </a:xfrm>
              <a:blipFill rotWithShape="1">
                <a:blip r:embed="rId2"/>
                <a:stretch>
                  <a:fillRect l="-2941" r="-3971" b="-15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348880"/>
                <a:ext cx="8229600" cy="4320480"/>
              </a:xfrm>
            </p:spPr>
            <p:txBody>
              <a:bodyPr>
                <a:normAutofit/>
              </a:bodyPr>
              <a:lstStyle/>
              <a:p>
                <a:r>
                  <a:rPr lang="ru-RU" sz="2000" dirty="0" smtClean="0"/>
                  <a:t>Если а=0,то  -</a:t>
                </a:r>
                <a:r>
                  <a:rPr lang="ru-RU" sz="2000" dirty="0" smtClean="0"/>
                  <a:t>4х+3=0</a:t>
                </a:r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		</a:t>
                </a:r>
                <a:r>
                  <a:rPr lang="ru-RU" sz="2000" dirty="0" smtClean="0"/>
                  <a:t>х</a:t>
                </a:r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r>
                  <a:rPr lang="ru-RU" sz="2000" dirty="0" smtClean="0"/>
                  <a:t>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≠0,то мы получим квадратное уравнение , если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D&gt;0</a:t>
                </a:r>
                <a:r>
                  <a:rPr lang="ru-RU" sz="2000" dirty="0">
                    <a:latin typeface="Cambria Math"/>
                    <a:ea typeface="Cambria Math"/>
                  </a:rPr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имеем два корня:</a:t>
                </a:r>
              </a:p>
              <a:p>
                <a:r>
                  <a:rPr lang="en-GB" sz="2000" dirty="0" smtClean="0">
                    <a:latin typeface="Cambria Math"/>
                    <a:ea typeface="Cambria Math"/>
                  </a:rPr>
                  <a:t>D=(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4)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-4a(a+3)=16-4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-12a     </a:t>
                </a:r>
              </a:p>
              <a:p>
                <a:r>
                  <a:rPr lang="en-GB" sz="2000" dirty="0" smtClean="0"/>
                  <a:t>D&gt;0</a:t>
                </a:r>
                <a:r>
                  <a:rPr lang="ru-RU" sz="2000" dirty="0" smtClean="0"/>
                  <a:t>,то 16-4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-12а&gt;0 |(-4)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+3а-4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˂0    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+3а-4=0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−3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−4•1•(−4)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−3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±5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          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а</m:t>
                        </m:r>
                      </m:e>
                      <m:sub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/>
                  <a:t>=-4;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dirty="0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 smtClean="0"/>
                  <a:t>=1       (а+4)(а-1)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˂0</a:t>
                </a:r>
              </a:p>
              <a:p>
                <a:r>
                  <a:rPr lang="ru-RU" sz="2000" dirty="0" smtClean="0">
                    <a:latin typeface="Cambria Math"/>
                    <a:ea typeface="Cambria Math"/>
                  </a:rPr>
                  <a:t>Но  а≠0,то -4&lt;а&lt;0     или  0 &lt;а&lt;1</a:t>
                </a:r>
              </a:p>
              <a:p>
                <a:r>
                  <a:rPr lang="ru-RU" sz="32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Ответ:</a:t>
                </a:r>
                <a:r>
                  <a:rPr lang="ru-RU" sz="3200" dirty="0" smtClean="0">
                    <a:latin typeface="Cambria Math"/>
                    <a:ea typeface="Cambria Math"/>
                  </a:rPr>
                  <a:t>(-4;0)</a:t>
                </a:r>
                <a:r>
                  <a:rPr lang="en-GB" sz="3200" dirty="0" smtClean="0">
                    <a:latin typeface="Cambria Math"/>
                    <a:ea typeface="Cambria Math"/>
                  </a:rPr>
                  <a:t>U</a:t>
                </a:r>
                <a:r>
                  <a:rPr lang="ru-RU" sz="3200" dirty="0" smtClean="0">
                    <a:latin typeface="Cambria Math"/>
                    <a:ea typeface="Cambria Math"/>
                  </a:rPr>
                  <a:t>(0;1)</a:t>
                </a:r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348880"/>
                <a:ext cx="8229600" cy="4320480"/>
              </a:xfrm>
              <a:blipFill rotWithShape="1">
                <a:blip r:embed="rId3"/>
                <a:stretch>
                  <a:fillRect l="-1333" t="-705" b="-23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53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980728"/>
                <a:ext cx="8229600" cy="1440160"/>
              </a:xfrm>
            </p:spPr>
            <p:txBody>
              <a:bodyPr>
                <a:noAutofit/>
              </a:bodyPr>
              <a:lstStyle/>
              <a:p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При каких а уравнение (2а+8)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-х(а+4)+3=0 имеет единственный корень</a:t>
                </a:r>
                <a:br>
                  <a:rPr lang="ru-RU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980728"/>
                <a:ext cx="8229600" cy="1440160"/>
              </a:xfrm>
              <a:blipFill rotWithShape="1">
                <a:blip r:embed="rId2"/>
                <a:stretch>
                  <a:fillRect l="-2963" t="-9746" b="-17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92896"/>
                <a:ext cx="8229600" cy="417646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2000" dirty="0" smtClean="0"/>
                  <a:t>Если 2а+8=0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⟹а=-4     решений нет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Ø</a:t>
                </a:r>
                <a:endParaRPr lang="ru-RU" sz="2000" dirty="0" smtClean="0">
                  <a:latin typeface="Cambria Math"/>
                  <a:ea typeface="Cambria Math"/>
                </a:endParaRPr>
              </a:p>
              <a:p>
                <a:r>
                  <a:rPr lang="ru-RU" sz="2000" dirty="0" smtClean="0">
                    <a:latin typeface="Cambria Math"/>
                    <a:ea typeface="Cambria Math"/>
                  </a:rPr>
                  <a:t>Если 2а+8≠0</a:t>
                </a:r>
                <a:endParaRPr lang="en-GB" sz="2000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000" dirty="0">
                    <a:latin typeface="Cambria Math"/>
                    <a:ea typeface="Cambria Math"/>
                  </a:rPr>
                  <a:t>	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a≠-4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 ,единственный корень уравнение имеет при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D=0</a:t>
                </a:r>
              </a:p>
              <a:p>
                <a:pPr marL="0" indent="0">
                  <a:buNone/>
                </a:pPr>
                <a:endParaRPr lang="en-GB" sz="2000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000" dirty="0" smtClean="0">
                    <a:latin typeface="Cambria Math"/>
                    <a:ea typeface="Cambria Math"/>
                  </a:rPr>
                  <a:t>D=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+4)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-4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•3•(2a+8)=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GB" sz="2000" b="0" i="0" smtClean="0">
                        <a:latin typeface="Cambria Math"/>
                        <a:ea typeface="Cambria Math"/>
                      </a:rPr>
                      <m:t>+8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ea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  <a:ea typeface="Cambria Math"/>
                      </a:rPr>
                      <m:t>+16−24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  <a:ea typeface="Cambria Math"/>
                      </a:rPr>
                      <m:t>a</m:t>
                    </m:r>
                    <m:r>
                      <a:rPr lang="en-GB" sz="2000" b="0" i="0" smtClean="0">
                        <a:latin typeface="Cambria Math"/>
                        <a:ea typeface="Cambria Math"/>
                      </a:rPr>
                      <m:t>−96=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-16a-80</a:t>
                </a:r>
              </a:p>
              <a:p>
                <a:pPr marL="0" indent="0">
                  <a:buNone/>
                </a:pPr>
                <a:r>
                  <a:rPr lang="en-GB" sz="2000" dirty="0" smtClean="0"/>
                  <a:t>D=0</a:t>
                </a:r>
                <a:r>
                  <a:rPr lang="ru-RU" sz="2000" dirty="0" smtClean="0"/>
                  <a:t>,то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/>
                  <a:t>-16а-80=0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16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  <m:t>16</m:t>
                                </m:r>
                              </m:e>
                              <m:sup>
                                <m:r>
                                  <a:rPr lang="ru-RU" sz="2000" b="0" i="1" dirty="0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−4•1•(−80)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16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576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</a:rPr>
                          <m:t>16</m:t>
                        </m:r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±24</m:t>
                        </m:r>
                      </m:num>
                      <m:den>
                        <m:r>
                          <a:rPr lang="ru-RU" sz="2000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        </m:t>
                        </m:r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⟹</m:t>
                        </m:r>
                        <m:r>
                          <a:rPr lang="ru-RU" sz="2000" b="0" i="1" smtClean="0">
                            <a:latin typeface="Cambria Math"/>
                          </a:rPr>
                          <m:t>   </m:t>
                        </m:r>
                        <m:r>
                          <a:rPr lang="ru-RU" sz="20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/>
                  <a:t>=20;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 dirty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0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/>
                  <a:t>= -4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Но </a:t>
                </a:r>
                <a:r>
                  <a:rPr lang="ru-RU" sz="2000" dirty="0" smtClean="0"/>
                  <a:t>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≠-4    ⟹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а=20</a:t>
                </a:r>
              </a:p>
              <a:p>
                <a:pPr marL="0" indent="0">
                  <a:buNone/>
                </a:pPr>
                <a:r>
                  <a:rPr lang="ru-RU" sz="2000" dirty="0" smtClean="0">
                    <a:latin typeface="Cambria Math"/>
                    <a:ea typeface="Cambria Math"/>
                  </a:rPr>
                  <a:t>Если а=20,то   16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-8х+1=0 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8±</m:t>
                        </m:r>
                        <m:rad>
                          <m:radPr>
                            <m:degHide m:val="on"/>
                            <m:ctrlP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000" b="0" i="1" dirty="0" smtClean="0">
                                <a:latin typeface="Cambria Math"/>
                                <a:ea typeface="Cambria Math"/>
                              </a:rPr>
                              <m:t>64−4•16•1</m:t>
                            </m:r>
                          </m:e>
                        </m:rad>
                      </m:num>
                      <m:den>
                        <m:r>
                          <a:rPr lang="ru-RU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Cambria Math"/>
                    <a:ea typeface="Cambria Math"/>
                  </a:rPr>
                  <a:t>,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D=0  ⟹x=0,25</a:t>
                </a:r>
                <a:endParaRPr lang="ru-RU" sz="2000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3200" dirty="0" err="1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Ответ:</a:t>
                </a:r>
                <a:r>
                  <a:rPr lang="ru-RU" sz="2000" dirty="0" err="1" smtClean="0">
                    <a:latin typeface="Cambria Math"/>
                    <a:ea typeface="Cambria Math"/>
                  </a:rPr>
                  <a:t>Если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 </a:t>
                </a:r>
                <a:r>
                  <a:rPr lang="ru-RU" sz="32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а=20,то  х=0,25</a:t>
                </a:r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492896"/>
                <a:ext cx="8229600" cy="4176464"/>
              </a:xfrm>
              <a:blipFill rotWithShape="1">
                <a:blip r:embed="rId3"/>
                <a:stretch>
                  <a:fillRect l="-1852" t="-1752" b="-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007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704088"/>
                <a:ext cx="8507288" cy="1143000"/>
              </a:xfrm>
            </p:spPr>
            <p:txBody>
              <a:bodyPr>
                <a:normAutofit/>
              </a:bodyPr>
              <a:lstStyle/>
              <a:p>
                <a:r>
                  <a:rPr lang="ru-RU" sz="3200" dirty="0" smtClean="0">
                    <a:solidFill>
                      <a:srgbClr val="FF0000"/>
                    </a:solidFill>
                  </a:rPr>
                  <a:t>Решить уравнение  </a:t>
                </a:r>
                <a:r>
                  <a:rPr lang="en-GB" sz="3200" dirty="0" smtClean="0">
                    <a:solidFill>
                      <a:schemeClr val="tx1"/>
                    </a:solidFill>
                  </a:rPr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𝑙𝑔</m:t>
                        </m:r>
                      </m:e>
                      <m:sup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x</m:t>
                        </m:r>
                        <m:r>
                          <a:rPr lang="en-GB" sz="3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e>
                    </m:d>
                    <m:r>
                      <a:rPr lang="en-GB" sz="3200" b="0" i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32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lg</m:t>
                        </m:r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dirty="0" smtClean="0">
                    <a:solidFill>
                      <a:schemeClr val="tx1"/>
                    </a:solidFill>
                  </a:rPr>
                  <a:t>-1=0</a:t>
                </a:r>
                <a:r>
                  <a:rPr lang="en-GB" sz="3200" dirty="0" smtClean="0">
                    <a:solidFill>
                      <a:srgbClr val="FF0000"/>
                    </a:solidFill>
                  </a:rPr>
                  <a:t/>
                </a:r>
                <a:br>
                  <a:rPr lang="en-GB" sz="3200" dirty="0" smtClean="0">
                    <a:solidFill>
                      <a:srgbClr val="FF0000"/>
                    </a:solidFill>
                  </a:rPr>
                </a:br>
                <a:r>
                  <a:rPr lang="ru-RU" sz="3200" dirty="0" smtClean="0">
                    <a:solidFill>
                      <a:srgbClr val="FF0000"/>
                    </a:solidFill>
                  </a:rPr>
                  <a:t>Решение:</a:t>
                </a:r>
                <a:endParaRPr lang="ru-RU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704088"/>
                <a:ext cx="8507288" cy="1143000"/>
              </a:xfrm>
              <a:blipFill rotWithShape="1">
                <a:blip r:embed="rId2"/>
                <a:stretch>
                  <a:fillRect l="-2865" r="-1648" b="-213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ru-RU" sz="2000" dirty="0" smtClean="0"/>
                  <a:t>Область определения: х+1&gt;0    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⟹х&gt;-1</a:t>
                </a:r>
              </a:p>
              <a:p>
                <a:r>
                  <a:rPr lang="en-GB" sz="2000" dirty="0" smtClean="0">
                    <a:latin typeface="Cambria Math"/>
                    <a:ea typeface="Cambria Math"/>
                  </a:rPr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𝑙𝑔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(x+1)+2lg(x+1)-1=0         </a:t>
                </a:r>
                <a:r>
                  <a:rPr lang="ru-RU" sz="2000" dirty="0"/>
                  <a:t>Сделаем </a:t>
                </a:r>
                <a:r>
                  <a:rPr lang="ru-RU" sz="2000" dirty="0" smtClean="0"/>
                  <a:t>замену,</a:t>
                </a:r>
                <a:r>
                  <a:rPr lang="en-GB" sz="2000" dirty="0" smtClean="0"/>
                  <a:t> </a:t>
                </a:r>
                <a:r>
                  <a:rPr lang="ru-RU" sz="2000" dirty="0" smtClean="0"/>
                  <a:t>тогда </a:t>
                </a:r>
                <a:r>
                  <a:rPr lang="en-GB" sz="2000" dirty="0"/>
                  <a:t>t=</a:t>
                </a:r>
                <a:r>
                  <a:rPr lang="en-GB" sz="2000" dirty="0" err="1"/>
                  <a:t>lg</a:t>
                </a:r>
                <a:r>
                  <a:rPr lang="en-GB" sz="2000" dirty="0"/>
                  <a:t>(x+1)  </a:t>
                </a:r>
                <a:endParaRPr lang="en-GB" sz="2000" dirty="0" smtClean="0"/>
              </a:p>
              <a:p>
                <a:r>
                  <a:rPr lang="en-GB" sz="2000" dirty="0" smtClean="0"/>
                  <a:t>   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+2t-1=0   </a:t>
                </a:r>
              </a:p>
              <a:p>
                <a:pPr marL="0" indent="0">
                  <a:buNone/>
                </a:pPr>
                <a:r>
                  <a:rPr lang="en-GB" sz="2000" dirty="0" smtClean="0"/>
                  <a:t>1)</a:t>
                </a:r>
                <a:r>
                  <a:rPr lang="ru-RU" sz="2000" dirty="0" smtClean="0"/>
                  <a:t>Если а=0,то   </a:t>
                </a:r>
                <a:r>
                  <a:rPr lang="en-GB" sz="2000" dirty="0" smtClean="0"/>
                  <a:t>2t-1=0  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⟹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000" dirty="0" smtClean="0"/>
                  <a:t>     </a:t>
                </a:r>
              </a:p>
              <a:p>
                <a:pPr marL="0" indent="0">
                  <a:buNone/>
                </a:pPr>
                <a:r>
                  <a:rPr lang="ru-RU" sz="2000" dirty="0"/>
                  <a:t> </a:t>
                </a:r>
                <a:r>
                  <a:rPr lang="ru-RU" sz="2000" dirty="0" smtClean="0"/>
                  <a:t>  Если  а=0,то  </a:t>
                </a:r>
                <a:r>
                  <a:rPr lang="en-GB" sz="2000" dirty="0" err="1" smtClean="0"/>
                  <a:t>lg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/>
                          </a:rPr>
                          <m:t>+1)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-1=0 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⟺2lg(x+1)=lg10   ⟺</a:t>
                </a:r>
                <a:r>
                  <a:rPr lang="en-GB" sz="2000" dirty="0" err="1" smtClean="0">
                    <a:latin typeface="Cambria Math"/>
                    <a:ea typeface="Cambria Math"/>
                  </a:rPr>
                  <a:t>lg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(x+1)=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/>
                  <a:t>lg10</a:t>
                </a:r>
              </a:p>
              <a:p>
                <a:pPr marL="0" indent="0">
                  <a:buNone/>
                </a:pPr>
                <a:r>
                  <a:rPr lang="en-GB" sz="2000" dirty="0"/>
                  <a:t> </a:t>
                </a:r>
                <a:r>
                  <a:rPr lang="en-GB" sz="2000" dirty="0" smtClean="0"/>
                  <a:t>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⟺x+1=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en-GB" sz="2000" dirty="0" smtClean="0"/>
                  <a:t> 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⟹x=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en-GB" sz="2000" dirty="0" smtClean="0"/>
                  <a:t>-1</a:t>
                </a:r>
              </a:p>
              <a:p>
                <a:pPr marL="0" indent="0">
                  <a:buNone/>
                </a:pPr>
                <a:r>
                  <a:rPr lang="en-GB" sz="2000" dirty="0"/>
                  <a:t> </a:t>
                </a:r>
                <a:r>
                  <a:rPr lang="en-GB" sz="2000" dirty="0" smtClean="0"/>
                  <a:t>  </a:t>
                </a:r>
                <a:r>
                  <a:rPr lang="en-GB" sz="2000" dirty="0" smtClean="0"/>
                  <a:t>D=1+a,   1+a≥0  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⟹a≥-1</a:t>
                </a:r>
              </a:p>
              <a:p>
                <a:pPr marL="0" indent="0">
                  <a:buNone/>
                </a:pPr>
                <a:r>
                  <a:rPr lang="en-GB" sz="2000" dirty="0" smtClean="0">
                    <a:latin typeface="Cambria Math"/>
                    <a:ea typeface="Cambria Math"/>
                  </a:rPr>
                  <a:t> 2)</a:t>
                </a:r>
                <a:r>
                  <a:rPr lang="ru-RU" sz="2000" dirty="0" smtClean="0"/>
                  <a:t>Если  </a:t>
                </a:r>
                <a:r>
                  <a:rPr lang="ru-RU" sz="2000" dirty="0" smtClean="0"/>
                  <a:t>а&lt;-1,то решений нет   </a:t>
                </a:r>
                <a:r>
                  <a:rPr lang="en-GB" sz="2000" dirty="0" smtClean="0"/>
                  <a:t>Ø</a:t>
                </a:r>
              </a:p>
              <a:p>
                <a:pPr marL="0" indent="0">
                  <a:buNone/>
                </a:pPr>
                <a:r>
                  <a:rPr lang="en-GB" sz="2000" dirty="0"/>
                  <a:t>3</a:t>
                </a:r>
                <a:r>
                  <a:rPr lang="en-GB" sz="2000" dirty="0" smtClean="0"/>
                  <a:t>)</a:t>
                </a:r>
                <a:r>
                  <a:rPr lang="ru-RU" sz="2000" dirty="0" smtClean="0"/>
                  <a:t>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 и а≥-1(для существования корней),то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D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r>
                  <a:rPr lang="en-GB" sz="2000" dirty="0" smtClean="0"/>
                  <a:t> 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dirty="0" smtClean="0">
                            <a:latin typeface="Cambria Math"/>
                          </a:rPr>
                          <m:t>−1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1+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GB" sz="2000" b="0" i="1" dirty="0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ru-RU" sz="2000" dirty="0" smtClean="0"/>
              </a:p>
              <a:p>
                <a:pPr marL="0" indent="0">
                  <a:buNone/>
                </a:pPr>
                <a:r>
                  <a:rPr lang="en-GB" sz="2000" dirty="0"/>
                  <a:t>4</a:t>
                </a:r>
                <a:r>
                  <a:rPr lang="ru-RU" sz="2000" dirty="0" smtClean="0"/>
                  <a:t>)Если а</a:t>
                </a:r>
                <a:r>
                  <a:rPr lang="ru-RU" sz="2000" dirty="0" smtClean="0">
                    <a:latin typeface="Cambria Math"/>
                    <a:ea typeface="Cambria Math"/>
                  </a:rPr>
                  <a:t>≠0 и а≥-1,то по формуле </a:t>
                </a:r>
                <a:r>
                  <a:rPr lang="en-GB" sz="2000" dirty="0" err="1" smtClean="0">
                    <a:latin typeface="Cambria Math"/>
                    <a:ea typeface="Cambria Math"/>
                  </a:rPr>
                  <a:t>lg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sz="2000" dirty="0" smtClean="0"/>
                  <a:t>=n   </a:t>
                </a:r>
                <a:r>
                  <a:rPr lang="en-GB" sz="2000" dirty="0" smtClean="0">
                    <a:latin typeface="Cambria Math"/>
                    <a:ea typeface="Cambria Math"/>
                  </a:rPr>
                  <a:t>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f>
                          <m:fPr>
                            <m:ctrlPr>
                              <a:rPr lang="en-GB" sz="200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000" b="0" i="1" dirty="0" smtClean="0">
                                <a:latin typeface="Cambria Math"/>
                              </a:rPr>
                              <m:t>−1</m:t>
                            </m:r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ad>
                              <m:radPr>
                                <m:degHide m:val="on"/>
                                <m:ctrlP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  <m:t>1+</m:t>
                                </m:r>
                                <m:r>
                                  <a:rPr lang="en-GB" sz="2000" b="0" i="1" dirty="0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e>
                            </m:rad>
                          </m:num>
                          <m:den>
                            <m:r>
                              <a:rPr lang="en-GB" sz="2000" b="0" i="1" dirty="0" smtClean="0">
                                <a:latin typeface="Cambria Math"/>
                              </a:rPr>
                              <m:t>𝑎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sz="2000" dirty="0" smtClean="0"/>
                  <a:t> -1</a:t>
                </a:r>
              </a:p>
              <a:p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41" t="-1667" b="-2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524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757</TotalTime>
  <Words>1386</Words>
  <Application>Microsoft Office PowerPoint</Application>
  <PresentationFormat>Экран (4:3)</PresentationFormat>
  <Paragraphs>142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по теме: «Параметры»</vt:lpstr>
      <vt:lpstr>     Введение:</vt:lpstr>
      <vt:lpstr>Решить уравнение: (a-1)x²+2(2a+1)x+4a+3=0 Решение:</vt:lpstr>
      <vt:lpstr>Ответ:</vt:lpstr>
      <vt:lpstr>При каких а уравнение 〖ах〗^2-х+3=0 имеет единственное решение?  Решение:</vt:lpstr>
      <vt:lpstr>При каких а уравнение (а-2)х^2+(4-2а)х+3=0 имеет одно решение? Решение:</vt:lpstr>
      <vt:lpstr>При каких а уравнение ax^2-4a+a+3=0 имеет два корня Решение:</vt:lpstr>
      <vt:lpstr>При каких а уравнение (2а+8)х^2-х(а+4)+3=0 имеет единственный корень Решение:</vt:lpstr>
      <vt:lpstr>Решить уравнение  a〖lg〗^2 (x+1)+〖lg⁡(x+1)〗^2-1=0 Решение:</vt:lpstr>
      <vt:lpstr>Ответ:</vt:lpstr>
      <vt:lpstr>Решить уравнение   log_а⁡〖х^2 〗+2log_а⁡〖(х+2)=1〗 Решение:</vt:lpstr>
      <vt:lpstr>Ответ:</vt:lpstr>
      <vt:lpstr>Найти все значения а, при каждом из которых уравнение  4x-|3x-|x+a||=9|x-1|  имеет хотя бы один корень Решение:</vt:lpstr>
      <vt:lpstr>  Наименьшее значение функция принимает при х=1, тогда   ƒ(х)=0 Имеет решение при  ƒ(1)≤0 Решим неравенство:</vt:lpstr>
      <vt:lpstr>Найти все значения параметра а,при каждом из которых множество решений неравенства   a^2+8a˂(4a^2)/x -x(x-2a-4) имеет отрезок длиной 2,но не содержит никакого отрезка длиной 3. Решение: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57</cp:revision>
  <dcterms:created xsi:type="dcterms:W3CDTF">2012-01-31T13:11:57Z</dcterms:created>
  <dcterms:modified xsi:type="dcterms:W3CDTF">2012-02-07T17:47:56Z</dcterms:modified>
</cp:coreProperties>
</file>