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6" r:id="rId11"/>
    <p:sldId id="266" r:id="rId12"/>
    <p:sldId id="267" r:id="rId13"/>
    <p:sldId id="265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9" r:id="rId23"/>
    <p:sldId id="278" r:id="rId24"/>
    <p:sldId id="26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99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9705973217995292E-2"/>
          <c:y val="0.21919944501116037"/>
          <c:w val="0.72955821410689348"/>
          <c:h val="0.5306004509599943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Пользуетесь ли картой?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1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6536057397131309E-2"/>
          <c:y val="0.20174420316783642"/>
          <c:w val="0.85024665875331595"/>
          <c:h val="0.6473257093976343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Пользуетесь ли Вы картой?</c:v>
                </c:pt>
              </c:strCache>
            </c:strRef>
          </c:tx>
          <c:explosion val="38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5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5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0.94</c:v>
                </c:pt>
                <c:pt idx="1">
                  <c:v>0.06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Причины пользования</a:t>
            </a:r>
            <a:r>
              <a:rPr lang="ru-RU" baseline="0" dirty="0" smtClean="0"/>
              <a:t> картой</a:t>
            </a:r>
            <a:endParaRPr lang="ru-RU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учителя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перечисление зарплаты</c:v>
                </c:pt>
                <c:pt idx="1">
                  <c:v>мне удобно</c:v>
                </c:pt>
                <c:pt idx="2">
                  <c:v>защита от воровства</c:v>
                </c:pt>
                <c:pt idx="3">
                  <c:v>оплата интернета и других услуг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1</c:v>
                </c:pt>
                <c:pt idx="1">
                  <c:v>0.97</c:v>
                </c:pt>
                <c:pt idx="2">
                  <c:v>0.95</c:v>
                </c:pt>
                <c:pt idx="3">
                  <c:v>0.85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родители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перечисление зарплаты</c:v>
                </c:pt>
                <c:pt idx="1">
                  <c:v>мне удобно</c:v>
                </c:pt>
                <c:pt idx="2">
                  <c:v>защита от воровства</c:v>
                </c:pt>
                <c:pt idx="3">
                  <c:v>оплата интернета и других услуг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0.96</c:v>
                </c:pt>
                <c:pt idx="1">
                  <c:v>0.87</c:v>
                </c:pt>
                <c:pt idx="2">
                  <c:v>0.9</c:v>
                </c:pt>
                <c:pt idx="3">
                  <c:v>0.72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другие взрослые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перечисление зарплаты</c:v>
                </c:pt>
                <c:pt idx="1">
                  <c:v>мне удобно</c:v>
                </c:pt>
                <c:pt idx="2">
                  <c:v>защита от воровства</c:v>
                </c:pt>
                <c:pt idx="3">
                  <c:v>оплата интернета и других услуг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0.82</c:v>
                </c:pt>
                <c:pt idx="1">
                  <c:v>0.82</c:v>
                </c:pt>
                <c:pt idx="2">
                  <c:v>0.75</c:v>
                </c:pt>
                <c:pt idx="3">
                  <c:v>0.64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42106192"/>
        <c:axId val="242106584"/>
      </c:barChart>
      <c:catAx>
        <c:axId val="242106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2106584"/>
        <c:crosses val="autoZero"/>
        <c:auto val="1"/>
        <c:lblAlgn val="ctr"/>
        <c:lblOffset val="100"/>
        <c:noMultiLvlLbl val="0"/>
      </c:catAx>
      <c:valAx>
        <c:axId val="242106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2106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75"/>
      <c:rotY val="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Нужна ли Вам карта?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  <c:pt idx="3">
                  <c:v>ещё не решили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0.63</c:v>
                </c:pt>
                <c:pt idx="1">
                  <c:v>0.15</c:v>
                </c:pt>
                <c:pt idx="2">
                  <c:v>0.1</c:v>
                </c:pt>
                <c:pt idx="3">
                  <c:v>0.12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Нужна ли Вашим детям банковская карта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да</c:v>
                </c:pt>
                <c:pt idx="1">
                  <c:v>нет</c:v>
                </c:pt>
                <c:pt idx="2">
                  <c:v>сомневаюсь</c:v>
                </c:pt>
                <c:pt idx="3">
                  <c:v>не думали об этом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0.51</c:v>
                </c:pt>
                <c:pt idx="1">
                  <c:v>0.25</c:v>
                </c:pt>
                <c:pt idx="2">
                  <c:v>0.14000000000000001</c:v>
                </c:pt>
                <c:pt idx="3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center.org/young-americans-bank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nki.ru/wikibank/%C4%EE%EF%EE%EB%ED%E8%F2%E5%EB%FC%ED%E0%FF+%EA%E0%F0%F2%E0/" TargetMode="External"/><Relationship Id="rId2" Type="http://schemas.openxmlformats.org/officeDocument/2006/relationships/hyperlink" Target="http://www.banki.ru/wikibank/%C1%E0%ED%EA%EE%E2%F1%EA%E0%FF+%EA%E0%F0%F2%E0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k-rf.ru/statia28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k-rf.ru/statia26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otherreferats.allbest.ru/bank/00156373_0.html" TargetMode="External"/><Relationship Id="rId3" Type="http://schemas.openxmlformats.org/officeDocument/2006/relationships/hyperlink" Target="http://www.finogid.ru/card/269-bankovskaja-karta-dlja-rebenka-obmen-bankovskoj-karty" TargetMode="External"/><Relationship Id="rId7" Type="http://schemas.openxmlformats.org/officeDocument/2006/relationships/hyperlink" Target="http://www.novorab.ru/ArticleSection/Details/6595/1" TargetMode="External"/><Relationship Id="rId2" Type="http://schemas.openxmlformats.org/officeDocument/2006/relationships/hyperlink" Target="http://www.banki.ru/wikibank/bankovskie_kartyi_dlya_dete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olshoyvopros.ru/" TargetMode="External"/><Relationship Id="rId5" Type="http://schemas.openxmlformats.org/officeDocument/2006/relationships/hyperlink" Target="http://www.moiplan.ru/view/view_2439.html" TargetMode="External"/><Relationship Id="rId4" Type="http://schemas.openxmlformats.org/officeDocument/2006/relationships/hyperlink" Target="http://bankir.ru/publikacii/s/detskii-banking-10001281/" TargetMode="External"/><Relationship Id="rId9" Type="http://schemas.openxmlformats.org/officeDocument/2006/relationships/hyperlink" Target="http://project.1september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67744" y="563196"/>
            <a:ext cx="62646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800" b="1" i="1" spc="50" dirty="0" smtClean="0">
                <a:ln w="12700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Мне нужна банковская карта</a:t>
            </a:r>
            <a:endParaRPr lang="ru-RU" sz="4800" b="1" i="1" spc="50" dirty="0">
              <a:ln w="12700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29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Мнение родителей по всей стране</a:t>
            </a:r>
            <a:endParaRPr lang="ru-RU" dirty="0"/>
          </a:p>
        </p:txBody>
      </p:sp>
      <p:pic>
        <p:nvPicPr>
          <p:cNvPr id="4" name="Объект 3" descr="http://www.kommersant.ru/ISSUES.PHOTO/MONEY/2010/035/dengi_35_046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7920880" cy="48245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505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Зарубежный опыт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ru-RU" sz="4200" dirty="0"/>
              <a:t>Во многих странах – США, Британии, Германии – приобщение детей к понятию денег, их накоплению и тратам родители из «среднего класса» начинают уже с 3–5 лет.</a:t>
            </a:r>
          </a:p>
          <a:p>
            <a:endParaRPr lang="ru-RU" dirty="0"/>
          </a:p>
        </p:txBody>
      </p:sp>
      <p:pic>
        <p:nvPicPr>
          <p:cNvPr id="4" name="Рисунок 3" descr="&amp;Bcy;&amp;acy;&amp;ncy;&amp;kcy;&amp;ocy;&amp;vcy;&amp;scy;&amp;kcy;&amp;acy;&amp;yacy; &amp;kcy;&amp;acy;&amp;rcy;&amp;tcy;&amp;acy; &amp;dcy;&amp;lcy;&amp;yacy; &amp;rcy;&amp;iecy;&amp;bcy;&amp;iecy;&amp;ncy;&amp;kcy;&amp;acy;. &amp;Ocy;&amp;bcy;&amp;mcy;&amp;iecy;&amp;ncy; &amp;bcy;&amp;acy;&amp;ncy;&amp;kcy;&amp;ocy;&amp;vcy;&amp;scy;&amp;kcy;&amp;ocy;&amp;jcy; &amp;kcy;&amp;acy;&amp;rcy;&amp;tcy;&amp;ycy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509120"/>
            <a:ext cx="2383532" cy="2160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713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Зарубежный опыт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r>
              <a:rPr lang="ru-RU" dirty="0"/>
              <a:t>В этом им немалую помощь оказывают банки, уделяющие оказанию услуг для детей и подростков повышенное внимание. Еще в 1987 году в США в Денвере, штат Колорадо, был создан </a:t>
            </a:r>
            <a:r>
              <a:rPr lang="ru-RU" u="sng" dirty="0" err="1">
                <a:hlinkClick r:id="rId2"/>
              </a:rPr>
              <a:t>Young</a:t>
            </a:r>
            <a:r>
              <a:rPr lang="ru-RU" u="sng" dirty="0">
                <a:hlinkClick r:id="rId2"/>
              </a:rPr>
              <a:t> </a:t>
            </a:r>
            <a:r>
              <a:rPr lang="ru-RU" u="sng" dirty="0" err="1">
                <a:hlinkClick r:id="rId2"/>
              </a:rPr>
              <a:t>Americans</a:t>
            </a:r>
            <a:r>
              <a:rPr lang="ru-RU" u="sng" dirty="0">
                <a:hlinkClick r:id="rId2"/>
              </a:rPr>
              <a:t> </a:t>
            </a:r>
            <a:r>
              <a:rPr lang="ru-RU" u="sng" dirty="0" err="1">
                <a:hlinkClick r:id="rId2"/>
              </a:rPr>
              <a:t>Bank</a:t>
            </a:r>
            <a:r>
              <a:rPr lang="ru-RU" dirty="0"/>
              <a:t>, единственный в мире банк, предлагающий услуги только для детей и молодежи до 21 года. А с 2001 года в Индии для детей был учрежден </a:t>
            </a:r>
            <a:r>
              <a:rPr lang="ru-RU" dirty="0" err="1"/>
              <a:t>Children`s</a:t>
            </a:r>
            <a:r>
              <a:rPr lang="ru-RU" dirty="0"/>
              <a:t> </a:t>
            </a:r>
            <a:r>
              <a:rPr lang="ru-RU" dirty="0" err="1"/>
              <a:t>Development</a:t>
            </a:r>
            <a:r>
              <a:rPr lang="ru-RU" dirty="0"/>
              <a:t> </a:t>
            </a:r>
            <a:r>
              <a:rPr lang="ru-RU" dirty="0" err="1"/>
              <a:t>Bank</a:t>
            </a:r>
            <a:r>
              <a:rPr lang="ru-RU" dirty="0"/>
              <a:t>, в котором и клиентами, и сотрудниками стали сами дети.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81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говорит закон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>
                <a:hlinkClick r:id="rId2" tooltip="Банковские карты"/>
              </a:rPr>
              <a:t>Банковские карты</a:t>
            </a:r>
            <a:r>
              <a:rPr lang="ru-RU" dirty="0"/>
              <a:t> в России могут выпускаться детям в возрасте от 6 до 14 лет в виде </a:t>
            </a:r>
            <a:r>
              <a:rPr lang="ru-RU" u="sng" dirty="0">
                <a:hlinkClick r:id="rId3" tooltip="дополнительной карточки"/>
              </a:rPr>
              <a:t>дополнительной карточки</a:t>
            </a:r>
            <a:r>
              <a:rPr lang="ru-RU" dirty="0"/>
              <a:t>, открытой к карте родителя ребенка, а также с 14-летнего возраста в виде основной карты при согласии родителя</a:t>
            </a:r>
            <a:r>
              <a:rPr lang="ru-RU" dirty="0" smtClean="0"/>
              <a:t>.</a:t>
            </a:r>
          </a:p>
          <a:p>
            <a:r>
              <a:rPr lang="ru-RU" dirty="0"/>
              <a:t>Это обусловлено российским законодательством.</a:t>
            </a:r>
          </a:p>
          <a:p>
            <a:endParaRPr lang="ru-RU" dirty="0"/>
          </a:p>
        </p:txBody>
      </p:sp>
      <p:pic>
        <p:nvPicPr>
          <p:cNvPr id="4" name="Рисунок 3" descr="http://www.novorab.ru/Content/uploadfiles/image/%D0%9E%D0%91%D0%A0%D0%90%D0%97%D0%9E%D0%92%D0%90%D0%9D%D0%98%D0%95/shkola_karta_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149080"/>
            <a:ext cx="2088232" cy="2520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857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говорит закон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400" dirty="0" smtClean="0"/>
              <a:t>Так</a:t>
            </a:r>
            <a:r>
              <a:rPr lang="ru-RU" sz="3400" dirty="0"/>
              <a:t>, согласно </a:t>
            </a:r>
            <a:r>
              <a:rPr lang="ru-RU" sz="3400" u="sng" dirty="0">
                <a:hlinkClick r:id="rId2" tooltip="http://www.gk-rf.ru/statia28"/>
              </a:rPr>
              <a:t>ст. 28</a:t>
            </a:r>
            <a:r>
              <a:rPr lang="ru-RU" sz="3400" dirty="0"/>
              <a:t> Гражданского кодекса РФ, дети в возрасте от 6 до 14 лет имеют право самостоятельно совершать мелкие бытовые сделки (например, покупки в магазинах), а также сделки по распоряжению средствами, предоставленными им родителями для определенной цели или для свободного распоряжения. Все остальные сделки могут совершать от их имени только родители.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804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говорит закон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Несовершеннолетние в возрасте от 14 до 18 лет уже вправе самостоятельно, без согласия законных представителей распоряжаться своими заработком, стипендией и иными доходами, а также вносить вклады в кредитные учреждения и распоряжаться ими. Все остальные сделки совершаются с письменного согласия родителей. Об этом говорится в </a:t>
            </a:r>
            <a:r>
              <a:rPr lang="ru-RU" u="sng" dirty="0">
                <a:hlinkClick r:id="rId2" tooltip="http://www.gk-rf.ru/statia26"/>
              </a:rPr>
              <a:t>ст. 26</a:t>
            </a:r>
            <a:r>
              <a:rPr lang="ru-RU" dirty="0"/>
              <a:t> ГК РФ.</a:t>
            </a:r>
          </a:p>
        </p:txBody>
      </p:sp>
      <p:pic>
        <p:nvPicPr>
          <p:cNvPr id="6146" name="Picture 2" descr="http://im3-tub-ru.yandex.net/i?id=206929237-08-72&amp;n=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0169"/>
            <a:ext cx="19335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460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других городах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1959" y="2346945"/>
            <a:ext cx="8229600" cy="6107144"/>
          </a:xfrm>
        </p:spPr>
        <p:txBody>
          <a:bodyPr/>
          <a:lstStyle/>
          <a:p>
            <a:pPr algn="just"/>
            <a:r>
              <a:rPr lang="ru-RU" dirty="0"/>
              <a:t>В школах </a:t>
            </a:r>
            <a:r>
              <a:rPr lang="ru-RU" dirty="0" smtClean="0"/>
              <a:t>некоторых городов России </a:t>
            </a:r>
            <a:r>
              <a:rPr lang="ru-RU" dirty="0"/>
              <a:t>введен строгий пропускной контроль. Попасть на территорию учебного заведения можно, лишь предъявив карту-пропуск. С нового учебного года некоторые школы шагнули еще дальше – завтраки и обеды в столовых дети теперь будут оплачивать… банковской картой.</a:t>
            </a:r>
          </a:p>
        </p:txBody>
      </p:sp>
      <p:pic>
        <p:nvPicPr>
          <p:cNvPr id="7170" name="Picture 2" descr="http://im7-tub-ru.yandex.net/i?id=224035190-47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" y="60944"/>
            <a:ext cx="2286000" cy="1927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214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Консультация с работником банка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Согласно </a:t>
            </a:r>
            <a:r>
              <a:rPr lang="ru-RU" sz="2800" dirty="0"/>
              <a:t>законодательству, педагогическому составу не рекомендуется собирать с учеников </a:t>
            </a:r>
            <a:r>
              <a:rPr lang="ru-RU" sz="2800" dirty="0" smtClean="0"/>
              <a:t>деньги, </a:t>
            </a:r>
            <a:r>
              <a:rPr lang="ru-RU" sz="2800" dirty="0"/>
              <a:t>в том числе на охрану школы и питание. Поэтому в учебных заведениях устанавливаются электронные банковские терминалы  для оплаты. </a:t>
            </a:r>
            <a:r>
              <a:rPr lang="ru-RU" sz="2800" dirty="0" smtClean="0"/>
              <a:t>В </a:t>
            </a:r>
            <a:r>
              <a:rPr lang="ru-RU" sz="2800" dirty="0"/>
              <a:t>начале года родителям каждого школьника выдается дебетовая неименная карта мгновенного выпуска. Еще одна выдается самому ребенку. Счет карты родителя привязан к счету детской карты, то есть пополняя свой электронный кошелек, мама или папа вносят деньги на карту школьника. </a:t>
            </a:r>
          </a:p>
          <a:p>
            <a:endParaRPr lang="ru-RU" sz="2800" dirty="0"/>
          </a:p>
        </p:txBody>
      </p:sp>
      <p:pic>
        <p:nvPicPr>
          <p:cNvPr id="5122" name="Picture 2" descr="http://im4-tub-ru.yandex.net/i?id=60013536-17-72&amp;n=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" y="274638"/>
            <a:ext cx="7524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92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Родителям о карте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39825"/>
            <a:ext cx="8229600" cy="470852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Для </a:t>
            </a:r>
            <a:r>
              <a:rPr lang="ru-RU" dirty="0"/>
              <a:t>того, чтобы родительские деньги шли только на расходы в школьной столовой, можно установить ежедневный лимит потребления, например, стоимость обеда – 35-40 рублей. Если карта утеряна, следует звонить на «горячую линию» банка – карту заблокируют, средства на ней сохранятся и перейдут на другую карту, которую в тот же день и выдадут. Правда, замена карточки обойдется в 50 рублей.</a:t>
            </a:r>
          </a:p>
        </p:txBody>
      </p:sp>
      <p:pic>
        <p:nvPicPr>
          <p:cNvPr id="4" name="Рисунок 3" descr="C:\Documents and Settings\Irina\Рабочий стол\исследовательская работа Ивчин Максим МОУ СОШ № 47\XYCR1CA1RFTL5CAC1SKSKCAXND041CA8OK1XICALT1BG6CA44SHXPCAEYLVMKCAEIQNQPCAGCTGQTCAGNW13BCAVY83L6CALZVEUWCASA3EZFCAIRDGCSCA9Z3ED6CAYTJ9HACAQT90PYCACVUCETCA9COGU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645" y="5237162"/>
            <a:ext cx="23018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4181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Родителям о карте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 </a:t>
            </a:r>
            <a:r>
              <a:rPr lang="ru-RU" dirty="0"/>
              <a:t>карте можно подключить услугу, чтобы на телефон приходили </a:t>
            </a:r>
            <a:r>
              <a:rPr lang="ru-RU" dirty="0" smtClean="0"/>
              <a:t>СМС </a:t>
            </a:r>
            <a:r>
              <a:rPr lang="ru-RU" dirty="0"/>
              <a:t>о совершенных операциях. Логично, думаю, подключить родительский телефон. Родители будут в курсе, кушал или нет их ребенок и не уходят ли деньги мимо столовой.</a:t>
            </a:r>
          </a:p>
          <a:p>
            <a:endParaRPr lang="ru-RU" dirty="0"/>
          </a:p>
        </p:txBody>
      </p:sp>
      <p:pic>
        <p:nvPicPr>
          <p:cNvPr id="7" name="Picture 2" descr="http://im0-tub-ru.yandex.net/i?id=8430308-37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768" y="4509120"/>
            <a:ext cx="2935711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5-tub-ru.yandex.net/i?id=99875103-05-72&amp;n=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4638"/>
            <a:ext cx="12287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335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260648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dirty="0" smtClean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МБОУ города Астрахани «Гимназия №2»</a:t>
            </a:r>
            <a:endParaRPr lang="ru-RU" sz="3600" dirty="0">
              <a:ln w="1841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11560" y="1456413"/>
            <a:ext cx="7776864" cy="4248472"/>
          </a:xfrm>
          <a:prstGeom prst="round2DiagRect">
            <a:avLst>
              <a:gd name="adj1" fmla="val 10133"/>
              <a:gd name="adj2" fmla="val 0"/>
            </a:avLst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32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Работу выполнил </a:t>
            </a:r>
            <a:r>
              <a:rPr lang="ru-RU" sz="3200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Богатенко</a:t>
            </a: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Алексей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32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 1 класса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</a:t>
            </a:r>
          </a:p>
          <a:p>
            <a:pPr algn="just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  - </a:t>
            </a: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Волик Л.М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., учитель начальных классов. </a:t>
            </a:r>
            <a:endParaRPr lang="ru-RU" sz="32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912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pPr algn="just"/>
            <a:r>
              <a:rPr lang="ru-RU" sz="2800" dirty="0"/>
              <a:t>Сами дети </a:t>
            </a:r>
            <a:r>
              <a:rPr lang="ru-RU" sz="2800" dirty="0" smtClean="0"/>
              <a:t>высоко оценят </a:t>
            </a:r>
            <a:r>
              <a:rPr lang="ru-RU" sz="2800" dirty="0"/>
              <a:t>предоставленную </a:t>
            </a:r>
            <a:r>
              <a:rPr lang="ru-RU" sz="2800" dirty="0" smtClean="0"/>
              <a:t>самостоятельность</a:t>
            </a:r>
            <a:r>
              <a:rPr lang="ru-RU" sz="2800" dirty="0"/>
              <a:t>. У </a:t>
            </a:r>
            <a:r>
              <a:rPr lang="ru-RU" sz="2800" dirty="0" smtClean="0"/>
              <a:t>нас </a:t>
            </a:r>
            <a:r>
              <a:rPr lang="ru-RU" sz="2800" dirty="0"/>
              <a:t>будет возможность </a:t>
            </a:r>
            <a:r>
              <a:rPr lang="ru-RU" sz="2800" dirty="0" smtClean="0"/>
              <a:t>распоряжаться карманными </a:t>
            </a:r>
            <a:r>
              <a:rPr lang="ru-RU" sz="2800" dirty="0"/>
              <a:t>деньгами: расплачиваться </a:t>
            </a:r>
            <a:r>
              <a:rPr lang="ru-RU" sz="2800" dirty="0" smtClean="0"/>
              <a:t>в </a:t>
            </a:r>
            <a:r>
              <a:rPr lang="ru-RU" sz="2800" dirty="0"/>
              <a:t>школьной столовой, совершать </a:t>
            </a:r>
            <a:r>
              <a:rPr lang="ru-RU" sz="2800" dirty="0" smtClean="0"/>
              <a:t>покупки. </a:t>
            </a:r>
            <a:r>
              <a:rPr lang="ru-RU" sz="2800" dirty="0"/>
              <a:t>А также </a:t>
            </a:r>
            <a:r>
              <a:rPr lang="ru-RU" sz="2800" dirty="0" smtClean="0"/>
              <a:t>мы будем </a:t>
            </a:r>
            <a:r>
              <a:rPr lang="ru-RU" sz="2800" dirty="0"/>
              <a:t>в восторге от возможности </a:t>
            </a:r>
            <a:r>
              <a:rPr lang="ru-RU" sz="2800" dirty="0" smtClean="0"/>
              <a:t>выбрать </a:t>
            </a:r>
            <a:r>
              <a:rPr lang="ru-RU" sz="2800" dirty="0"/>
              <a:t>внешнее оформление </a:t>
            </a:r>
            <a:r>
              <a:rPr lang="ru-RU" sz="2800" dirty="0" smtClean="0"/>
              <a:t>карты. </a:t>
            </a:r>
            <a:r>
              <a:rPr lang="ru-RU" sz="2800" dirty="0"/>
              <a:t>Разместить можно практически любое изображение. Нужно просто загрузить выбранную картинку на специальной странице банка в интернете, а через несколько дней прийти в отделение за готовой картой. Также можно выбрать уже готовый вариант оформления карты из каталога изображений.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2459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Мне было легко пользоваться банковской картой, значит, и другие ребята </a:t>
            </a:r>
            <a:r>
              <a:rPr lang="ru-RU" dirty="0" err="1" smtClean="0"/>
              <a:t>справяться</a:t>
            </a:r>
            <a:r>
              <a:rPr lang="ru-RU" dirty="0" smtClean="0"/>
              <a:t> без особого труда.</a:t>
            </a:r>
          </a:p>
          <a:p>
            <a:r>
              <a:rPr lang="ru-RU" dirty="0" smtClean="0"/>
              <a:t>Детские карты менее опасны, чем деньги.</a:t>
            </a:r>
          </a:p>
          <a:p>
            <a:r>
              <a:rPr lang="ru-RU" dirty="0"/>
              <a:t>Дети, так же как и взрослые, каждый день совершают множество мелких покупок и использование карты воспитывает в ребёнке самостоятельность и ответственность.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768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Посчитаем расходы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u="sng" dirty="0"/>
              <a:t>Расчёт  стоимости карты на одного человека:</a:t>
            </a:r>
            <a:endParaRPr lang="ru-RU" sz="2400" dirty="0"/>
          </a:p>
          <a:p>
            <a:r>
              <a:rPr lang="ru-RU" sz="2400" b="1" dirty="0"/>
              <a:t>1.Стоимость терминалов:</a:t>
            </a: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      3 </a:t>
            </a:r>
            <a:r>
              <a:rPr lang="ru-RU" sz="2400" dirty="0" smtClean="0"/>
              <a:t>Х25000=75 </a:t>
            </a:r>
            <a:r>
              <a:rPr lang="ru-RU" sz="2400" dirty="0"/>
              <a:t>000 рублей,</a:t>
            </a:r>
          </a:p>
          <a:p>
            <a:pPr marL="0" indent="0">
              <a:buNone/>
            </a:pPr>
            <a:r>
              <a:rPr lang="ru-RU" sz="2400" dirty="0" smtClean="0"/>
              <a:t>      75000 </a:t>
            </a:r>
            <a:r>
              <a:rPr lang="ru-RU" sz="2400" dirty="0"/>
              <a:t>: 1000=</a:t>
            </a:r>
            <a:r>
              <a:rPr lang="ru-RU" sz="2400" b="1" dirty="0"/>
              <a:t>75 рублей</a:t>
            </a:r>
            <a:r>
              <a:rPr lang="ru-RU" sz="2400" dirty="0"/>
              <a:t> </a:t>
            </a:r>
          </a:p>
          <a:p>
            <a:r>
              <a:rPr lang="ru-RU" sz="2400" b="1" dirty="0"/>
              <a:t>2.Стоимость компьютерной программы :</a:t>
            </a: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      8000</a:t>
            </a:r>
            <a:r>
              <a:rPr lang="ru-RU" sz="2400" dirty="0"/>
              <a:t>: 1000= </a:t>
            </a:r>
            <a:r>
              <a:rPr lang="ru-RU" sz="2400" b="1" dirty="0" smtClean="0"/>
              <a:t>8рублей </a:t>
            </a:r>
            <a:endParaRPr lang="ru-RU" sz="2400" dirty="0"/>
          </a:p>
          <a:p>
            <a:r>
              <a:rPr lang="ru-RU" sz="2400" b="1" dirty="0"/>
              <a:t>3.Стоимость пластиковой карты с магнитной полосой:</a:t>
            </a:r>
            <a:endParaRPr lang="ru-RU" sz="2400" dirty="0"/>
          </a:p>
          <a:p>
            <a:pPr marL="0" indent="0">
              <a:buNone/>
            </a:pPr>
            <a:r>
              <a:rPr lang="ru-RU" sz="2400" b="1" dirty="0" smtClean="0"/>
              <a:t>     20 </a:t>
            </a:r>
            <a:r>
              <a:rPr lang="ru-RU" sz="2400" b="1" dirty="0"/>
              <a:t>рублей </a:t>
            </a:r>
            <a:endParaRPr lang="ru-RU" sz="2400" b="1" dirty="0" smtClean="0"/>
          </a:p>
          <a:p>
            <a:r>
              <a:rPr lang="ru-RU" sz="2400" b="1" dirty="0" smtClean="0"/>
              <a:t>Итого</a:t>
            </a:r>
            <a:r>
              <a:rPr lang="ru-RU" sz="2400" dirty="0"/>
              <a:t>: </a:t>
            </a:r>
            <a:r>
              <a:rPr lang="ru-RU" sz="2400" dirty="0" smtClean="0"/>
              <a:t>75рублей+8рублей+20 </a:t>
            </a:r>
            <a:r>
              <a:rPr lang="ru-RU" sz="2400" dirty="0"/>
              <a:t>рублей </a:t>
            </a:r>
            <a:r>
              <a:rPr lang="ru-RU" sz="2400" dirty="0" smtClean="0"/>
              <a:t>=</a:t>
            </a:r>
            <a:r>
              <a:rPr lang="ru-RU" sz="2400" b="1" dirty="0" smtClean="0"/>
              <a:t>103 рубля</a:t>
            </a:r>
          </a:p>
          <a:p>
            <a:pPr marL="0" indent="0">
              <a:buNone/>
            </a:pPr>
            <a:r>
              <a:rPr lang="ru-RU" sz="2400" dirty="0" smtClean="0"/>
              <a:t>     Если </a:t>
            </a:r>
            <a:r>
              <a:rPr lang="ru-RU" sz="2400" dirty="0"/>
              <a:t>использовать пластиковую карту с чипом, которая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     стоит </a:t>
            </a:r>
            <a:r>
              <a:rPr lang="ru-RU" sz="2400" dirty="0"/>
              <a:t>50 рублей, вся система будет стоить </a:t>
            </a:r>
            <a:r>
              <a:rPr lang="ru-RU" sz="2400" dirty="0" smtClean="0"/>
              <a:t>около  </a:t>
            </a:r>
            <a:r>
              <a:rPr lang="ru-RU" sz="2400" b="1" dirty="0" smtClean="0"/>
              <a:t>150</a:t>
            </a:r>
          </a:p>
          <a:p>
            <a:pPr marL="0" indent="0">
              <a:buNone/>
            </a:pPr>
            <a:r>
              <a:rPr lang="ru-RU" sz="2400" b="1" dirty="0" smtClean="0"/>
              <a:t>     рублей.  </a:t>
            </a: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7122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Мы решили обратиться к администрации с просьбой рассмотреть вопрос об использовании детских банковских карт в нашей гимназии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626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u="sng" dirty="0">
                <a:hlinkClick r:id="rId2"/>
              </a:rPr>
              <a:t>http://www.banki.ru/wikibank/bankovskie_kartyi_dlya_detey/</a:t>
            </a:r>
            <a:endParaRPr lang="ru-RU" dirty="0"/>
          </a:p>
          <a:p>
            <a:r>
              <a:rPr lang="ru-RU" u="sng" dirty="0">
                <a:hlinkClick r:id="rId3"/>
              </a:rPr>
              <a:t>http://www.finogid.ru/card/269-bankovskaja-karta-dlja-rebenka-obmen-bankovskoj-karty</a:t>
            </a:r>
            <a:endParaRPr lang="ru-RU" dirty="0"/>
          </a:p>
          <a:p>
            <a:r>
              <a:rPr lang="ru-RU" u="sng" dirty="0">
                <a:hlinkClick r:id="rId4"/>
              </a:rPr>
              <a:t>http://bankir.ru/publikacii/s/detskii-banking-10001281</a:t>
            </a:r>
            <a:r>
              <a:rPr lang="ru-RU" u="sng" dirty="0" smtClean="0">
                <a:hlinkClick r:id="rId4"/>
              </a:rPr>
              <a:t>/</a:t>
            </a:r>
            <a:endParaRPr lang="ru-RU" u="sng" dirty="0" smtClean="0"/>
          </a:p>
          <a:p>
            <a:r>
              <a:rPr lang="ru-RU" u="sng" dirty="0">
                <a:hlinkClick r:id="rId5"/>
              </a:rPr>
              <a:t>http://</a:t>
            </a:r>
            <a:r>
              <a:rPr lang="ru-RU" u="sng" dirty="0" smtClean="0">
                <a:hlinkClick r:id="rId5"/>
              </a:rPr>
              <a:t>www.moiplan.ru/view/view_2439.html</a:t>
            </a:r>
            <a:endParaRPr lang="ru-RU" u="sng" dirty="0" smtClean="0"/>
          </a:p>
          <a:p>
            <a:r>
              <a:rPr lang="ru-RU" u="sng" dirty="0">
                <a:hlinkClick r:id="rId6"/>
              </a:rPr>
              <a:t>http://www.bolshoyvopros.ru</a:t>
            </a:r>
            <a:endParaRPr lang="ru-RU" dirty="0"/>
          </a:p>
          <a:p>
            <a:r>
              <a:rPr lang="ru-RU" u="sng" dirty="0" smtClean="0">
                <a:hlinkClick r:id="rId7"/>
              </a:rPr>
              <a:t>http</a:t>
            </a:r>
            <a:r>
              <a:rPr lang="ru-RU" u="sng" dirty="0">
                <a:hlinkClick r:id="rId7"/>
              </a:rPr>
              <a:t>://</a:t>
            </a:r>
            <a:r>
              <a:rPr lang="ru-RU" u="sng" dirty="0" smtClean="0">
                <a:hlinkClick r:id="rId7"/>
              </a:rPr>
              <a:t>www.novorab.ru/ArticleSection/Details/6595/1</a:t>
            </a:r>
            <a:r>
              <a:rPr lang="ru-RU" u="sng" dirty="0">
                <a:hlinkClick r:id="rId7"/>
              </a:rPr>
              <a:t> http://</a:t>
            </a:r>
            <a:r>
              <a:rPr lang="ru-RU" u="sng" dirty="0" smtClean="0">
                <a:hlinkClick r:id="rId7"/>
              </a:rPr>
              <a:t>www.novorab.ru/ArticleSection/Details/6595/1</a:t>
            </a:r>
            <a:endParaRPr lang="ru-RU" u="sng" dirty="0" smtClean="0"/>
          </a:p>
          <a:p>
            <a:r>
              <a:rPr lang="en-US" u="sng" dirty="0" smtClean="0">
                <a:hlinkClick r:id="rId8"/>
              </a:rPr>
              <a:t>http</a:t>
            </a:r>
            <a:r>
              <a:rPr lang="en-US" u="sng" dirty="0">
                <a:hlinkClick r:id="rId8"/>
              </a:rPr>
              <a:t>://</a:t>
            </a:r>
            <a:r>
              <a:rPr lang="en-US" u="sng" dirty="0" smtClean="0">
                <a:hlinkClick r:id="rId8"/>
              </a:rPr>
              <a:t>otherreferats.allbest.ru/bank/00156373_0.html</a:t>
            </a:r>
            <a:endParaRPr lang="ru-RU" u="sng" dirty="0" smtClean="0"/>
          </a:p>
          <a:p>
            <a:r>
              <a:rPr lang="en-US" u="sng" dirty="0">
                <a:hlinkClick r:id="rId9"/>
              </a:rPr>
              <a:t>http://project.1september.ru</a:t>
            </a:r>
            <a:r>
              <a:rPr lang="en-US" u="sng" dirty="0" smtClean="0">
                <a:hlinkClick r:id="rId9"/>
              </a:rPr>
              <a:t>/</a:t>
            </a:r>
            <a:endParaRPr lang="ru-RU" u="sng" dirty="0" smtClean="0"/>
          </a:p>
          <a:p>
            <a:endParaRPr lang="ru-RU" u="sng" dirty="0" smtClean="0"/>
          </a:p>
          <a:p>
            <a:pPr marL="0" indent="0">
              <a:buNone/>
            </a:pPr>
            <a:endParaRPr lang="ru-RU" u="sng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916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u="sng" dirty="0" smtClean="0"/>
              <a:t>Цель работы: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 </a:t>
            </a:r>
            <a:r>
              <a:rPr lang="ru-RU" dirty="0" smtClean="0"/>
              <a:t>определить, нужна ли младшему школьнику банковская карта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u="sng" dirty="0" smtClean="0"/>
              <a:t>Задачи: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 </a:t>
            </a:r>
            <a:r>
              <a:rPr lang="ru-RU" dirty="0" smtClean="0"/>
              <a:t>узнать у взрослых их отношение к банковским картам как для взрослых, так и для детей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определить отношение школьников к банковским картам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изучить историю банковских карт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изучить опыт использования банковских карт в других школах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</p:txBody>
      </p:sp>
      <p:pic>
        <p:nvPicPr>
          <p:cNvPr id="4" name="Рисунок 3" descr="http://zhenskoe-schaste.ru/wp-content/uploads/kartinka480-225x30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4624"/>
            <a:ext cx="1621954" cy="19086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860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думаю, что школьная банковская карта нужна не только мне, но и всем моим одноклассникам, потому что не только помогает следить за деньгами, но и поможет нам правильно ими распорядиться</a:t>
            </a:r>
            <a:endParaRPr lang="ru-RU" dirty="0"/>
          </a:p>
        </p:txBody>
      </p:sp>
      <p:pic>
        <p:nvPicPr>
          <p:cNvPr id="4" name="Рисунок 3" descr="financeprosveshenie240212_180x16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725144"/>
            <a:ext cx="2664296" cy="17996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236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Давайте спросим…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r>
              <a:rPr lang="ru-RU" sz="2800" dirty="0" smtClean="0"/>
              <a:t>Пользуетесь ли Вы банковской картой?</a:t>
            </a:r>
          </a:p>
          <a:p>
            <a:pPr marL="0" indent="0">
              <a:buNone/>
            </a:pPr>
            <a:r>
              <a:rPr lang="ru-RU" sz="2800" dirty="0" smtClean="0"/>
              <a:t>Учителя (14 человек)             Родители (32 человека)        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216837155"/>
              </p:ext>
            </p:extLst>
          </p:nvPr>
        </p:nvGraphicFramePr>
        <p:xfrm>
          <a:off x="457200" y="2780928"/>
          <a:ext cx="3754760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2029689453"/>
              </p:ext>
            </p:extLst>
          </p:nvPr>
        </p:nvGraphicFramePr>
        <p:xfrm>
          <a:off x="4283968" y="2571751"/>
          <a:ext cx="4104456" cy="3565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4912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Вам необходима банковская карта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Перечисление зарплаты</a:t>
            </a:r>
          </a:p>
          <a:p>
            <a:r>
              <a:rPr lang="ru-RU" dirty="0" smtClean="0"/>
              <a:t>Удобно, не надо носить с собой крупную сумму</a:t>
            </a:r>
          </a:p>
          <a:p>
            <a:r>
              <a:rPr lang="ru-RU" dirty="0" smtClean="0"/>
              <a:t>Защита от воровства</a:t>
            </a:r>
          </a:p>
          <a:p>
            <a:r>
              <a:rPr lang="ru-RU" dirty="0" smtClean="0"/>
              <a:t>Много возможностей расплатиться за услуги</a:t>
            </a:r>
          </a:p>
          <a:p>
            <a:r>
              <a:rPr lang="ru-RU" dirty="0" smtClean="0"/>
              <a:t>Нет ограничения использования в разных городах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363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спросили взрослых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6098137"/>
              </p:ext>
            </p:extLst>
          </p:nvPr>
        </p:nvGraphicFramePr>
        <p:xfrm>
          <a:off x="457200" y="1600200"/>
          <a:ext cx="8229600" cy="4277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0482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спросили детей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 Вам нужна карта?</a:t>
            </a:r>
          </a:p>
          <a:p>
            <a:endParaRPr lang="ru-RU" dirty="0"/>
          </a:p>
        </p:txBody>
      </p:sp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283050185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2512334786"/>
              </p:ext>
            </p:extLst>
          </p:nvPr>
        </p:nvGraphicFramePr>
        <p:xfrm>
          <a:off x="1524000" y="2420888"/>
          <a:ext cx="6096000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5725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спросили у родителей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709868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1036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976</Words>
  <Application>Microsoft Office PowerPoint</Application>
  <PresentationFormat>Экран (4:3)</PresentationFormat>
  <Paragraphs>84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Verdana</vt:lpstr>
      <vt:lpstr>Wingdings</vt:lpstr>
      <vt:lpstr>Тема Office</vt:lpstr>
      <vt:lpstr>Презентация PowerPoint</vt:lpstr>
      <vt:lpstr>Презентация PowerPoint</vt:lpstr>
      <vt:lpstr>Цели и задачи</vt:lpstr>
      <vt:lpstr>Гипотеза </vt:lpstr>
      <vt:lpstr>Давайте спросим…</vt:lpstr>
      <vt:lpstr>Почему Вам необходима банковская карта</vt:lpstr>
      <vt:lpstr>Мы спросили взрослых</vt:lpstr>
      <vt:lpstr>Мы спросили детей</vt:lpstr>
      <vt:lpstr>Мы спросили у родителей</vt:lpstr>
      <vt:lpstr>Мнение родителей по всей стране</vt:lpstr>
      <vt:lpstr>Зарубежный опыт</vt:lpstr>
      <vt:lpstr>Зарубежный опыт</vt:lpstr>
      <vt:lpstr>Что говорит закон</vt:lpstr>
      <vt:lpstr>Что говорит закон</vt:lpstr>
      <vt:lpstr>Что говорит закон</vt:lpstr>
      <vt:lpstr>В других городах</vt:lpstr>
      <vt:lpstr>Консультация с работником банка</vt:lpstr>
      <vt:lpstr>Родителям о карте</vt:lpstr>
      <vt:lpstr>Родителям о карте</vt:lpstr>
      <vt:lpstr>Выводы</vt:lpstr>
      <vt:lpstr>Выводы </vt:lpstr>
      <vt:lpstr>Посчитаем расходы</vt:lpstr>
      <vt:lpstr>Проект </vt:lpstr>
      <vt:lpstr>Источники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Любовь Волик</cp:lastModifiedBy>
  <cp:revision>21</cp:revision>
  <dcterms:created xsi:type="dcterms:W3CDTF">2012-07-31T15:34:20Z</dcterms:created>
  <dcterms:modified xsi:type="dcterms:W3CDTF">2013-02-24T21:13:50Z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234770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