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7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50243-ACF6-4AC1-9920-F7EC723B3F24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BE6D-4536-468F-85BC-9D6E28EA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50243-ACF6-4AC1-9920-F7EC723B3F24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BE6D-4536-468F-85BC-9D6E28EA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50243-ACF6-4AC1-9920-F7EC723B3F24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BE6D-4536-468F-85BC-9D6E28EA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50243-ACF6-4AC1-9920-F7EC723B3F24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BE6D-4536-468F-85BC-9D6E28EA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50243-ACF6-4AC1-9920-F7EC723B3F24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BE6D-4536-468F-85BC-9D6E28EA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50243-ACF6-4AC1-9920-F7EC723B3F24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BE6D-4536-468F-85BC-9D6E28EA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50243-ACF6-4AC1-9920-F7EC723B3F24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BE6D-4536-468F-85BC-9D6E28EA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50243-ACF6-4AC1-9920-F7EC723B3F24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BE6D-4536-468F-85BC-9D6E28EA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50243-ACF6-4AC1-9920-F7EC723B3F24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BE6D-4536-468F-85BC-9D6E28EA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50243-ACF6-4AC1-9920-F7EC723B3F24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BE6D-4536-468F-85BC-9D6E28EA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50243-ACF6-4AC1-9920-F7EC723B3F24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BE6D-4536-468F-85BC-9D6E28EA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3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50243-ACF6-4AC1-9920-F7EC723B3F24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6BE6D-4536-468F-85BC-9D6E28EA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785926"/>
            <a:ext cx="7772400" cy="1898653"/>
          </a:xfrm>
        </p:spPr>
        <p:txBody>
          <a:bodyPr>
            <a:normAutofit fontScale="90000"/>
          </a:bodyPr>
          <a:lstStyle/>
          <a:p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учреждение  детский сад №59 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вида с приоритетным осуществлением физического развития воспитанников 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Калининского административного района Санкт-Петербурга.</a:t>
            </a: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>
                <a:latin typeface="Monotype Corsiva" pitchFamily="66" charset="0"/>
              </a:rPr>
              <a:t>Предметно-   </a:t>
            </a:r>
            <a:r>
              <a:rPr lang="ru-RU" sz="9600" dirty="0" err="1" smtClean="0">
                <a:latin typeface="Monotype Corsiva" pitchFamily="66" charset="0"/>
              </a:rPr>
              <a:t>развиващая</a:t>
            </a:r>
            <a:r>
              <a:rPr lang="ru-RU" sz="9600" dirty="0" smtClean="0">
                <a:latin typeface="Monotype Corsiva" pitchFamily="66" charset="0"/>
              </a:rPr>
              <a:t> среда в детском саду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35241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5286388"/>
            <a:ext cx="50006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Составитель: ст.воспитатель ГБДОУ №59 Васильева Е.М.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30292"/>
            <a:ext cx="9144000" cy="6888292"/>
          </a:xfrm>
          <a:prstGeom prst="rect">
            <a:avLst/>
          </a:prstGeom>
          <a:noFill/>
        </p:spPr>
      </p:pic>
      <p:pic>
        <p:nvPicPr>
          <p:cNvPr id="6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571480"/>
            <a:ext cx="4643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Средняя группа (4-5 лет)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142985"/>
            <a:ext cx="692948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Возрастные особенности: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•В данном возрасте развивается наглядно-образное мышление, познавательная мотивация стимулирует активность речевого общения.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•Развивается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конкурентность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соревновательность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•В игровой деятельности появляются ролевые взаимодействия, 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происходит разделение на игровые и реальные ситуации.</a:t>
            </a:r>
          </a:p>
          <a:p>
            <a:pPr lvl="2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•Двигательная сфера характеризуется позитивными изменениями мелкой </a:t>
            </a:r>
          </a:p>
          <a:p>
            <a:pPr lvl="2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крупной моторики, совершенствуется техническая сторона продуктивной деятельности. 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488" y="3826737"/>
            <a:ext cx="3143272" cy="3031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8292"/>
          </a:xfrm>
          <a:prstGeom prst="rect">
            <a:avLst/>
          </a:prstGeom>
          <a:noFill/>
        </p:spPr>
      </p:pic>
      <p:pic>
        <p:nvPicPr>
          <p:cNvPr id="6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642918"/>
            <a:ext cx="65008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Требования к созданию предметно-развивающего пространства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1357298"/>
            <a:ext cx="6786610" cy="3929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соответствие принципу небольших полузамкнутых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микропространств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для игр подгруппами </a:t>
            </a:r>
          </a:p>
          <a:p>
            <a:pPr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•обеспечение свободного перемещения детей и организации игрового пространства.</a:t>
            </a:r>
          </a:p>
          <a:p>
            <a:pPr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•сочетание реалистичных игрушек и игрушек-заместителей, способствующих развитию творчества, воображения и познания.</a:t>
            </a:r>
          </a:p>
          <a:p>
            <a:pPr>
              <a:buFontTx/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Рекомендуемые зоны детской деятельности:</a:t>
            </a:r>
          </a:p>
          <a:p>
            <a:pPr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Сюжетно-ролевые игры: «Семья», «Больница», «Парикмахерская», «Супермаркет», «Почта», «Гараж», «Путешествие».</a:t>
            </a:r>
          </a:p>
          <a:p>
            <a:pPr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Уголки: </a:t>
            </a:r>
          </a:p>
          <a:p>
            <a:pPr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книжный, театрализованной деятельности,  изобразительного творчества, конструирования,  дидактических игр, музыкальный, физкультурный,</a:t>
            </a:r>
          </a:p>
          <a:p>
            <a:pPr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природы и элементарного экспериментирования, путешествий, дежурства. </a:t>
            </a:r>
          </a:p>
          <a:p>
            <a:pPr lvl="2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Зона активных игр: военные, путешественники, строители</a:t>
            </a:r>
          </a:p>
          <a:p>
            <a:pPr lvl="2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спортстмены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физкультурники, водители транспорта и др.</a:t>
            </a:r>
          </a:p>
        </p:txBody>
      </p:sp>
      <p:pic>
        <p:nvPicPr>
          <p:cNvPr id="4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8292"/>
          </a:xfrm>
          <a:prstGeom prst="rect">
            <a:avLst/>
          </a:prstGeom>
          <a:noFill/>
        </p:spPr>
      </p:pic>
      <p:pic>
        <p:nvPicPr>
          <p:cNvPr id="5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642918"/>
            <a:ext cx="35306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Старшая группа (5-6 л)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29058" y="1071546"/>
            <a:ext cx="4572000" cy="461664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Возрастные особенности: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Достижения этого возраста характеризуется распределением ролей в игровой деятельности; структурированием игрового пространства, дальнейшим развитием изобразительной деятельности, отличающейся высокой продуктивностью. </a:t>
            </a:r>
          </a:p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Продолжает развиваться образное мышление, совершенствуется функция обобщения, что является основой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словесно-логического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мышления, формируется произвольность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поведения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психических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процессов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катя\Local Settings\Temporary Internet Files\Content.Word\MNA_332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285860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6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8292"/>
          </a:xfrm>
          <a:prstGeom prst="rect">
            <a:avLst/>
          </a:prstGeom>
          <a:noFill/>
        </p:spPr>
      </p:pic>
      <p:pic>
        <p:nvPicPr>
          <p:cNvPr id="7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714356"/>
            <a:ext cx="63579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Требования к созданию предметно-развивающего пространства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428736"/>
            <a:ext cx="764386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Мобильность и гибкость игровой среды, не навязывающей готовых сюжетов. 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•Наличие разнообразных центров развития (экспериментирования, художественного творчества и т.д.).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•Предпочтение играм повышенного уровня сложности (развивающим, конструктивным, головоломкам и др.).</a:t>
            </a:r>
          </a:p>
          <a:p>
            <a:pPr>
              <a:buFontTx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2000" b="1" dirty="0" smtClean="0"/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3143248"/>
            <a:ext cx="28003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•Учет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гендерного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подхода.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катя\Local Settings\Temporary Internet Files\Content.Word\MNA_331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3571876"/>
            <a:ext cx="5721151" cy="252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6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8292"/>
          </a:xfrm>
          <a:prstGeom prst="rect">
            <a:avLst/>
          </a:prstGeom>
          <a:noFill/>
        </p:spPr>
      </p:pic>
      <p:pic>
        <p:nvPicPr>
          <p:cNvPr id="7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642918"/>
            <a:ext cx="6786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Рекомендуемые зоны детской деятельности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857232"/>
            <a:ext cx="578646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Сюжетно-ролевые игры: 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«Семья», «Салон красоты»,«Супермаркет», «Медицинский Центр», «Скорая помощь», «Дом моды», «Телевидение», «Почта»,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Фотостудия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«Строители», «Путешественники-исследователи», «Цирк», «Театр». </a:t>
            </a:r>
          </a:p>
          <a:p>
            <a:pPr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Центры: 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художественного творчества, книжный, дидактических и настольно-печатных игр, физкультурно-спортивный, 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природы и 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экспериментирования, к</a:t>
            </a:r>
          </a:p>
          <a:p>
            <a:pPr>
              <a:buFontTx/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раеведения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мини-музеи.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Зона активных игр: 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военные, спасатели, </a:t>
            </a:r>
          </a:p>
          <a:p>
            <a:pPr lvl="2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ГИБДД, </a:t>
            </a:r>
          </a:p>
          <a:p>
            <a:pPr lvl="2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путешественники, </a:t>
            </a:r>
          </a:p>
          <a:p>
            <a:pPr lvl="2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строители, </a:t>
            </a:r>
          </a:p>
          <a:p>
            <a:pPr lvl="2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Спортстмены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физкультурникии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др. </a:t>
            </a:r>
          </a:p>
        </p:txBody>
      </p:sp>
      <p:pic>
        <p:nvPicPr>
          <p:cNvPr id="4" name="Рисунок 3" descr="C:\Documents and Settings\катя\Local Settings\Temporary Internet Files\Content.Word\MNA_331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4810" y="3214686"/>
            <a:ext cx="3821186" cy="27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8292"/>
          </a:xfrm>
          <a:prstGeom prst="rect">
            <a:avLst/>
          </a:prstGeom>
          <a:noFill/>
        </p:spPr>
      </p:pic>
      <p:pic>
        <p:nvPicPr>
          <p:cNvPr id="6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928670"/>
            <a:ext cx="69141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Подготовительная к школе группа (6-7 л)</a:t>
            </a:r>
            <a:endParaRPr lang="ru-RU" sz="2400" dirty="0"/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214422"/>
            <a:ext cx="3330585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786182" y="1357298"/>
            <a:ext cx="4714876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Возрастные особенности: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данном возрасте дети обладают высоким уровнем познавательного и личностного развития.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Игровые действия детей становятся более сложными (проигрываются разнообразные жизненные ситуации), в связи с этим игровое пространство усложняется.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Продолжает развиваться воображение, произвольность, внимание, речевое общение, навыки обобщения и рассуждения, формируется абстрактное мышление.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Активно развиваются разные виды творчества.</a:t>
            </a:r>
          </a:p>
        </p:txBody>
      </p:sp>
      <p:pic>
        <p:nvPicPr>
          <p:cNvPr id="5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8292"/>
          </a:xfrm>
          <a:prstGeom prst="rect">
            <a:avLst/>
          </a:prstGeom>
          <a:noFill/>
        </p:spPr>
      </p:pic>
      <p:pic>
        <p:nvPicPr>
          <p:cNvPr id="6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714356"/>
            <a:ext cx="57864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Требования к созданию предметно-развивающего пространства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571612"/>
            <a:ext cx="75723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Высокая мобильность и возможность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самостоятельного моделирования детьми игрового пространства (использование продуктов детской деятельности).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условий для развития творчества, воображения, самовыражения и самореализации ребенка.</a:t>
            </a:r>
          </a:p>
          <a:p>
            <a:pPr lvl="3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Тематическое разнообразие центров, направленных на развитие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3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познавательной активности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3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произвольности</a:t>
            </a:r>
          </a:p>
          <a:p>
            <a:pPr>
              <a:buFontTx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30292"/>
            <a:ext cx="9144000" cy="6888292"/>
          </a:xfrm>
          <a:prstGeom prst="rect">
            <a:avLst/>
          </a:prstGeom>
          <a:noFill/>
        </p:spPr>
      </p:pic>
      <p:pic>
        <p:nvPicPr>
          <p:cNvPr id="5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642918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Рекомендуемые зоны детской деятельности</a:t>
            </a:r>
            <a:endParaRPr lang="ru-RU" sz="2400" dirty="0"/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357298"/>
            <a:ext cx="3429024" cy="3517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857620" y="1285860"/>
            <a:ext cx="45720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Сюжетно- ролевые игры: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«Торговый центр»,«Скорая Помощь», «Ветеринарная лечебница»,«Дом Моды»,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«Фото-студия»,«Школа»,«Бюро путешествий»,«Почта»,«Космос»и др.</a:t>
            </a:r>
          </a:p>
          <a:p>
            <a:pPr algn="ctr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экспериментально-исследовательской и проектной деятельности, художественного творчества, театрализованной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Мини-музеи, библиотека,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планетарий.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Зона активных игр: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военные,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спасатели,строители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Спортстмены-олимпийцы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ГИБДД, архитекторы-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конструкторы.</a:t>
            </a:r>
          </a:p>
        </p:txBody>
      </p:sp>
      <p:pic>
        <p:nvPicPr>
          <p:cNvPr id="5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8292"/>
          </a:xfrm>
          <a:prstGeom prst="rect">
            <a:avLst/>
          </a:prstGeom>
          <a:noFill/>
        </p:spPr>
      </p:pic>
      <p:pic>
        <p:nvPicPr>
          <p:cNvPr id="6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642918"/>
            <a:ext cx="49422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Информация для родителей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071546"/>
            <a:ext cx="407193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Оформление уголка для родителей в приемных.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введением ФГТ</a:t>
            </a: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изменилась идеология во взаимодействии детского сада и семьи. Поэтому в</a:t>
            </a:r>
            <a:endParaRPr lang="ru-RU" dirty="0" smtClean="0"/>
          </a:p>
          <a:p>
            <a:pPr eaLnBrk="0" hangingPunct="0"/>
            <a:r>
              <a:rPr lang="ru-RU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содержании родительских уголков после конкурса появились следующие</a:t>
            </a:r>
            <a:endParaRPr lang="ru-RU" dirty="0" smtClean="0"/>
          </a:p>
          <a:p>
            <a:pPr eaLnBrk="0" hangingPunct="0"/>
            <a:r>
              <a:rPr lang="ru-RU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разделы:</a:t>
            </a:r>
            <a:endParaRPr lang="ru-RU" dirty="0" smtClean="0"/>
          </a:p>
          <a:p>
            <a:pPr eaLnBrk="0" hangingPunct="0"/>
            <a:r>
              <a:rPr lang="ru-RU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ru-RU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28" y="1142984"/>
            <a:ext cx="3619233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3571876"/>
            <a:ext cx="3214710" cy="2411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857620" y="3500438"/>
            <a:ext cx="45005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dirty="0">
                <a:latin typeface="Calibri" pitchFamily="34" charset="0"/>
                <a:ea typeface="Arial Unicode MS" pitchFamily="34" charset="-128"/>
                <a:cs typeface="Times New Roman" pitchFamily="18" charset="0"/>
              </a:rPr>
              <a:t></a:t>
            </a:r>
            <a:r>
              <a:rPr lang="ru-RU" dirty="0">
                <a:latin typeface="Calibri" pitchFamily="34" charset="0"/>
                <a:ea typeface="Wingdings-Regular" charset="-12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режим;</a:t>
            </a:r>
            <a:endParaRPr lang="ru-RU" dirty="0"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</a:t>
            </a:r>
            <a:r>
              <a:rPr lang="ru-RU" dirty="0">
                <a:latin typeface="Calibri" pitchFamily="34" charset="0"/>
                <a:ea typeface="Wingdings-Regular" charset="-120"/>
              </a:rPr>
              <a:t> </a:t>
            </a:r>
            <a:r>
              <a:rPr lang="ru-RU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расписание организованной образовательной деятельности;</a:t>
            </a:r>
            <a:endParaRPr lang="ru-RU" dirty="0"/>
          </a:p>
          <a:p>
            <a:pPr>
              <a:spcBef>
                <a:spcPct val="0"/>
              </a:spcBef>
            </a:pPr>
            <a:r>
              <a:rPr lang="ru-RU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</a:t>
            </a:r>
            <a:r>
              <a:rPr lang="ru-RU" dirty="0">
                <a:latin typeface="Calibri" pitchFamily="34" charset="0"/>
                <a:ea typeface="Wingdings-Regular" charset="-120"/>
              </a:rPr>
              <a:t> </a:t>
            </a:r>
            <a:r>
              <a:rPr lang="ru-RU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психологические особенности детей;</a:t>
            </a:r>
            <a:endParaRPr lang="ru-RU" dirty="0"/>
          </a:p>
          <a:p>
            <a:pPr>
              <a:spcBef>
                <a:spcPct val="0"/>
              </a:spcBef>
            </a:pPr>
            <a:r>
              <a:rPr lang="ru-RU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</a:t>
            </a:r>
            <a:r>
              <a:rPr lang="ru-RU" dirty="0">
                <a:latin typeface="Calibri" pitchFamily="34" charset="0"/>
                <a:ea typeface="Wingdings-Regular" charset="-120"/>
              </a:rPr>
              <a:t> </a:t>
            </a:r>
            <a:r>
              <a:rPr lang="ru-RU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настольно-тематическая информация (</a:t>
            </a:r>
            <a:r>
              <a:rPr lang="ru-RU" dirty="0" err="1">
                <a:latin typeface="Times New Roman" pitchFamily="18" charset="0"/>
                <a:ea typeface="Calibri" pitchFamily="34" charset="0"/>
                <a:cs typeface="Calibri" pitchFamily="34" charset="0"/>
              </a:rPr>
              <a:t>информация</a:t>
            </a:r>
            <a:r>
              <a:rPr lang="ru-RU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 по вопросам</a:t>
            </a:r>
            <a:endParaRPr lang="ru-RU" dirty="0"/>
          </a:p>
          <a:p>
            <a:pPr>
              <a:spcBef>
                <a:spcPct val="0"/>
              </a:spcBef>
            </a:pPr>
            <a:r>
              <a:rPr lang="ru-RU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педагогики, психологии </a:t>
            </a:r>
            <a:endParaRPr lang="en-US" dirty="0" smtClean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>
              <a:spcBef>
                <a:spcPct val="0"/>
              </a:spcBef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и </a:t>
            </a:r>
            <a:r>
              <a:rPr lang="ru-RU" dirty="0">
                <a:latin typeface="Times New Roman" pitchFamily="18" charset="0"/>
                <a:ea typeface="Calibri" pitchFamily="34" charset="0"/>
                <a:cs typeface="Calibri" pitchFamily="34" charset="0"/>
              </a:rPr>
              <a:t>медицины);</a:t>
            </a:r>
            <a:endParaRPr lang="ru-RU" dirty="0"/>
          </a:p>
        </p:txBody>
      </p:sp>
      <p:pic>
        <p:nvPicPr>
          <p:cNvPr id="7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30292"/>
            <a:ext cx="9144000" cy="6888292"/>
          </a:xfrm>
          <a:prstGeom prst="rect">
            <a:avLst/>
          </a:prstGeom>
          <a:noFill/>
        </p:spPr>
      </p:pic>
      <p:pic>
        <p:nvPicPr>
          <p:cNvPr id="8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642918"/>
            <a:ext cx="5170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Информация для родителей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000108"/>
            <a:ext cx="507209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eaLnBrk="0" hangingPunct="0"/>
            <a:r>
              <a:rPr lang="ru-RU" dirty="0" smtClean="0">
                <a:latin typeface="Calibri" pitchFamily="34" charset="0"/>
                <a:ea typeface="Arial Unicode MS" pitchFamily="34" charset="-128"/>
                <a:cs typeface="Times New Roman" pitchFamily="18" charset="0"/>
              </a:rPr>
              <a:t></a:t>
            </a:r>
            <a:r>
              <a:rPr lang="ru-RU" dirty="0" smtClean="0">
                <a:latin typeface="Calibri" pitchFamily="34" charset="0"/>
                <a:ea typeface="Wingdings-Regular" charset="-12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уголок краткой информации (высказывания великих людей, яркие</a:t>
            </a: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lvl="2" eaLnBrk="0" hangingPunct="0"/>
            <a:r>
              <a:rPr lang="ru-RU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строки стихов, меткие народные пословицы и поговорки по вопросам</a:t>
            </a:r>
            <a:endParaRPr lang="ru-RU" dirty="0" smtClean="0"/>
          </a:p>
          <a:p>
            <a:pPr lvl="2" eaLnBrk="0" hangingPunct="0"/>
            <a:r>
              <a:rPr lang="ru-RU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воспитания и обучения);</a:t>
            </a:r>
            <a:endParaRPr lang="ru-RU" dirty="0" smtClean="0"/>
          </a:p>
          <a:p>
            <a:pPr eaLnBrk="0" hangingPunct="0"/>
            <a:r>
              <a:rPr lang="ru-RU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</a:t>
            </a:r>
            <a:r>
              <a:rPr lang="ru-RU" dirty="0" smtClean="0">
                <a:latin typeface="Calibri" pitchFamily="34" charset="0"/>
                <a:ea typeface="Wingdings-Regular" charset="-12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читаем дома (выучите вместе с детьми);</a:t>
            </a:r>
            <a:endParaRPr lang="ru-RU" dirty="0" smtClean="0"/>
          </a:p>
          <a:p>
            <a:pPr eaLnBrk="0" hangingPunct="0"/>
            <a:r>
              <a:rPr lang="ru-RU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</a:t>
            </a:r>
            <a:r>
              <a:rPr lang="ru-RU" dirty="0" smtClean="0">
                <a:latin typeface="Calibri" pitchFamily="34" charset="0"/>
                <a:ea typeface="Wingdings-Regular" charset="-12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послушайте вместе с детьми (специальная запись песен или стихов для</a:t>
            </a:r>
            <a:endParaRPr lang="ru-RU" dirty="0" smtClean="0"/>
          </a:p>
          <a:p>
            <a:pPr eaLnBrk="0" hangingPunct="0"/>
            <a:r>
              <a:rPr lang="ru-RU" dirty="0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прослушивания дома);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3500438"/>
            <a:ext cx="314327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29058" y="2928934"/>
            <a:ext cx="4572000" cy="33855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 детское творчество (я - художник);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 уголок здоровья;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 наши успехи;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 знаете ли вы (рубрика содержит сообщения о новых исследованиях в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области медицины, психологии);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 права детей (помещается </a:t>
            </a:r>
            <a:endParaRPr lang="en-US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информация по соблюдению</a:t>
            </a:r>
            <a:endParaRPr lang="en-US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прав детства в</a:t>
            </a:r>
            <a:r>
              <a:rPr lang="en-US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ДОУ и семье;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 тематические </a:t>
            </a:r>
            <a:endParaRPr lang="en-US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выставки.</a:t>
            </a:r>
          </a:p>
          <a:p>
            <a:pPr>
              <a:buFontTx/>
              <a:buNone/>
            </a:pPr>
            <a:r>
              <a:rPr lang="en-US" sz="16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 </a:t>
            </a:r>
            <a:endParaRPr lang="ru-RU" sz="1600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6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8292"/>
          </a:xfrm>
          <a:prstGeom prst="rect">
            <a:avLst/>
          </a:prstGeom>
          <a:noFill/>
        </p:spPr>
      </p:pic>
      <p:pic>
        <p:nvPicPr>
          <p:cNvPr id="7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90" y="857232"/>
            <a:ext cx="6143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Требования к созданию предметной развивающей среды ДОУ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 с Федеральными Государственными требованиями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785926"/>
            <a:ext cx="807249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Предметная развивающая среда –это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система материальных средств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условий, обеспечивающих возможность деятельности ребенка, необходимых для полноценного физического, эстетического, познавательного и социального становления личности.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соответствии с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Федеральными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государственными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требованиями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 структуре основной общеобразовательной программы дошкольного образования, основными функциями предметной развивающей среды, являются: </a:t>
            </a:r>
          </a:p>
          <a:p>
            <a:pPr>
              <a:buFontTx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•сохранение единого образовательного пространства в условиях вариативности дошкольного образования; </a:t>
            </a:r>
          </a:p>
          <a:p>
            <a:pPr>
              <a:buFontTx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гуманизация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дошкольного образования; </a:t>
            </a:r>
          </a:p>
          <a:p>
            <a:pPr>
              <a:buFontTx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•защита ребенка от некомпетентного педагогического воздействия;</a:t>
            </a:r>
          </a:p>
          <a:p>
            <a:pPr>
              <a:buFontTx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•повышение эффективности и качества дошкольного образования; </a:t>
            </a:r>
            <a:endParaRPr lang="ru-RU" dirty="0"/>
          </a:p>
        </p:txBody>
      </p:sp>
      <p:pic>
        <p:nvPicPr>
          <p:cNvPr id="5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30292"/>
            <a:ext cx="9144000" cy="6888292"/>
          </a:xfrm>
          <a:prstGeom prst="rect">
            <a:avLst/>
          </a:prstGeom>
          <a:noFill/>
        </p:spPr>
      </p:pic>
      <p:pic>
        <p:nvPicPr>
          <p:cNvPr id="6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714356"/>
            <a:ext cx="71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Перечень документов, методических рекомендаций и литературы, использованных при составлении сборника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857364"/>
            <a:ext cx="72866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1.Федеральные государственные требования к структуре основной общеобразовательной программе дошкольного образования (приказ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№ 655 от 23.11.2009 года)</a:t>
            </a:r>
          </a:p>
          <a:p>
            <a:pPr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2.Санитарно-эпидемиологические правила и нормативы "Санитарно-эпидемиологические требования к устройству, содержанию и организации режима работы в дошкольных организациях.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2.4.1.2660-10", утв. постановлением Главного государственного санитарного врача России от 22.07.2010 № 91; </a:t>
            </a:r>
          </a:p>
          <a:p>
            <a:pPr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3.Концепция дошкольного воспитания (авторы В.В. Давыдов, В.А. Петровский, 1989 г.). </a:t>
            </a:r>
          </a:p>
          <a:p>
            <a:pPr lvl="3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4.Федеральные государственные требования к созданию предметной развивающей среды, обеспечивающие реализацию основной общеобразовательной программы дошкольного образования. </a:t>
            </a:r>
          </a:p>
          <a:p>
            <a:pPr lvl="3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5.Методические рекомендации по предметно-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3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развивающей среде в детском саду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3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(сост. ОМЦ ЦОУО, 2010г.)</a:t>
            </a:r>
          </a:p>
          <a:p>
            <a:pPr lvl="3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/>
          </a:p>
        </p:txBody>
      </p:sp>
      <p:pic>
        <p:nvPicPr>
          <p:cNvPr id="4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8292"/>
          </a:xfrm>
          <a:prstGeom prst="rect">
            <a:avLst/>
          </a:prstGeom>
          <a:noFill/>
        </p:spPr>
      </p:pic>
      <p:pic>
        <p:nvPicPr>
          <p:cNvPr id="5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785794"/>
            <a:ext cx="67866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САНИТАРНО-ЭПИДЕМИОЛОГИЧЕСКИЕ ТРЕБОВАНИЯ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 ПРЕДМЕТНО-РАЗВИВАЮЩЕЙ СРЕДЕ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928802"/>
            <a:ext cx="79296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6.1. Оборудование основных помещений должно соответствовать росту и возрасту детей, учитывать гигиенические и педагогические требования. Функциональные размеры приобретаемой и используемой детской (дошкольной) мебели для сидения и столов (обеденных и учебных) должны соответствовать обязательным требованиям, установленным техническими регламентами или (и) национальным стандартам.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6.2. Раздевальные оборудуют шкафами для верхней одежды детей и персонала.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Шкафы для одежды и обуви оборудовать индивидуальными ячейками - полками для головных уборов и крючками для верхней одежды. Каждый индивидуальный шкаф маркируется.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раздевальных возможна установка стеллажей для игрушек, используемых на прогулке.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6.5. В групповых помещениях для детей 1,5 года и старше столы и стулья устанавливают по числу детей в группах.</a:t>
            </a:r>
          </a:p>
          <a:p>
            <a:pPr>
              <a:buFontTx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8292"/>
          </a:xfrm>
          <a:prstGeom prst="rect">
            <a:avLst/>
          </a:prstGeom>
          <a:noFill/>
        </p:spPr>
      </p:pic>
      <p:pic>
        <p:nvPicPr>
          <p:cNvPr id="5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857232"/>
            <a:ext cx="67866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САНИТАРНО-ЭПИДЕМИОЛОГИЧЕСКИЕ ТРЕБОВАНИЯ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 ПРЕДМЕТНО-РАЗВИВАЮЩЕЙ СРЕДЕ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2143115"/>
            <a:ext cx="764386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6.6. Стулья должны быть в комплекте со столом одной группы, которая должна быть промаркирована. Подбор мебели для детей следует проводить с учетом антропометрических показателей .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6.10. В дошкольных организациях используют игрушки, безвредные для здоровья детей и отвечающие гигиеническим требованиям к товарам детского ассортимента, которые могут быть подвергнуты влажной обработке (стирке) и дезинфекции.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Мягконабивные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пенолатексные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ворсованные игрушки для детей дошкольного возраста следует использовать только в качестве дидактических пособий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Размещение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аквариумов, животных, птиц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endParaRPr lang="en-US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помещениях групповых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допускается.</a:t>
            </a:r>
          </a:p>
        </p:txBody>
      </p:sp>
      <p:pic>
        <p:nvPicPr>
          <p:cNvPr id="4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30292"/>
            <a:ext cx="9144000" cy="6888292"/>
          </a:xfrm>
          <a:prstGeom prst="rect">
            <a:avLst/>
          </a:prstGeom>
          <a:noFill/>
        </p:spPr>
      </p:pic>
      <p:pic>
        <p:nvPicPr>
          <p:cNvPr id="5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катя\Local Settings\Temporary Internet Files\Content.Word\MNA_332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428868"/>
            <a:ext cx="428628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714876" y="1857364"/>
            <a:ext cx="37862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Гибкость зонирования для самостоятельных игр, игр со взрослыми и сверстниками (игры рядом).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•Безопасность и простор для развития двигательной активности, в том числе самостоятельной.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•Яркость, чистота основных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цветов игрового материала. 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•Стимулирование речевой деятельности и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эмоциональных реакций.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642918"/>
            <a:ext cx="65008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Группа раннего возраста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Требования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созданию предметно-развивающего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пространства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pic>
        <p:nvPicPr>
          <p:cNvPr id="6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8292"/>
          </a:xfrm>
          <a:prstGeom prst="rect">
            <a:avLst/>
          </a:prstGeom>
          <a:noFill/>
        </p:spPr>
      </p:pic>
      <p:pic>
        <p:nvPicPr>
          <p:cNvPr id="7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714356"/>
            <a:ext cx="60722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игровой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43372" y="1071546"/>
            <a:ext cx="4500594" cy="3518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Горка-манеж с игрушками.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Дидактический стол с наборами вкладышей, пирамидок (3-5 колец), колпачков, шаров основных цветов.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Сюжетно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образные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игрушки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(куклы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ткани, полиэтилена, резины, животные…),игрушки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отображающие предметы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(посуда,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ванночка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«мытья» куклы, одежда и ткань для пеленания куклы).</a:t>
            </a:r>
          </a:p>
          <a:p>
            <a:pPr>
              <a:buFontTx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4143380"/>
            <a:ext cx="67866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Двигатели (каталки, тележки, машины, коляски…).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Озвученные 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заводные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игрушки,куклы-неваляшки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Мягкие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строительные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модули.</a:t>
            </a:r>
          </a:p>
          <a:p>
            <a:pPr lvl="4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Мячи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разных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размеров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мягкие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звучащие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катя\Local Settings\Temporary Internet Files\Content.Word\MNA_332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1214422"/>
            <a:ext cx="335758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6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8292"/>
          </a:xfrm>
          <a:prstGeom prst="rect">
            <a:avLst/>
          </a:prstGeom>
          <a:noFill/>
        </p:spPr>
      </p:pic>
      <p:pic>
        <p:nvPicPr>
          <p:cNvPr id="7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857232"/>
            <a:ext cx="44291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II младшая группа (3-4 г)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1214422"/>
            <a:ext cx="38576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Возрастные особенности: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Для детей данного возраста игра становится ведущим видом деятельности, поведение остается еще ситуативным, а общение становится вне ситуативным.</a:t>
            </a:r>
          </a:p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мелкой моторики, воображения, наглядно-действенного мышления активизируют самостоятельную и организованную продуктивную деятельность.</a:t>
            </a:r>
          </a:p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2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Продолжает развиваться половая идентификация.</a:t>
            </a:r>
          </a:p>
        </p:txBody>
      </p:sp>
      <p:pic>
        <p:nvPicPr>
          <p:cNvPr id="4" name="Picture 8" descr="C:\Documents and Settings\катя\Мои документы\Мои рисунки\гарик.JPG"/>
          <p:cNvPicPr>
            <a:picLocks noChangeAspect="1" noChangeArrowheads="1"/>
          </p:cNvPicPr>
          <p:nvPr/>
        </p:nvPicPr>
        <p:blipFill>
          <a:blip r:embed="rId2" cstate="screen"/>
          <a:srcRect t="-1539"/>
          <a:stretch>
            <a:fillRect/>
          </a:stretch>
        </p:blipFill>
        <p:spPr bwMode="auto">
          <a:xfrm>
            <a:off x="5072066" y="1285860"/>
            <a:ext cx="3288416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2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30292"/>
            <a:ext cx="9144000" cy="6888292"/>
          </a:xfrm>
          <a:prstGeom prst="rect">
            <a:avLst/>
          </a:prstGeom>
          <a:noFill/>
        </p:spPr>
      </p:pic>
      <p:pic>
        <p:nvPicPr>
          <p:cNvPr id="6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714356"/>
            <a:ext cx="58579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Требования к созданию предметно -развивающего пространства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1643050"/>
            <a:ext cx="364333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Соблюдение принципов интеграции, динамичности, многофункциональности предметной развивающей среды.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Свобода беспрепятственного передвижения к желаемым объектам.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Игровой материал отображает многообразие мира и выступает своеобразным эталоном предметов окружающего. </a:t>
            </a:r>
          </a:p>
        </p:txBody>
      </p:sp>
      <p:pic>
        <p:nvPicPr>
          <p:cNvPr id="4" name="Рисунок 3" descr="C:\Documents and Settings\катя\Local Settings\Temporary Internet Files\Content.Word\MNA_331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500174"/>
            <a:ext cx="385765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30292"/>
            <a:ext cx="9144000" cy="68882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35716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Рекомендуемые зоны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детской деятельности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1285860"/>
            <a:ext cx="72152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Сюжетно-ролевая игра: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«Семья», «Магазин», «Парикмахерская», «Больница», «Моряки».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Уголки: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ряженья, театральный, книжный, изобразительного творчества, музыкальный, дидактических игр, физкультурный, природы и экспериментирования, дежурства по столовой.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/>
          </a:p>
        </p:txBody>
      </p:sp>
      <p:pic>
        <p:nvPicPr>
          <p:cNvPr id="4" name="Рисунок 3" descr="C:\Documents and Settings\катя\Local Settings\Temporary Internet Files\Content.Word\MNA_333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3429000"/>
            <a:ext cx="424413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357686" y="3429000"/>
            <a:ext cx="278608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Зона активных игр: военные, путешественники, строители,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спортстмены-физкультурники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водители </a:t>
            </a:r>
            <a:endParaRPr lang="ru-RU" sz="2000" dirty="0"/>
          </a:p>
        </p:txBody>
      </p:sp>
      <p:pic>
        <p:nvPicPr>
          <p:cNvPr id="6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8292"/>
          </a:xfrm>
          <a:prstGeom prst="rect">
            <a:avLst/>
          </a:prstGeom>
          <a:noFill/>
        </p:spPr>
      </p:pic>
      <p:pic>
        <p:nvPicPr>
          <p:cNvPr id="7" name="Picture 2" descr="http://deslife.ru/uploads/posts/2010-02/1265522906_121-cop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929290" y="5929306"/>
            <a:ext cx="321471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1400</Words>
  <Application>Microsoft Office PowerPoint</Application>
  <PresentationFormat>Экран (4:3)</PresentationFormat>
  <Paragraphs>170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  Государственное бюджетное дошкольное образовательное  учреждение  детский сад №59  общеразвивающего вида с приоритетным осуществлением физического развития воспитанников  Калининского административного района Санкт-Петербурга. Предметно-   развиващая среда в детском саду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 учреждение  детский сад №59  общеразвивающего вида с приоритетным осуществлением физического развития воспитанников  Калининского административного района Санкт-Петербурга. Предметно-   развиващая среда в детском саду. </dc:title>
  <dc:creator>катя</dc:creator>
  <cp:lastModifiedBy>катя</cp:lastModifiedBy>
  <cp:revision>29</cp:revision>
  <dcterms:created xsi:type="dcterms:W3CDTF">2013-02-25T19:16:14Z</dcterms:created>
  <dcterms:modified xsi:type="dcterms:W3CDTF">2013-02-26T19:39:06Z</dcterms:modified>
</cp:coreProperties>
</file>