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Русские и французы готовятся к Бородинскому сражению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/>
              <a:t>Позиция русских войск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501122" cy="54292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Протяженность линии обороны русской армии составляла 8 километров. Первые две линии (с интервалом между ними не более 200 метров) занимали пехотинцы. Далее на расстоянии 400 метров также в две линии располагалась кавалерия, а еще дальше, в радиусе километра – резервные части. Высокая плотность расположения боевых порядков обеспечивала русскому командованию скорость маневрирования войсками, но открывала простор для убийственного огня французской артиллерии. </a:t>
            </a:r>
          </a:p>
          <a:p>
            <a:endParaRPr lang="ru-RU" dirty="0" smtClean="0"/>
          </a:p>
          <a:p>
            <a:r>
              <a:rPr lang="ru-RU" dirty="0" smtClean="0"/>
              <a:t>Опорными пунктами русской обороны были деревня Бородино справа, в центре – Курганная высота и слева – деревня Семеновская. На Бородинских высотах располагались батареи с 32 орудиями. Флеши (укрепления) у Семеновской, прозванные </a:t>
            </a:r>
            <a:r>
              <a:rPr lang="ru-RU" dirty="0" err="1" smtClean="0"/>
              <a:t>Багратионовыми</a:t>
            </a:r>
            <a:r>
              <a:rPr lang="ru-RU" dirty="0" smtClean="0"/>
              <a:t>, насчитывали 52 орудия, а позиции на Курганной высоте занимала 18-ти пушечная батарея под командованием Н.Н. Раевского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Диспозиция русских войск перед сражением была такова. Наиболее укрепленным был правый фланг и центр, занимаемый 1-й армией под командованием Барклая-де-Толли. Его войска прикрывали Новую Смоленскую дорогу – прямой путь к Москве. Прорыв французами этой стратегически важной позиции отрезал бы русских от Москвы и создавал реальную возможность окружения и гибели русской армии. Предвидя такую опасность, Кутузов стремился укрепить правое крыло своих войск. Левый фланг обороны русских – от Курганной высоты до </a:t>
            </a:r>
            <a:r>
              <a:rPr lang="ru-RU" dirty="0" err="1" smtClean="0"/>
              <a:t>Утицкого</a:t>
            </a:r>
            <a:r>
              <a:rPr lang="ru-RU" dirty="0" smtClean="0"/>
              <a:t> леса – занимала 2-я армия Багратиона, принявшая на себя главный удар противника.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Downloads\shevardino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388"/>
            <a:ext cx="9144000" cy="6855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Позиция французов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Великая армия к началу баталии разместилась следующим образом: справа – корпус Ю. </a:t>
            </a:r>
            <a:r>
              <a:rPr lang="ru-RU" dirty="0" err="1" smtClean="0"/>
              <a:t>Понятовского</a:t>
            </a:r>
            <a:r>
              <a:rPr lang="ru-RU" dirty="0" smtClean="0"/>
              <a:t>, в центре – части Л.Н. </a:t>
            </a:r>
            <a:r>
              <a:rPr lang="ru-RU" dirty="0" err="1" smtClean="0"/>
              <a:t>Даву</a:t>
            </a:r>
            <a:r>
              <a:rPr lang="ru-RU" dirty="0" smtClean="0"/>
              <a:t>, М. Нея и Ж.А. </a:t>
            </a:r>
            <a:r>
              <a:rPr lang="ru-RU" dirty="0" err="1" smtClean="0"/>
              <a:t>Жюно</a:t>
            </a:r>
            <a:r>
              <a:rPr lang="ru-RU" dirty="0" smtClean="0"/>
              <a:t>, кавалерия под общим командованием И. </a:t>
            </a:r>
            <a:r>
              <a:rPr lang="ru-RU" dirty="0" err="1" smtClean="0"/>
              <a:t>Мюрата</a:t>
            </a:r>
            <a:r>
              <a:rPr lang="ru-RU" dirty="0" smtClean="0"/>
              <a:t>, а слева за </a:t>
            </a:r>
            <a:r>
              <a:rPr lang="ru-RU" dirty="0" err="1" smtClean="0"/>
              <a:t>Колочей</a:t>
            </a:r>
            <a:r>
              <a:rPr lang="ru-RU" dirty="0" smtClean="0"/>
              <a:t> находились корпус Е. </a:t>
            </a:r>
            <a:r>
              <a:rPr lang="ru-RU" dirty="0" err="1" smtClean="0"/>
              <a:t>Богарне</a:t>
            </a:r>
            <a:r>
              <a:rPr lang="ru-RU" dirty="0" smtClean="0"/>
              <a:t> и кавалерия Э. Груши. В резерве остались Старая и Молодая гвардия. </a:t>
            </a:r>
          </a:p>
          <a:p>
            <a:endParaRPr lang="ru-RU" dirty="0" smtClean="0"/>
          </a:p>
          <a:p>
            <a:r>
              <a:rPr lang="ru-RU" dirty="0" smtClean="0"/>
              <a:t>Наполеон тщательно изучил позиции русских войск и понял, что правый фланг обороны противника практически неприступен: река перед правым крылом обороны русских имела очень высокие берега, препятствующие маневрам, часть местности в этом направлении состояла из топких болот, а кроме того, здесь располагалась большая часть русской армии.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643998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План сражения французского императора состоял в нанесении прямого фронтального удара «с тактическими диверсиями против флангов противника». Сковав силы русских на правом фланге обороны, Наполеон намеревался смять неприятеля в центре и совершить охватывающий маневр в обход левого фланга оборонительной линии противника. По замыслу французского стратега, после серии мощных ударов боевые порядки русских будут прорваны в одном или нескольких местах, что позволит развернуть общее наступление и уничтожить неприятеля. Вечером 25 августа Наполеон отдал приказ построить пять мостов через Колочу и соорудить редут в расчете на 120 орудий для массированной бомбардировки позиций русских войск.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472518" cy="54118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2 часа ночи Бонапарт скрытно переправил через Колочу большую часть войск, чтобы неожиданно для русских в упор атаковать позиции Багратиона. Затем император обратился к Великой армии с воззванием: «Солдаты! Вот битва, которой вы так долго ждали…Сражайтесь как под Аустерлицем, </a:t>
            </a:r>
            <a:r>
              <a:rPr lang="ru-RU" dirty="0" err="1" smtClean="0"/>
              <a:t>Фридландом</a:t>
            </a:r>
            <a:r>
              <a:rPr lang="ru-RU" dirty="0" smtClean="0"/>
              <a:t>, Витебском и Смоленском, чтобы внуки с гордостью вечно вспоминали вашу отвагу в этот день; пусть они скажут о каждом из вас: “Он участвовал в великом сражении у стен Москвы!”». А в русском лагере царила тишина: «Но тих был наш бивак открытый», по словам поэта. Кутузов не обращался с воззваниями к своим солдатам. В этом не было нужды: в русской армии все как один – от нижних чинов до генералитета – готовились к предстоящему бою как к последнему.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Михаил </a:t>
            </a:r>
            <a:r>
              <a:rPr lang="ru-RU" dirty="0" smtClean="0"/>
              <a:t>Кутузов</a:t>
            </a:r>
            <a:endParaRPr lang="ru-RU" dirty="0"/>
          </a:p>
        </p:txBody>
      </p:sp>
      <p:pic>
        <p:nvPicPr>
          <p:cNvPr id="4" name="Содержимое 3" descr="514426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2132" y="1571612"/>
            <a:ext cx="3308479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142844" y="1071546"/>
            <a:ext cx="50720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Сподвижник великого А.В. Суворова, генерал с 1784 г., дважды смертельно раненный и чудом выживший, ловкий царедворец, сумевший заслужить благоволение Екатерины II, а затем и ее ненавидевшего Павла I, Михаил Илларионович Кутузов был на тот момент опытнейшим из русских военачальников. Вновь назначенный главнокомандующий уже имел трагический опыт противостояния Великой армии Наполеона. Формально именно он командовал русскими в битве при Аустерлице, завершившейся полным разгромом русско-австрийской коалиции. Тогда, ранее других поняв гибельную ошибку австрийских «стратегов», он не решился до конца отстаивать перед Александром I собственный план действий. </a:t>
            </a:r>
            <a:r>
              <a:rPr lang="ru-RU" dirty="0" err="1" smtClean="0"/>
              <a:t>Аустерлицкая</a:t>
            </a:r>
            <a:r>
              <a:rPr lang="ru-RU" dirty="0" smtClean="0"/>
              <a:t> </a:t>
            </a:r>
            <a:r>
              <a:rPr lang="ru-RU" dirty="0" err="1" smtClean="0"/>
              <a:t>конфузия</a:t>
            </a:r>
            <a:r>
              <a:rPr lang="ru-RU" dirty="0" smtClean="0"/>
              <a:t> стала </a:t>
            </a:r>
            <a:r>
              <a:rPr lang="ru-RU" dirty="0" smtClean="0"/>
              <a:t>причиной охлаждения царя к своему генералу.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858280" cy="607223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После Аустерлица </a:t>
            </a:r>
            <a:r>
              <a:rPr lang="ru-RU" sz="2400" dirty="0" smtClean="0"/>
              <a:t>Кутузов не был обижен царем наградами за верную службу. Так, получив в 1811 г. графский титул, годом позже, в мае 1812 г., буквально накануне вторжения Наполеона в Россию, хитрый граф Кутузов сумел заключить мир с турками, сорвав замысел Бонапарта по созданию широкой антирусской коалиции, за что и был немедленно пожалован Александром I в княжеское достоинство. Знаменитый исследователь войны 1812 г. К. </a:t>
            </a:r>
            <a:r>
              <a:rPr lang="ru-RU" sz="2400" dirty="0" err="1" smtClean="0"/>
              <a:t>Клаузевич</a:t>
            </a:r>
            <a:r>
              <a:rPr lang="ru-RU" sz="2400" dirty="0" smtClean="0"/>
              <a:t> </a:t>
            </a:r>
            <a:r>
              <a:rPr lang="ru-RU" sz="2400" dirty="0" smtClean="0"/>
              <a:t>писал: «Кутузову было уже близко к семидесяти, и у него уже не было той активности духа и физических сил, которую иногда видят у старых солдат этого возраста. Однако он знал русских и умел обращаться с ними… Он умел льстить самолюбию и народа, и армии, и своими воззваниями к народу и религиозностью воздействовал на общественное мнение».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929190" cy="1857388"/>
          </a:xfrm>
        </p:spPr>
        <p:txBody>
          <a:bodyPr>
            <a:normAutofit/>
          </a:bodyPr>
          <a:lstStyle/>
          <a:p>
            <a:r>
              <a:rPr lang="ru-RU" dirty="0" smtClean="0"/>
              <a:t>Прибытие Кутузова в </a:t>
            </a:r>
            <a:r>
              <a:rPr lang="ru-RU" dirty="0" smtClean="0"/>
              <a:t>армию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71810"/>
            <a:ext cx="8929718" cy="350046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Назначение и прибытие Кутузова в действующую армию было с восторгом встречено солдатами и офицерами. Реакция генералитета была более сдержанной, даже холодной. Многие из русских генералов скептически оценивали полководческие таланты нового главнокомандующего, некоторые его откровенно недолюбливали, а иные, как, например, знаменитый Багратион считали себя незаслуженно обойденными. Как бы там ни было, но 29 августа М.И. Кутузов прибыл в </a:t>
            </a:r>
            <a:r>
              <a:rPr lang="ru-RU" dirty="0" err="1" smtClean="0"/>
              <a:t>Царево-Займище</a:t>
            </a:r>
            <a:r>
              <a:rPr lang="ru-RU" dirty="0" smtClean="0"/>
              <a:t> и, после краткого смотра армии, продолжил отступление. Лишь 3 сентября последовал долгожданный приказ занимать позиции и готовиться к бою. Местечко, избранное полководцем, носило название Бородино.</a:t>
            </a:r>
            <a:endParaRPr lang="ru-RU" dirty="0"/>
          </a:p>
        </p:txBody>
      </p:sp>
      <p:pic>
        <p:nvPicPr>
          <p:cNvPr id="1026" name="Picture 2" descr="E:\Downloads\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0"/>
            <a:ext cx="4071934" cy="3016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4714908" cy="2214554"/>
          </a:xfrm>
        </p:spPr>
        <p:txBody>
          <a:bodyPr/>
          <a:lstStyle/>
          <a:p>
            <a:r>
              <a:rPr lang="ru-RU" dirty="0" smtClean="0"/>
              <a:t>Позиция при </a:t>
            </a:r>
            <a:r>
              <a:rPr lang="ru-RU" dirty="0" smtClean="0"/>
              <a:t>Бородино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00306"/>
            <a:ext cx="9144000" cy="4357694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Позиция, избранная Кутузовым для решающей баталии, имела свои достоинства и недостатки. Окрестности Бородино – пологая холмистая равнина, с множеством естественных укреплений: ручьев, оврагов, перелесков. Правый фланг русской армии надежно прикрывала Москва-река, а левый упирался в чащу густого </a:t>
            </a:r>
            <a:r>
              <a:rPr lang="ru-RU" sz="1800" dirty="0" err="1" smtClean="0"/>
              <a:t>Утицкого</a:t>
            </a:r>
            <a:r>
              <a:rPr lang="ru-RU" sz="1800" dirty="0" smtClean="0"/>
              <a:t> леса. Фронт в центре и справа прикрывался высоким берегом реки </a:t>
            </a:r>
            <a:r>
              <a:rPr lang="ru-RU" sz="1800" dirty="0" err="1" smtClean="0"/>
              <a:t>Колочи</a:t>
            </a:r>
            <a:r>
              <a:rPr lang="ru-RU" sz="1800" dirty="0" smtClean="0"/>
              <a:t>, в которую впадали множество мелких речушек и ручьев. Такой рельеф, по мысли русского командования, не позволял противнику совершать маневры, не нарушая боевых порядков, правда, естественные препятствия затрудняли и предполагаемые контратаки русских войск. Равнинная местность позволяла держать противника под постоянным прицелом, нанося ему большой ущерб. Главное же, что позиция позволяла прикрывать обе дороги – Старую и Новую Смоленские, ведущие к Москве. В то же время, южнее Старой Смоленской дороги рельеф местности давал возможность Наполеону совершить обходной маневр, а левый фланг был открыт для прямой фронтальной атаки французов. По распоряжению Кутузова у деревни Семеновская были сооружены флеши – фортификационные сооружения, защищавшие левый фланг русской армии.</a:t>
            </a:r>
            <a:endParaRPr lang="ru-RU" sz="1800" dirty="0"/>
          </a:p>
        </p:txBody>
      </p:sp>
      <p:pic>
        <p:nvPicPr>
          <p:cNvPr id="2050" name="Picture 2" descr="E:\Downloads\a1c28ae483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6527" y="0"/>
            <a:ext cx="3907473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Бой у деревни </a:t>
            </a:r>
            <a:r>
              <a:rPr lang="ru-RU" dirty="0" err="1" smtClean="0"/>
              <a:t>Шевардино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5 сентября, накануне Бородинского сражения, французская армия подступила к русской позиции слева. Чтобы выиграть время, Кутузов распорядился дать бой противнику у деревни </a:t>
            </a:r>
            <a:r>
              <a:rPr lang="ru-RU" dirty="0" err="1" smtClean="0"/>
              <a:t>Шевардино</a:t>
            </a:r>
            <a:r>
              <a:rPr lang="ru-RU" dirty="0" smtClean="0"/>
              <a:t>. К западу от </a:t>
            </a:r>
            <a:r>
              <a:rPr lang="ru-RU" dirty="0" err="1" smtClean="0"/>
              <a:t>Шевардино</a:t>
            </a:r>
            <a:r>
              <a:rPr lang="ru-RU" dirty="0" smtClean="0"/>
              <a:t> был сооружен (но </a:t>
            </a:r>
            <a:r>
              <a:rPr lang="ru-RU" dirty="0" err="1" smtClean="0"/>
              <a:t>недостроен</a:t>
            </a:r>
            <a:r>
              <a:rPr lang="ru-RU" dirty="0" smtClean="0"/>
              <a:t>) пятиугольный редут, служивший частью позиции русского левого фланга, но после того, как левый фланг был отодвинут назад, редут стал отдельной передовой позицией. В середине дня 5 сентября Бонапарт приказал с ходу взять деревни Фомкину, </a:t>
            </a:r>
            <a:r>
              <a:rPr lang="ru-RU" dirty="0" err="1" smtClean="0"/>
              <a:t>Алексинку</a:t>
            </a:r>
            <a:r>
              <a:rPr lang="ru-RU" dirty="0" smtClean="0"/>
              <a:t>, </a:t>
            </a:r>
            <a:r>
              <a:rPr lang="ru-RU" dirty="0" err="1" smtClean="0"/>
              <a:t>Доронино</a:t>
            </a:r>
            <a:r>
              <a:rPr lang="ru-RU" dirty="0" smtClean="0"/>
              <a:t> и </a:t>
            </a:r>
            <a:r>
              <a:rPr lang="ru-RU" dirty="0" err="1" smtClean="0"/>
              <a:t>Шевардинский</a:t>
            </a:r>
            <a:r>
              <a:rPr lang="ru-RU" dirty="0" smtClean="0"/>
              <a:t> редут, мешавший маневру его армии. На приступ укрепления пошли три дивизии из корпуса </a:t>
            </a:r>
            <a:r>
              <a:rPr lang="ru-RU" dirty="0" err="1" smtClean="0"/>
              <a:t>Даву</a:t>
            </a:r>
            <a:r>
              <a:rPr lang="ru-RU" dirty="0" smtClean="0"/>
              <a:t> и польская кавалерия Ю. </a:t>
            </a:r>
            <a:r>
              <a:rPr lang="ru-RU" dirty="0" err="1" smtClean="0"/>
              <a:t>Понятовского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0"/>
            <a:ext cx="9286908" cy="5072074"/>
          </a:xfrm>
        </p:spPr>
        <p:txBody>
          <a:bodyPr>
            <a:noAutofit/>
          </a:bodyPr>
          <a:lstStyle/>
          <a:p>
            <a:r>
              <a:rPr lang="ru-RU" sz="1500" dirty="0" smtClean="0"/>
              <a:t>Сам редут и подступы к нему защищали части 2-й армии (27-я дивизия Д.П. </a:t>
            </a:r>
            <a:r>
              <a:rPr lang="ru-RU" sz="1500" dirty="0" err="1" smtClean="0"/>
              <a:t>Неверовского</a:t>
            </a:r>
            <a:r>
              <a:rPr lang="ru-RU" sz="1500" dirty="0" smtClean="0"/>
              <a:t>, пять гренадерских полков, два драгунских полка, 2-я кирасирская дивизия И.М. Дуки и ополченцы) под общим командованием племянника А.В. Суворова, генерал-лейтенанта, князя А.И. Горчакова. Всего у редута сосредоточилось 8 тысяч пехоты и 4 тысячи конных войск, при 36 орудиях (по другим данным численность русских войск составляла 11 тысяч человек). Наполеон бросил на укрепления около 30–35 тысяч бойцов и сосредоточил огонь 186 орудий. Первым на редут стала наступать конница </a:t>
            </a:r>
            <a:r>
              <a:rPr lang="ru-RU" sz="1500" dirty="0" err="1" smtClean="0"/>
              <a:t>Понятовского</a:t>
            </a:r>
            <a:r>
              <a:rPr lang="ru-RU" sz="1500" dirty="0" smtClean="0"/>
              <a:t>. В поддержку его войск дивизия Ж.Д. </a:t>
            </a:r>
            <a:r>
              <a:rPr lang="ru-RU" sz="1500" dirty="0" err="1" smtClean="0"/>
              <a:t>Компана</a:t>
            </a:r>
            <a:r>
              <a:rPr lang="ru-RU" sz="1500" dirty="0" smtClean="0"/>
              <a:t> захватила господствующие высоты западнее деревни </a:t>
            </a:r>
            <a:r>
              <a:rPr lang="ru-RU" sz="1500" dirty="0" err="1" smtClean="0"/>
              <a:t>Доронино</a:t>
            </a:r>
            <a:r>
              <a:rPr lang="ru-RU" sz="1500" dirty="0" smtClean="0"/>
              <a:t>, что позволило вести прицельный огонь по русским позициям. В то же время на помощь французским войскам пришли две пехотных дивизии из корпуса Л.Н. </a:t>
            </a:r>
            <a:r>
              <a:rPr lang="ru-RU" sz="1500" dirty="0" err="1" smtClean="0"/>
              <a:t>Даву</a:t>
            </a:r>
            <a:r>
              <a:rPr lang="ru-RU" sz="1500" dirty="0" smtClean="0"/>
              <a:t> и И. </a:t>
            </a:r>
            <a:r>
              <a:rPr lang="ru-RU" sz="1500" dirty="0" err="1" smtClean="0"/>
              <a:t>Мюрата</a:t>
            </a:r>
            <a:r>
              <a:rPr lang="ru-RU" sz="1500" dirty="0" smtClean="0"/>
              <a:t>. Имея численное преимущество, французы оттеснили 27-ю дивизию </a:t>
            </a:r>
            <a:r>
              <a:rPr lang="ru-RU" sz="1500" dirty="0" err="1" smtClean="0"/>
              <a:t>Неверовского</a:t>
            </a:r>
            <a:r>
              <a:rPr lang="ru-RU" sz="1500" dirty="0" smtClean="0"/>
              <a:t> и к 19 часам заняли </a:t>
            </a:r>
            <a:r>
              <a:rPr lang="ru-RU" sz="1500" dirty="0" err="1" smtClean="0"/>
              <a:t>Шевардинский</a:t>
            </a:r>
            <a:r>
              <a:rPr lang="ru-RU" sz="1500" dirty="0" smtClean="0"/>
              <a:t> редут. В ответ П.И. Багратион направил к редуту 2-ю гренадерскую дивизию герцога К. </a:t>
            </a:r>
            <a:r>
              <a:rPr lang="ru-RU" sz="1500" dirty="0" err="1" smtClean="0"/>
              <a:t>Мекленбургского</a:t>
            </a:r>
            <a:r>
              <a:rPr lang="ru-RU" sz="1500" dirty="0" smtClean="0"/>
              <a:t> и прибыл сам к месту боя. Русские организовали контратаку, в которой особо отличились Харьковский и Черниговский драгунские полки, и к 21 часу вновь заняли позиции. Атаки Великой армии продолжались. На помощь </a:t>
            </a:r>
            <a:r>
              <a:rPr lang="ru-RU" sz="1500" dirty="0" err="1" smtClean="0"/>
              <a:t>Понятовскому</a:t>
            </a:r>
            <a:r>
              <a:rPr lang="ru-RU" sz="1500" dirty="0" smtClean="0"/>
              <a:t> вновь пришли кирасиры </a:t>
            </a:r>
            <a:r>
              <a:rPr lang="ru-RU" sz="1500" dirty="0" err="1" smtClean="0"/>
              <a:t>Мюрата</a:t>
            </a:r>
            <a:r>
              <a:rPr lang="ru-RU" sz="1500" dirty="0" smtClean="0"/>
              <a:t>. У Горчакова в резерве оставался всего один батальон и кирасирская дивизия, находившаяся в глубине позиции. Русский командующий произвел имитацию контратаки, чем привел противника в некоторое замешательство, и организовал контрудар. </a:t>
            </a:r>
            <a:r>
              <a:rPr lang="ru-RU" sz="1500" dirty="0" smtClean="0"/>
              <a:t>Около </a:t>
            </a:r>
            <a:r>
              <a:rPr lang="ru-RU" sz="1500" dirty="0" smtClean="0"/>
              <a:t>полуночи был получен приказ М.И. Кутузова, следившего за боем из деревни </a:t>
            </a:r>
            <a:r>
              <a:rPr lang="ru-RU" sz="1500" dirty="0" err="1" smtClean="0"/>
              <a:t>Татариново</a:t>
            </a:r>
            <a:r>
              <a:rPr lang="ru-RU" sz="1500" dirty="0" smtClean="0"/>
              <a:t>, отвести войска Горчакова на главную позицию. Только тогда дивизия </a:t>
            </a:r>
            <a:r>
              <a:rPr lang="ru-RU" sz="1500" dirty="0" err="1" smtClean="0"/>
              <a:t>Компана</a:t>
            </a:r>
            <a:r>
              <a:rPr lang="ru-RU" sz="1500" dirty="0" smtClean="0"/>
              <a:t> из корпуса </a:t>
            </a:r>
            <a:r>
              <a:rPr lang="ru-RU" sz="1500" dirty="0" err="1" smtClean="0"/>
              <a:t>Даву</a:t>
            </a:r>
            <a:r>
              <a:rPr lang="ru-RU" sz="1500" dirty="0" smtClean="0"/>
              <a:t> с огромным трудом и большими потерями сумела ворваться на валы редута.</a:t>
            </a:r>
            <a:endParaRPr lang="ru-RU" sz="1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2008" y="4214819"/>
            <a:ext cx="4391992" cy="26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Потери сторон и значение боя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Потери сторон составили от 6 до 8-ми тысяч человек с каждой стороны. Дивизия </a:t>
            </a:r>
            <a:r>
              <a:rPr lang="ru-RU" dirty="0" err="1" smtClean="0"/>
              <a:t>Неверовского</a:t>
            </a:r>
            <a:r>
              <a:rPr lang="ru-RU" dirty="0" smtClean="0"/>
              <a:t> погибла почти полностью.</a:t>
            </a:r>
          </a:p>
          <a:p>
            <a:endParaRPr lang="ru-RU" dirty="0" smtClean="0"/>
          </a:p>
          <a:p>
            <a:r>
              <a:rPr lang="ru-RU" dirty="0" smtClean="0"/>
              <a:t>Бой за </a:t>
            </a:r>
            <a:r>
              <a:rPr lang="ru-RU" dirty="0" err="1" smtClean="0"/>
              <a:t>Шевардино</a:t>
            </a:r>
            <a:r>
              <a:rPr lang="ru-RU" dirty="0" smtClean="0"/>
              <a:t> дал возможность русскому командованию провести разведку боем и выиграть время для завершения передислокации и оборонительных работ, позволил точнее определить численность группировки противника и направление его главного удара, который планировался Наполеоном против центра и левого фланга русских войск. </a:t>
            </a:r>
          </a:p>
          <a:p>
            <a:endParaRPr lang="ru-RU" dirty="0" smtClean="0"/>
          </a:p>
          <a:p>
            <a:r>
              <a:rPr lang="ru-RU" dirty="0" err="1" smtClean="0"/>
              <a:t>Шевардинский</a:t>
            </a:r>
            <a:r>
              <a:rPr lang="ru-RU" dirty="0" smtClean="0"/>
              <a:t> бой стал прологом ко «дню Бородина».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Численность армий перед Бородинским сражением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Весь день 6 сентября стороны лихорадочно готовились к решающему сражению. Накануне бородинской битвы армия Кутузова насчитывала 154 800 человек. Из них: регулярных войск – 115 302 человека; казаков – 11 тысяч человек; ополченцев – 28 500 человек и 640 орудий. В распоряжении Наполеона находилось 134 тысячи бойцов и 587 орудий. Очевидно, что в ходе войны русское командование сумело изменить соотношение сил в свою пользу за счет казаков и ополчения, тогда как у Наполеона все без исключения части – кадровые, регулярные войска.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1700</Words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Русские и французы готовятся к Бородинскому сражению</vt:lpstr>
      <vt:lpstr>Михаил Кутузов</vt:lpstr>
      <vt:lpstr>После Аустерлица Кутузов не был обижен царем наградами за верную службу. Так, получив в 1811 г. графский титул, годом позже, в мае 1812 г., буквально накануне вторжения Наполеона в Россию, хитрый граф Кутузов сумел заключить мир с турками, сорвав замысел Бонапарта по созданию широкой антирусской коалиции, за что и был немедленно пожалован Александром I в княжеское достоинство. Знаменитый исследователь войны 1812 г. К. Клаузевич писал: «Кутузову было уже близко к семидесяти, и у него уже не было той активности духа и физических сил, которую иногда видят у старых солдат этого возраста. Однако он знал русских и умел обращаться с ними… Он умел льстить самолюбию и народа, и армии, и своими воззваниями к народу и религиозностью воздействовал на общественное мнение».</vt:lpstr>
      <vt:lpstr>Прибытие Кутузова в армию</vt:lpstr>
      <vt:lpstr>Позиция при Бородино</vt:lpstr>
      <vt:lpstr>Бой у деревни Шевардино</vt:lpstr>
      <vt:lpstr>Слайд 7</vt:lpstr>
      <vt:lpstr>Потери сторон и значение боя</vt:lpstr>
      <vt:lpstr>Численность армий перед Бородинским сражением</vt:lpstr>
      <vt:lpstr>Позиция русских войск</vt:lpstr>
      <vt:lpstr>Слайд 11</vt:lpstr>
      <vt:lpstr>Позиция французов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Бой у деревни Шевардино</dc:title>
  <cp:lastModifiedBy>KUM</cp:lastModifiedBy>
  <cp:revision>4</cp:revision>
  <dcterms:modified xsi:type="dcterms:W3CDTF">2013-02-12T15:52:31Z</dcterms:modified>
</cp:coreProperties>
</file>