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9" r:id="rId4"/>
    <p:sldId id="279" r:id="rId5"/>
    <p:sldId id="278" r:id="rId6"/>
    <p:sldId id="277" r:id="rId7"/>
    <p:sldId id="262" r:id="rId8"/>
    <p:sldId id="281" r:id="rId9"/>
    <p:sldId id="280" r:id="rId10"/>
    <p:sldId id="258" r:id="rId11"/>
    <p:sldId id="261" r:id="rId12"/>
    <p:sldId id="259" r:id="rId13"/>
    <p:sldId id="266" r:id="rId14"/>
    <p:sldId id="263" r:id="rId15"/>
    <p:sldId id="282" r:id="rId16"/>
    <p:sldId id="283" r:id="rId17"/>
    <p:sldId id="284" r:id="rId18"/>
    <p:sldId id="285" r:id="rId19"/>
    <p:sldId id="287" r:id="rId20"/>
    <p:sldId id="260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6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1.1-22F2940028464\&#1056;&#1072;&#1073;&#1086;&#1095;&#1080;&#1081;%20&#1089;&#1090;&#1086;&#1083;\2010%20-2012%20&#1084;&#1072;&#1075;&#1080;&#1089;&#1090;&#1088;&#1072;&#1090;&#1091;&#1088;&#1072;\&#1052;&#1072;&#1075;&#1080;&#1089;&#1090;&#1077;&#1088;&#1089;&#1082;&#1072;&#1103;%20&#1076;&#1080;&#1089;&#1089;&#1077;&#1088;&#1090;&#1072;&#1094;&#1080;&#1103;%202010-2012\&#1047;&#1040;&#1065;&#1048;&#1058;&#1040;%2018.06.2012\&#1088;&#1077;&#1079;&#1091;&#1083;&#1100;&#1090;&#1072;&#1090;&#1099;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ser>
          <c:idx val="0"/>
          <c:order val="0"/>
          <c:tx>
            <c:v>констаирующий этап</c:v>
          </c:tx>
          <c:cat>
            <c:strRef>
              <c:f>Лист1!$A$75:$A$79</c:f>
              <c:strCache>
                <c:ptCount val="5"/>
                <c:pt idx="0">
                  <c:v>устанавливать взаимодействие с субъектами педагогического процесса</c:v>
                </c:pt>
                <c:pt idx="1">
                  <c:v>создание развивающей среды</c:v>
                </c:pt>
                <c:pt idx="2">
                  <c:v>готовность изучать ребенка в педагогичеком процессе</c:v>
                </c:pt>
                <c:pt idx="3">
                  <c:v>проектирование и организация педагогичекого процесса</c:v>
                </c:pt>
                <c:pt idx="4">
                  <c:v>проектировать и осуществлять самообразование</c:v>
                </c:pt>
              </c:strCache>
            </c:strRef>
          </c:cat>
          <c:val>
            <c:numRef>
              <c:f>Лист1!$B$75:$B$79</c:f>
              <c:numCache>
                <c:formatCode>General</c:formatCode>
                <c:ptCount val="5"/>
                <c:pt idx="0">
                  <c:v>35</c:v>
                </c:pt>
                <c:pt idx="1">
                  <c:v>25</c:v>
                </c:pt>
                <c:pt idx="2">
                  <c:v>20</c:v>
                </c:pt>
                <c:pt idx="3">
                  <c:v>30</c:v>
                </c:pt>
                <c:pt idx="4">
                  <c:v>45</c:v>
                </c:pt>
              </c:numCache>
            </c:numRef>
          </c:val>
        </c:ser>
        <c:ser>
          <c:idx val="1"/>
          <c:order val="1"/>
          <c:tx>
            <c:v>контрольный этап </c:v>
          </c:tx>
          <c:cat>
            <c:strRef>
              <c:f>Лист1!$A$75:$A$79</c:f>
              <c:strCache>
                <c:ptCount val="5"/>
                <c:pt idx="0">
                  <c:v>устанавливать взаимодействие с субъектами педагогического процесса</c:v>
                </c:pt>
                <c:pt idx="1">
                  <c:v>создание развивающей среды</c:v>
                </c:pt>
                <c:pt idx="2">
                  <c:v>готовность изучать ребенка в педагогичеком процессе</c:v>
                </c:pt>
                <c:pt idx="3">
                  <c:v>проектирование и организация педагогичекого процесса</c:v>
                </c:pt>
                <c:pt idx="4">
                  <c:v>проектировать и осуществлять самообразование</c:v>
                </c:pt>
              </c:strCache>
            </c:strRef>
          </c:cat>
          <c:val>
            <c:numRef>
              <c:f>Лист1!$C$75:$C$79</c:f>
              <c:numCache>
                <c:formatCode>General</c:formatCode>
                <c:ptCount val="5"/>
              </c:numCache>
            </c:numRef>
          </c:val>
        </c:ser>
        <c:dLbls>
          <c:showVal val="1"/>
        </c:dLbls>
        <c:gapWidth val="75"/>
        <c:axId val="62605568"/>
        <c:axId val="64049152"/>
      </c:barChart>
      <c:catAx>
        <c:axId val="62605568"/>
        <c:scaling>
          <c:orientation val="minMax"/>
        </c:scaling>
        <c:axPos val="b"/>
        <c:numFmt formatCode="General" sourceLinked="1"/>
        <c:majorTickMark val="none"/>
        <c:tickLblPos val="nextTo"/>
        <c:crossAx val="64049152"/>
        <c:crosses val="autoZero"/>
        <c:auto val="1"/>
        <c:lblAlgn val="ctr"/>
        <c:lblOffset val="100"/>
      </c:catAx>
      <c:valAx>
        <c:axId val="64049152"/>
        <c:scaling>
          <c:orientation val="minMax"/>
        </c:scaling>
        <c:axPos val="l"/>
        <c:numFmt formatCode="General" sourceLinked="1"/>
        <c:majorTickMark val="none"/>
        <c:tickLblPos val="nextTo"/>
        <c:crossAx val="62605568"/>
        <c:crosses val="autoZero"/>
        <c:crossBetween val="between"/>
      </c:valAx>
    </c:plotArea>
    <c:legend>
      <c:legendPos val="b"/>
      <c:legendEntry>
        <c:idx val="1"/>
        <c:delete val="1"/>
      </c:legendEntry>
    </c:legend>
    <c:plotVisOnly val="1"/>
    <c:dispBlanksAs val="gap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1799" b="0" dirty="0" smtClean="0">
                <a:latin typeface="Times New Roman" pitchFamily="18" charset="0"/>
                <a:cs typeface="Times New Roman" pitchFamily="18" charset="0"/>
              </a:rPr>
              <a:t>Готовность воспитателей/</a:t>
            </a:r>
            <a:r>
              <a:rPr lang="ru-RU" sz="1799" b="0" baseline="0" dirty="0" smtClean="0">
                <a:latin typeface="Times New Roman" pitchFamily="18" charset="0"/>
                <a:cs typeface="Times New Roman" pitchFamily="18" charset="0"/>
              </a:rPr>
              <a:t> старших воспитателей к вхождению/ организации сетевого взаимодействия в условиях ДОУ</a:t>
            </a:r>
            <a:endParaRPr lang="ru-RU" sz="1800" b="0" dirty="0">
              <a:latin typeface="Times New Roman" pitchFamily="18" charset="0"/>
              <a:cs typeface="Times New Roman" pitchFamily="18" charset="0"/>
            </a:endParaRP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Воспитатели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мотивационная готовность </c:v>
                </c:pt>
                <c:pt idx="1">
                  <c:v>когнитивно- волевая готовность</c:v>
                </c:pt>
                <c:pt idx="2">
                  <c:v>Операционально- действенная готовность 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0.25</c:v>
                </c:pt>
                <c:pt idx="1">
                  <c:v>0.4</c:v>
                </c:pt>
                <c:pt idx="2">
                  <c:v>0.25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Старшие воспитатели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мотивационная готовность </c:v>
                </c:pt>
                <c:pt idx="1">
                  <c:v>когнитивно- волевая готовность</c:v>
                </c:pt>
                <c:pt idx="2">
                  <c:v>Операционально- действенная готовность 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0.25</c:v>
                </c:pt>
                <c:pt idx="1">
                  <c:v>0.30000000000000004</c:v>
                </c:pt>
                <c:pt idx="2">
                  <c:v>0.35000000000000003</c:v>
                </c:pt>
              </c:numCache>
            </c:numRef>
          </c:val>
        </c:ser>
        <c:dLbls>
          <c:showVal val="1"/>
        </c:dLbls>
        <c:overlap val="-25"/>
        <c:axId val="90336640"/>
        <c:axId val="79332480"/>
      </c:barChart>
      <c:catAx>
        <c:axId val="90336640"/>
        <c:scaling>
          <c:orientation val="minMax"/>
        </c:scaling>
        <c:axPos val="b"/>
        <c:numFmt formatCode="General" sourceLinked="1"/>
        <c:majorTickMark val="none"/>
        <c:tickLblPos val="nextTo"/>
        <c:crossAx val="79332480"/>
        <c:crosses val="autoZero"/>
        <c:auto val="1"/>
        <c:lblAlgn val="ctr"/>
        <c:lblOffset val="100"/>
      </c:catAx>
      <c:valAx>
        <c:axId val="79332480"/>
        <c:scaling>
          <c:orientation val="minMax"/>
        </c:scaling>
        <c:delete val="1"/>
        <c:axPos val="l"/>
        <c:numFmt formatCode="0%" sourceLinked="1"/>
        <c:tickLblPos val="none"/>
        <c:crossAx val="90336640"/>
        <c:crosses val="autoZero"/>
        <c:crossBetween val="between"/>
      </c:valAx>
      <c:spPr>
        <a:noFill/>
        <a:ln w="25387">
          <a:noFill/>
        </a:ln>
      </c:spPr>
    </c:plotArea>
    <c:legend>
      <c:legendPos val="t"/>
    </c:legend>
    <c:plotVisOnly val="1"/>
    <c:dispBlanksAs val="gap"/>
  </c:chart>
  <c:txPr>
    <a:bodyPr/>
    <a:lstStyle/>
    <a:p>
      <a:pPr>
        <a:defRPr sz="1799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5BB85-57B7-4DAD-9798-CB6D417BA622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A060A-E250-4387-B72F-0E754F10FB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38F25-6865-4D66-B0AD-649EE079A5BF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D0FA7-5A12-43C5-B95A-DF51468758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660B2-AAB0-4B77-B484-E11E866ED557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F16C9-6B79-4032-B12F-2250EDFF1E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B1809-1C64-44AE-A92A-CD9F64FB7C0D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F945D-DCD4-43D7-B3CD-B535725D57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72D9E-27D9-4F88-99AD-20FE20B66EAD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BB37C-7913-424F-B1A2-DDFAD75387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B937C-9966-4DEF-BD64-92526D22C959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8BE2B-E33F-40AA-AAED-98FA4DCA6C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923ED-93D0-47A8-B5AE-250693509157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91347-7214-4DE8-BD38-966B7B24B0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9BC6B-7EA1-48BF-9F98-1ADEC0B4A458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D55D9-F0E6-459D-A69E-911EF93137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60488-A7BC-42E7-A1AD-08355CA37CFD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19691-3DB0-4C65-A9FA-64FDBB64FA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ED822-BEAC-4438-A617-9B81C7F672F6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FA3CC-5E57-4565-AE10-D1B765695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FA5C3-BF8D-4887-91F4-CBE60CC7090C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68B2D-8840-4B97-BD1B-7BAF1204F7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59809C7-9647-4859-BA3F-6472F1E53DA3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AF50571-7FEF-4D63-B333-BBDA276964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468313" y="1125538"/>
            <a:ext cx="8280400" cy="4535487"/>
          </a:xfrm>
        </p:spPr>
        <p:txBody>
          <a:bodyPr/>
          <a:lstStyle/>
          <a:p>
            <a:pPr eaLnBrk="1" hangingPunct="1"/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СЕТЕВОЕ ВЗАИМОДЕЙСТВИЕ КАК СРЕДСТВО РАЗВИТИЯ ПРОФЕССИОНАЛЬНОЙ КОМПЕТЕНТНОСТИ ВОСПИТАТЕЛЕЙ ДОШКОЛЬНЫХ ОБРАЗОВАТЕЛЬНЫХ УЧРЕЖДЕНИЙ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endParaRPr lang="ru-RU" sz="28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350" y="6165850"/>
            <a:ext cx="6400800" cy="692150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 июня 2012 год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68313" y="198438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Констатирующий этап исследования</a:t>
            </a:r>
            <a:endParaRPr lang="ru-RU" sz="36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2060575"/>
            <a:ext cx="7067550" cy="3816350"/>
          </a:xfrm>
        </p:spPr>
        <p:txBody>
          <a:bodyPr rtlCol="0">
            <a:normAutofit fontScale="92500"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  Цель констатирующего этапа эксперимента: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изучить особенности профессиональной компетентности воспитателя и потенциал сетевого взаимодействия в условиях современного ДОУ.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2292" name="Рисунок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88238" y="2798763"/>
            <a:ext cx="1404937" cy="156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Результаты констатирующего эксперимента 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67544" y="2060848"/>
          <a:ext cx="821848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250825" y="18446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1600" dirty="0">
                <a:latin typeface="Times New Roman" pitchFamily="18" charset="0"/>
                <a:ea typeface="+mj-ea"/>
                <a:cs typeface="Times New Roman" pitchFamily="18" charset="0"/>
              </a:rPr>
              <a:t>Уровень </a:t>
            </a:r>
            <a:r>
              <a:rPr lang="ru-RU" sz="1600" dirty="0" err="1">
                <a:latin typeface="Times New Roman" pitchFamily="18" charset="0"/>
                <a:ea typeface="+mj-ea"/>
                <a:cs typeface="Times New Roman" pitchFamily="18" charset="0"/>
              </a:rPr>
              <a:t>сформированости</a:t>
            </a:r>
            <a:r>
              <a:rPr lang="ru-RU" sz="1600" dirty="0">
                <a:latin typeface="Times New Roman" pitchFamily="18" charset="0"/>
                <a:ea typeface="+mj-ea"/>
                <a:cs typeface="Times New Roman" pitchFamily="18" charset="0"/>
              </a:rPr>
              <a:t> профессиональной </a:t>
            </a:r>
          </a:p>
          <a:p>
            <a:pPr algn="ctr">
              <a:defRPr/>
            </a:pPr>
            <a:r>
              <a:rPr lang="ru-RU" sz="1600" dirty="0">
                <a:latin typeface="Times New Roman" pitchFamily="18" charset="0"/>
                <a:ea typeface="+mj-ea"/>
                <a:cs typeface="Times New Roman" pitchFamily="18" charset="0"/>
              </a:rPr>
              <a:t>компетентности воспитателей ДОУ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Результаты констатирующего эксперимента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750" y="1844675"/>
          <a:ext cx="8075613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Формирующий этап исследования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1628775"/>
            <a:ext cx="6192838" cy="4248150"/>
          </a:xfrm>
        </p:spPr>
        <p:txBody>
          <a:bodyPr rtlCol="0">
            <a:normAutofit fontScale="925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Целью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преобразующего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этапа эксперимента является апробация модели сетевого взаимодействия, способствующей обогащению компетентности педагогов.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688" y="2852738"/>
            <a:ext cx="2303462" cy="198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68313" y="6173788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Модель механизма сетевого взаимодействия субъектов ДО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endParaRPr lang="ru-RU" sz="28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 descr="модед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476250"/>
            <a:ext cx="8661400" cy="5373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Скругленный прямоугольник 22"/>
          <p:cNvSpPr/>
          <p:nvPr/>
        </p:nvSpPr>
        <p:spPr>
          <a:xfrm>
            <a:off x="5867400" y="4221163"/>
            <a:ext cx="2376488" cy="237648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867400" y="1700213"/>
            <a:ext cx="2376488" cy="237648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132138" y="1628775"/>
            <a:ext cx="2376487" cy="23764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203575" y="4149725"/>
            <a:ext cx="2376488" cy="23749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95288" y="4149725"/>
            <a:ext cx="2376487" cy="23749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39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Реализация программы повышения квалификации воспитателей и старших воспитателей ДОУ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5288" y="1557338"/>
            <a:ext cx="2376487" cy="237648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393" name="Содержимое 2"/>
          <p:cNvSpPr txBox="1">
            <a:spLocks/>
          </p:cNvSpPr>
          <p:nvPr/>
        </p:nvSpPr>
        <p:spPr bwMode="auto">
          <a:xfrm>
            <a:off x="468313" y="3141663"/>
            <a:ext cx="223202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«Твои идеи для детского сада»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4" name="Содержимое 2"/>
          <p:cNvSpPr txBox="1">
            <a:spLocks/>
          </p:cNvSpPr>
          <p:nvPr/>
        </p:nvSpPr>
        <p:spPr bwMode="auto">
          <a:xfrm>
            <a:off x="3203575" y="3141663"/>
            <a:ext cx="23050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«Сеть и ее правовой статус»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6395" name="Содержимое 2"/>
          <p:cNvSpPr txBox="1">
            <a:spLocks/>
          </p:cNvSpPr>
          <p:nvPr/>
        </p:nvSpPr>
        <p:spPr bwMode="auto">
          <a:xfrm>
            <a:off x="5795963" y="3068638"/>
            <a:ext cx="252095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«Выбери свой путь в сеть»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6" name="Содержимое 2"/>
          <p:cNvSpPr txBox="1">
            <a:spLocks/>
          </p:cNvSpPr>
          <p:nvPr/>
        </p:nvSpPr>
        <p:spPr bwMode="auto">
          <a:xfrm>
            <a:off x="2987675" y="5373688"/>
            <a:ext cx="2700338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ru-RU" sz="1400" b="1">
                <a:latin typeface="Times New Roman" pitchFamily="18" charset="0"/>
                <a:cs typeface="Times New Roman" pitchFamily="18" charset="0"/>
              </a:rPr>
              <a:t>«Построение образовательного ресурса при помощи информационных технологий» 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7" name="Содержимое 2"/>
          <p:cNvSpPr txBox="1">
            <a:spLocks/>
          </p:cNvSpPr>
          <p:nvPr/>
        </p:nvSpPr>
        <p:spPr bwMode="auto">
          <a:xfrm>
            <a:off x="179388" y="5516563"/>
            <a:ext cx="273685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ru-RU" sz="1400" b="1">
                <a:latin typeface="Times New Roman" pitchFamily="18" charset="0"/>
                <a:cs typeface="Times New Roman" pitchFamily="18" charset="0"/>
              </a:rPr>
              <a:t>«Экспертиза в условиях сетевого взаимодействия» - проводился для воспитателей ДОУ»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8" name="Содержимое 2"/>
          <p:cNvSpPr>
            <a:spLocks noGrp="1"/>
          </p:cNvSpPr>
          <p:nvPr>
            <p:ph idx="1"/>
          </p:nvPr>
        </p:nvSpPr>
        <p:spPr>
          <a:xfrm>
            <a:off x="5940425" y="5516563"/>
            <a:ext cx="2303463" cy="10080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«Готовые продукты сети»</a:t>
            </a:r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99" name="Picture 2" descr="C:\Documents and Settings\1.1-22F2940028464\Мои документы\Мои рисунки\темы для презентаций\Рисунок руки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ADADA"/>
              </a:clrFrom>
              <a:clrTo>
                <a:srgbClr val="DADAD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650" y="1844675"/>
            <a:ext cx="18034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0" name="Picture 2" descr="http://cs10084.userapi.com/u81967382/-6/x_d534222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8400" y="1989138"/>
            <a:ext cx="1150938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1" name="Picture 4" descr="http://im6-tub-ru.yandex.net/i?id=27049900-69-7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688" y="4365625"/>
            <a:ext cx="1284287" cy="128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2" name="Picture 6" descr="&amp;Kcy;&amp;acy;&amp;rcy;&amp;tcy;&amp;icy;&amp;ncy;&amp;kcy;&amp;acy; 2 &amp;icy;&amp;zcy; 21372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550" y="4221163"/>
            <a:ext cx="1368425" cy="136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3" name="Picture 8" descr="&amp;Kcy;&amp;acy;&amp;rcy;&amp;tcy;&amp;icy;&amp;ncy;&amp;kcy;&amp;acy; 13 &amp;icy;&amp;zcy; 21372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1275" y="4149725"/>
            <a:ext cx="936625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4" name="Picture 10" descr="&amp;Kcy;&amp;acy;&amp;rcy;&amp;tcy;&amp;icy;&amp;ncy;&amp;kcy;&amp;acy; 20 &amp;icy;&amp;zcy; 21372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325" y="1844675"/>
            <a:ext cx="1662113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Результаты контрольного этапа исследования </a:t>
            </a:r>
          </a:p>
        </p:txBody>
      </p:sp>
      <p:pic>
        <p:nvPicPr>
          <p:cNvPr id="17411" name="Диаграмма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584325"/>
            <a:ext cx="6913562" cy="479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468313" y="14843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1600" dirty="0">
                <a:latin typeface="Times New Roman" pitchFamily="18" charset="0"/>
                <a:ea typeface="+mj-ea"/>
                <a:cs typeface="Times New Roman" pitchFamily="18" charset="0"/>
              </a:rPr>
              <a:t>Уровень </a:t>
            </a:r>
            <a:r>
              <a:rPr lang="ru-RU" sz="1600" dirty="0" err="1">
                <a:latin typeface="Times New Roman" pitchFamily="18" charset="0"/>
                <a:ea typeface="+mj-ea"/>
                <a:cs typeface="Times New Roman" pitchFamily="18" charset="0"/>
              </a:rPr>
              <a:t>сформированости</a:t>
            </a:r>
            <a:r>
              <a:rPr lang="ru-RU" sz="1600" dirty="0">
                <a:latin typeface="Times New Roman" pitchFamily="18" charset="0"/>
                <a:ea typeface="+mj-ea"/>
                <a:cs typeface="Times New Roman" pitchFamily="18" charset="0"/>
              </a:rPr>
              <a:t> профессиональной </a:t>
            </a:r>
          </a:p>
          <a:p>
            <a:pPr algn="ctr">
              <a:defRPr/>
            </a:pPr>
            <a:r>
              <a:rPr lang="ru-RU" sz="1600" dirty="0">
                <a:latin typeface="Times New Roman" pitchFamily="18" charset="0"/>
                <a:ea typeface="+mj-ea"/>
                <a:cs typeface="Times New Roman" pitchFamily="18" charset="0"/>
              </a:rPr>
              <a:t>компетентности воспитателей ДОУ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Диаграмма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1628775"/>
            <a:ext cx="6624637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Результаты контрольного этапа исследования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Диаграмма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1700213"/>
            <a:ext cx="669766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Результаты контрольного этапа исследования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628775"/>
            <a:ext cx="8229600" cy="4525963"/>
          </a:xfrm>
        </p:spPr>
        <p:txBody>
          <a:bodyPr/>
          <a:lstStyle/>
          <a:p>
            <a:pPr algn="r">
              <a:buFontTx/>
              <a:buNone/>
              <a:defRPr/>
            </a:pP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Мы только узлы во всеобщей сети текущей информации.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>
              <a:buFontTx/>
              <a:buNone/>
              <a:defRPr/>
            </a:pPr>
            <a:r>
              <a:rPr lang="ru-RU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Вилем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Флуссер</a:t>
            </a:r>
            <a:endParaRPr lang="ru-RU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0483" name="Picture 4" descr="MCj0423579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076700"/>
            <a:ext cx="165735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 исследования обусловлена: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39750" y="1773238"/>
            <a:ext cx="8229600" cy="4392612"/>
          </a:xfrm>
        </p:spPr>
        <p:txBody>
          <a:bodyPr/>
          <a:lstStyle/>
          <a:p>
            <a:pPr algn="just"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Нормативно – правовые предпосылками, в частности «Федеральная целевая программа развития образования на период до 2015 года»,  инициатива«Наша Новая школа», «Петербургское образование 2020»;</a:t>
            </a:r>
          </a:p>
          <a:p>
            <a:pPr algn="just"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Современными характеристиками педагога, среди которых отмечается «мобильность», «потребность в оперативном получении и поиске информации»;</a:t>
            </a:r>
          </a:p>
          <a:p>
            <a:pPr algn="just"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Рассмотрением сетевого взаимодействия как подхода к обогащению профессиональной компетентности педагога;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6" descr="MCj0423579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73250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539750" y="256540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8400" y="3860800"/>
            <a:ext cx="172720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8323263" cy="2276475"/>
          </a:xfrm>
        </p:spPr>
        <p:txBody>
          <a:bodyPr/>
          <a:lstStyle/>
          <a:p>
            <a:pPr eaLnBrk="1" hangingPunct="1"/>
            <a:r>
              <a:rPr lang="ru-RU" sz="32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Реализация сетевого  взаимодействия в условиях дошкольного образовательного учреждения</a:t>
            </a:r>
            <a:endParaRPr lang="ru-RU" sz="3200" i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060848"/>
            <a:ext cx="3047892" cy="228690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трелка вниз 4"/>
          <p:cNvSpPr/>
          <p:nvPr/>
        </p:nvSpPr>
        <p:spPr>
          <a:xfrm>
            <a:off x="4140200" y="4437063"/>
            <a:ext cx="647700" cy="792162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5400000">
            <a:off x="2086769" y="3032919"/>
            <a:ext cx="576262" cy="647700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6200000">
            <a:off x="5903118" y="2961482"/>
            <a:ext cx="576263" cy="647700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268538" y="5516563"/>
            <a:ext cx="4572000" cy="9239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Дает возможность пополнения  большого количество материалов, что значительно обогащает методическую копилку педагога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5288" y="2781300"/>
            <a:ext cx="1439862" cy="18161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Возможность использовать открытые, бесплатные и свободные электронные ресурсы.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019925" y="2636838"/>
            <a:ext cx="1873250" cy="24003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Пополнение, приобретение, владение дополнительной информации, актуальной и необходимой;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4716463" y="4076700"/>
            <a:ext cx="3581400" cy="19446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838200" y="838200"/>
            <a:ext cx="3505200" cy="1905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4648200" y="838200"/>
            <a:ext cx="3581400" cy="1828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149" name="WordArt 6"/>
          <p:cNvSpPr>
            <a:spLocks noChangeArrowheads="1" noChangeShapeType="1" noTextEdit="1"/>
          </p:cNvSpPr>
          <p:nvPr/>
        </p:nvSpPr>
        <p:spPr bwMode="auto">
          <a:xfrm>
            <a:off x="5181600" y="1196975"/>
            <a:ext cx="2667000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551"/>
              </a:avLst>
            </a:prstTxWarp>
          </a:bodyPr>
          <a:lstStyle/>
          <a:p>
            <a:pPr algn="ctr"/>
            <a:r>
              <a:rPr lang="ru-RU" kern="10">
                <a:ln w="9525">
                  <a:noFill/>
                  <a:round/>
                  <a:headEnd/>
                  <a:tailEnd/>
                </a:ln>
                <a:latin typeface="Times New Roman"/>
                <a:cs typeface="Times New Roman"/>
              </a:rPr>
              <a:t>Сетевое сообщество  </a:t>
            </a:r>
          </a:p>
          <a:p>
            <a:pPr algn="ctr"/>
            <a:r>
              <a:rPr lang="ru-RU" kern="10">
                <a:ln w="9525">
                  <a:noFill/>
                  <a:round/>
                  <a:headEnd/>
                  <a:tailEnd/>
                </a:ln>
                <a:latin typeface="Times New Roman"/>
                <a:cs typeface="Times New Roman"/>
              </a:rPr>
              <a:t>ДОУ</a:t>
            </a:r>
          </a:p>
        </p:txBody>
      </p:sp>
      <p:sp>
        <p:nvSpPr>
          <p:cNvPr id="11271" name="AutoShape 10"/>
          <p:cNvSpPr>
            <a:spLocks noChangeArrowheads="1"/>
          </p:cNvSpPr>
          <p:nvPr/>
        </p:nvSpPr>
        <p:spPr bwMode="auto">
          <a:xfrm>
            <a:off x="2124075" y="2997200"/>
            <a:ext cx="863600" cy="1008063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272" name="AutoShape 11"/>
          <p:cNvSpPr>
            <a:spLocks noChangeArrowheads="1"/>
          </p:cNvSpPr>
          <p:nvPr/>
        </p:nvSpPr>
        <p:spPr bwMode="auto">
          <a:xfrm>
            <a:off x="6300788" y="2852738"/>
            <a:ext cx="647700" cy="1008062"/>
          </a:xfrm>
          <a:prstGeom prst="downArrow">
            <a:avLst>
              <a:gd name="adj1" fmla="val 50000"/>
              <a:gd name="adj2" fmla="val 33333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6152" name="Picture 12" descr="question_mark_pers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4149725"/>
            <a:ext cx="167957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4" name="WordArt 13"/>
          <p:cNvSpPr>
            <a:spLocks noChangeArrowheads="1" noChangeShapeType="1" noTextEdit="1"/>
          </p:cNvSpPr>
          <p:nvPr/>
        </p:nvSpPr>
        <p:spPr bwMode="auto">
          <a:xfrm>
            <a:off x="827088" y="4076700"/>
            <a:ext cx="3600450" cy="1944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fromWordArt="1">
            <a:prstTxWarp prst="textPlain">
              <a:avLst>
                <a:gd name="adj" fmla="val 48829"/>
              </a:avLst>
            </a:prstTxWarp>
          </a:bodyPr>
          <a:lstStyle/>
          <a:p>
            <a:pPr algn="ctr"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4" name="WordArt 7"/>
          <p:cNvSpPr>
            <a:spLocks noChangeArrowheads="1" noChangeShapeType="1" noTextEdit="1"/>
          </p:cNvSpPr>
          <p:nvPr/>
        </p:nvSpPr>
        <p:spPr bwMode="auto">
          <a:xfrm>
            <a:off x="1555750" y="1204913"/>
            <a:ext cx="2514600" cy="15128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noFill/>
                  <a:round/>
                  <a:headEnd/>
                  <a:tailEnd/>
                </a:ln>
                <a:latin typeface="Times New Roman"/>
                <a:cs typeface="Times New Roman"/>
              </a:rPr>
              <a:t>Сетевые сообщества </a:t>
            </a:r>
          </a:p>
          <a:p>
            <a:pPr algn="ctr"/>
            <a:r>
              <a:rPr lang="ru-RU" kern="10">
                <a:ln w="9525">
                  <a:noFill/>
                  <a:round/>
                  <a:headEnd/>
                  <a:tailEnd/>
                </a:ln>
                <a:latin typeface="Times New Roman"/>
                <a:cs typeface="Times New Roman"/>
              </a:rPr>
              <a:t>ГОУ СОШ, ГОУ СПО,</a:t>
            </a:r>
          </a:p>
          <a:p>
            <a:pPr algn="ctr"/>
            <a:r>
              <a:rPr lang="ru-RU" kern="10">
                <a:ln w="9525">
                  <a:noFill/>
                  <a:round/>
                  <a:headEnd/>
                  <a:tailEnd/>
                </a:ln>
                <a:latin typeface="Times New Roman"/>
                <a:cs typeface="Times New Roman"/>
              </a:rPr>
              <a:t> ВУЗов</a:t>
            </a:r>
          </a:p>
        </p:txBody>
      </p:sp>
      <p:sp>
        <p:nvSpPr>
          <p:cNvPr id="6155" name="WordArt 7"/>
          <p:cNvSpPr>
            <a:spLocks noChangeArrowheads="1" noChangeShapeType="1" noTextEdit="1"/>
          </p:cNvSpPr>
          <p:nvPr/>
        </p:nvSpPr>
        <p:spPr bwMode="auto">
          <a:xfrm>
            <a:off x="1403350" y="4292600"/>
            <a:ext cx="2514600" cy="15128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noFill/>
                  <a:round/>
                  <a:headEnd/>
                  <a:tailEnd/>
                </a:ln>
                <a:latin typeface="Times New Roman"/>
                <a:cs typeface="Times New Roman"/>
              </a:rPr>
              <a:t>«Про школа» </a:t>
            </a:r>
          </a:p>
          <a:p>
            <a:pPr algn="ctr"/>
            <a:r>
              <a:rPr lang="ru-RU" kern="10">
                <a:ln w="9525">
                  <a:noFill/>
                  <a:round/>
                  <a:headEnd/>
                  <a:tailEnd/>
                </a:ln>
                <a:latin typeface="Times New Roman"/>
                <a:cs typeface="Times New Roman"/>
              </a:rPr>
              <a:t>«Сеть творческих учителей»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Цель исследования: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mtClean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468313" y="1700213"/>
            <a:ext cx="8229600" cy="4525962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теоретически обосновать и апробировать модель сетевого взаимодействия как средства развития профессиональной компетентности воспитателей дошкольных образовательных учреждений </a:t>
            </a:r>
          </a:p>
          <a:p>
            <a:endParaRPr lang="ru-RU" smtClean="0"/>
          </a:p>
        </p:txBody>
      </p:sp>
      <p:pic>
        <p:nvPicPr>
          <p:cNvPr id="7172" name="Picture 36" descr="C:\Documents and Settings\Sveta\Local Settings\Temporary Internet Files\Content.IE5\4FJJLQZK\MCj0078749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113" y="4581525"/>
            <a:ext cx="3082925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950" y="274638"/>
            <a:ext cx="9442450" cy="1143000"/>
          </a:xfrm>
        </p:spPr>
        <p:txBody>
          <a:bodyPr/>
          <a:lstStyle/>
          <a:p>
            <a:pPr eaLnBrk="1" hangingPunct="1"/>
            <a:r>
              <a:rPr lang="ru-RU" b="1" u="sng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ТРИ ГРУППЫ РЕЗУЛЬТАТОВ: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825625"/>
            <a:ext cx="8218488" cy="4843463"/>
          </a:xfrm>
        </p:spPr>
        <p:txBody>
          <a:bodyPr/>
          <a:lstStyle/>
          <a:p>
            <a:pPr eaLnBrk="1" hangingPunct="1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Теоретическая группа;</a:t>
            </a:r>
          </a:p>
          <a:p>
            <a:pPr eaLnBrk="1" hangingPunct="1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Констатирующая группа;</a:t>
            </a:r>
          </a:p>
          <a:p>
            <a:pPr eaLnBrk="1" hangingPunct="1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Преобразующая группа;</a:t>
            </a:r>
          </a:p>
        </p:txBody>
      </p:sp>
      <p:pic>
        <p:nvPicPr>
          <p:cNvPr id="8196" name="Picture 4" descr="i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20000"/>
          </a:blip>
          <a:srcRect/>
          <a:stretch>
            <a:fillRect/>
          </a:stretch>
        </p:blipFill>
        <p:spPr bwMode="auto">
          <a:xfrm>
            <a:off x="2771775" y="4005263"/>
            <a:ext cx="3781425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2"/>
          <p:cNvSpPr>
            <a:spLocks noGrp="1"/>
          </p:cNvSpPr>
          <p:nvPr>
            <p:ph idx="1"/>
          </p:nvPr>
        </p:nvSpPr>
        <p:spPr>
          <a:xfrm>
            <a:off x="395288" y="2143125"/>
            <a:ext cx="8497887" cy="45259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700" b="1" smtClean="0">
                <a:latin typeface="Times New Roman" pitchFamily="18" charset="0"/>
                <a:cs typeface="Times New Roman" pitchFamily="18" charset="0"/>
              </a:rPr>
              <a:t>Профессиональная компетентность  воспитателя </a:t>
            </a:r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– это интегральная характеристика, определяющая способность решать профессиональные проблемы и задачи, возникающие в реальных ситуациях педагогической деятельности с использованием знаний, профессионального и жизненного опыта, ценностей</a:t>
            </a:r>
          </a:p>
          <a:p>
            <a:pPr algn="ctr" eaLnBrk="1" hangingPunct="1">
              <a:buFont typeface="Arial" charset="0"/>
              <a:buNone/>
            </a:pPr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(А.П. Тряпицына, Н.Ф. Радионова, В.А. Козырев, С.А. Езопова, В.А. Новицкая)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7213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Анализ теоретических исследований показал, что: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Профессиональная компетентность воспитателей ДОУ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916113"/>
            <a:ext cx="3810000" cy="576262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 algn="ctr">
              <a:buFontTx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Установление  взаимодействия с субъектами педагогического процесса.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34000" y="1989138"/>
            <a:ext cx="3810000" cy="508000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 algn="ctr">
              <a:buFontTx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Готовность воспитателя видеть ребенка в педагогическом процессе детского сада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900113" y="2781300"/>
            <a:ext cx="3305175" cy="93503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Проектирование и организация педагогического процесса, направленного на развитие ребенка.</a:t>
            </a:r>
            <a:r>
              <a:rPr lang="ru-RU" sz="1400" kern="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2843213" y="3933825"/>
            <a:ext cx="3810000" cy="6731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Проектировать и осуществлять профессиональное самообразование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endParaRPr lang="ru-RU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4572000" y="2852738"/>
            <a:ext cx="3810000" cy="71596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Созданию развивающей среды в группе детского сада и  использованию ее возможностей.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kern="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>
            <a:stCxn id="10242" idx="2"/>
          </p:cNvCxnSpPr>
          <p:nvPr/>
        </p:nvCxnSpPr>
        <p:spPr>
          <a:xfrm flipH="1">
            <a:off x="3924300" y="1417638"/>
            <a:ext cx="647700" cy="121920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500563" y="1412875"/>
            <a:ext cx="719137" cy="12239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4500563" y="1412875"/>
            <a:ext cx="3175" cy="2087563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10242" idx="2"/>
          </p:cNvCxnSpPr>
          <p:nvPr/>
        </p:nvCxnSpPr>
        <p:spPr>
          <a:xfrm flipH="1">
            <a:off x="2195513" y="1417638"/>
            <a:ext cx="2376487" cy="4270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500563" y="1412875"/>
            <a:ext cx="2016125" cy="360363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3" name="Rectangle 1"/>
          <p:cNvSpPr>
            <a:spLocks noChangeArrowheads="1"/>
          </p:cNvSpPr>
          <p:nvPr/>
        </p:nvSpPr>
        <p:spPr bwMode="auto">
          <a:xfrm>
            <a:off x="0" y="4965700"/>
            <a:ext cx="91440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ctr" eaLnBrk="0" hangingPunct="0"/>
            <a:r>
              <a:rPr 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Взаимодействие – это особая форма  связи между участниками образовательного процесса,   которая предусматривает взаимообогащение интеллектуальной, эмоциональной,  деятельной сферы участников образовательного процесса их координацию и гармонизацию.</a:t>
            </a:r>
          </a:p>
          <a:p>
            <a:pPr indent="449263" algn="ctr" eaLnBrk="0" hangingPunct="0"/>
            <a:r>
              <a:rPr lang="ru-RU" sz="2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(А.М. Андреева, И.И. Жбанкова, Н.Ф. Радионова, и др.</a:t>
            </a:r>
            <a:r>
              <a:rPr 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498600"/>
          </a:xfrm>
        </p:spPr>
        <p:txBody>
          <a:bodyPr/>
          <a:lstStyle/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Анализ работ Е.В. Василевской, Н.В. Бугровой, Г.А. Будниковой , Н.Ю. Гончаровой о возможностях сетевого взаимодействии в кадровом ресурсе, позволило определить сетевое взаимодействие как: 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0" y="2332038"/>
            <a:ext cx="9144000" cy="4525962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«систему действий субъектов педагогического процесса, реализуемых в установочных форматах интернет – взаимодействия со специфическими возможностями и паралингвистическими приемами, направленных на обогащение профессиональной компетентности участников сети»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4067175" y="1916113"/>
            <a:ext cx="649288" cy="576262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269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1725" y="4292600"/>
            <a:ext cx="1692275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550</Words>
  <Application>Microsoft Office PowerPoint</Application>
  <PresentationFormat>Экран (4:3)</PresentationFormat>
  <Paragraphs>61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 New Roman</vt:lpstr>
      <vt:lpstr>Тема Office</vt:lpstr>
      <vt:lpstr>СЕТЕВОЕ ВЗАИМОДЕЙСТВИЕ КАК СРЕДСТВО РАЗВИТИЯ ПРОФЕССИОНАЛЬНОЙ КОМПЕТЕНТНОСТИ ВОСПИТАТЕЛЕЙ ДОШКОЛЬНЫХ ОБРАЗОВАТЕЛЬНЫХ УЧРЕЖДЕНИЙ  </vt:lpstr>
      <vt:lpstr>Актуальность исследования обусловлена: </vt:lpstr>
      <vt:lpstr>Реализация сетевого  взаимодействия в условиях дошкольного образовательного учреждения</vt:lpstr>
      <vt:lpstr>Слайд 4</vt:lpstr>
      <vt:lpstr>Цель исследования: </vt:lpstr>
      <vt:lpstr>ТРИ ГРУППЫ РЕЗУЛЬТАТОВ:</vt:lpstr>
      <vt:lpstr>Анализ теоретических исследований показал, что:</vt:lpstr>
      <vt:lpstr>Профессиональная компетентность воспитателей ДОУ</vt:lpstr>
      <vt:lpstr>Анализ работ Е.В. Василевской, Н.В. Бугровой, Г.А. Будниковой , Н.Ю. Гончаровой о возможностях сетевого взаимодействии в кадровом ресурсе, позволило определить сетевое взаимодействие как: </vt:lpstr>
      <vt:lpstr>Констатирующий этап исследования</vt:lpstr>
      <vt:lpstr>Результаты констатирующего эксперимента </vt:lpstr>
      <vt:lpstr>Результаты констатирующего эксперимента </vt:lpstr>
      <vt:lpstr>Формирующий этап исследования </vt:lpstr>
      <vt:lpstr>Модель механизма сетевого взаимодействия субъектов ДО  </vt:lpstr>
      <vt:lpstr>Реализация программы повышения квалификации воспитателей и старших воспитателей ДОУ</vt:lpstr>
      <vt:lpstr>Результаты контрольного этапа исследования </vt:lpstr>
      <vt:lpstr>Результаты контрольного этапа исследования </vt:lpstr>
      <vt:lpstr>Результаты контрольного этапа исследования </vt:lpstr>
      <vt:lpstr>Слайд 19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СЕТЕВОЕ ВЗАИМОДЕЙСТВИЕ КАК СРЕДСТВО РАЗВИТИЯ ПРОФЕССИОНАЛЬНОЙ КОМПЕТЕНТНОСТИ ВОСПИТАТЕЛЕЙ ДОШКОЛЬНЫХ ОБРАЗОВАТЕЛЬНЫХ УЧРЕЖДЕНИЙ  </dc:title>
  <dc:creator>1</dc:creator>
  <cp:lastModifiedBy>1</cp:lastModifiedBy>
  <cp:revision>23</cp:revision>
  <dcterms:created xsi:type="dcterms:W3CDTF">2012-06-03T09:51:22Z</dcterms:created>
  <dcterms:modified xsi:type="dcterms:W3CDTF">2013-02-26T18:43:42Z</dcterms:modified>
</cp:coreProperties>
</file>