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sldIdLst>
    <p:sldId id="281" r:id="rId2"/>
    <p:sldId id="282" r:id="rId3"/>
    <p:sldId id="283" r:id="rId4"/>
    <p:sldId id="284" r:id="rId5"/>
    <p:sldId id="285" r:id="rId6"/>
    <p:sldId id="286" r:id="rId7"/>
    <p:sldId id="287" r:id="rId8"/>
    <p:sldId id="290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80" r:id="rId29"/>
    <p:sldId id="289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1" autoAdjust="0"/>
    <p:restoredTop sz="94660"/>
  </p:normalViewPr>
  <p:slideViewPr>
    <p:cSldViewPr>
      <p:cViewPr varScale="1">
        <p:scale>
          <a:sx n="87" d="100"/>
          <a:sy n="87" d="100"/>
        </p:scale>
        <p:origin x="-108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A1760-1EFF-430A-A23D-174564916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B3D0B-537B-4201-B710-ED51DFA9D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ED29F-B5A7-42F1-AA84-F1C4F0C63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75EDE-B783-45F3-997F-61156964D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BE9C9-068A-4CB7-B04B-4FA3DD806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E5635-807A-4B2A-A27A-93566CF0A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06992-3594-4A04-BA6E-D4A98FC5F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962C5-5362-4F5C-94E2-122E35EBD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107E9-E868-467A-89F2-C932846A2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DA8C0-E943-4A50-A236-B9BA5CADA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21CD9-91EC-45F6-810B-95603AB939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933DB-136A-4A87-B2E3-38665597A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8B42E85-F1DF-4EDD-961F-7D144EC61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7" r:id="rId1"/>
    <p:sldLayoutId id="2147483919" r:id="rId2"/>
    <p:sldLayoutId id="2147483928" r:id="rId3"/>
    <p:sldLayoutId id="2147483920" r:id="rId4"/>
    <p:sldLayoutId id="2147483929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30" r:id="rId12"/>
  </p:sldLayoutIdLst>
  <p:transition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50" y="3571875"/>
            <a:ext cx="7467600" cy="4525963"/>
          </a:xfrm>
        </p:spPr>
        <p:txBody>
          <a:bodyPr/>
          <a:lstStyle/>
          <a:p>
            <a:pPr eaLnBrk="1" hangingPunct="1"/>
            <a:r>
              <a:rPr lang="ru-RU" smtClean="0"/>
              <a:t>Выполнил ученик 2 «А» класса</a:t>
            </a:r>
          </a:p>
          <a:p>
            <a:pPr eaLnBrk="1" hangingPunct="1"/>
            <a:r>
              <a:rPr lang="ru-RU" smtClean="0"/>
              <a:t>Шарапов Данил.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714488"/>
            <a:ext cx="688406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50800"/>
                <a:solidFill>
                  <a:schemeClr val="bg1">
                    <a:shade val="50000"/>
                  </a:schemeClr>
                </a:solidFill>
              </a:rPr>
              <a:t>Проект «Профессии»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130" name="Group 170"/>
          <p:cNvGraphicFramePr>
            <a:graphicFrameLocks noGrp="1"/>
          </p:cNvGraphicFramePr>
          <p:nvPr>
            <p:ph type="tbl" idx="1"/>
          </p:nvPr>
        </p:nvGraphicFramePr>
        <p:xfrm>
          <a:off x="457200" y="1125538"/>
          <a:ext cx="8229600" cy="5132391"/>
        </p:xfrm>
        <a:graphic>
          <a:graphicData uri="http://schemas.openxmlformats.org/drawingml/2006/table">
            <a:tbl>
              <a:tblPr/>
              <a:tblGrid>
                <a:gridCol w="588963"/>
                <a:gridCol w="588962"/>
                <a:gridCol w="582613"/>
                <a:gridCol w="588962"/>
                <a:gridCol w="587375"/>
                <a:gridCol w="588963"/>
                <a:gridCol w="588962"/>
                <a:gridCol w="588963"/>
                <a:gridCol w="588962"/>
                <a:gridCol w="587375"/>
                <a:gridCol w="588963"/>
                <a:gridCol w="582612"/>
                <a:gridCol w="588963"/>
                <a:gridCol w="588962"/>
              </a:tblGrid>
              <a:tr h="569913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150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991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99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99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99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99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1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3708400" y="549275"/>
            <a:ext cx="8229600" cy="4114800"/>
          </a:xfrm>
        </p:spPr>
        <p:txBody>
          <a:bodyPr/>
          <a:lstStyle/>
          <a:p>
            <a:pPr eaLnBrk="1" hangingPunct="1"/>
            <a:r>
              <a:rPr lang="ru-RU" smtClean="0"/>
              <a:t>Мелом пишет и рисует, </a:t>
            </a:r>
          </a:p>
          <a:p>
            <a:pPr eaLnBrk="1" hangingPunct="1"/>
            <a:r>
              <a:rPr lang="ru-RU" smtClean="0"/>
              <a:t>И с ошибками воюет. </a:t>
            </a:r>
          </a:p>
          <a:p>
            <a:pPr eaLnBrk="1" hangingPunct="1"/>
            <a:r>
              <a:rPr lang="ru-RU" smtClean="0"/>
              <a:t>Учит думать, размышлять.</a:t>
            </a:r>
          </a:p>
          <a:p>
            <a:pPr eaLnBrk="1" hangingPunct="1"/>
            <a:r>
              <a:rPr lang="ru-RU" smtClean="0"/>
              <a:t>Как его, ребята, звать?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     (Учитель)</a:t>
            </a:r>
          </a:p>
        </p:txBody>
      </p:sp>
      <p:pic>
        <p:nvPicPr>
          <p:cNvPr id="41993" name="Picture 9" descr="Картинка 93 из 1657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787775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76" name="Rectangle 16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43178" name="Group 170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663440"/>
        </p:xfrm>
        <a:graphic>
          <a:graphicData uri="http://schemas.openxmlformats.org/drawingml/2006/table">
            <a:tbl>
              <a:tblPr/>
              <a:tblGrid>
                <a:gridCol w="588963"/>
                <a:gridCol w="588962"/>
                <a:gridCol w="582613"/>
                <a:gridCol w="588962"/>
                <a:gridCol w="587375"/>
                <a:gridCol w="588963"/>
                <a:gridCol w="588962"/>
                <a:gridCol w="588963"/>
                <a:gridCol w="588962"/>
                <a:gridCol w="587375"/>
                <a:gridCol w="588963"/>
                <a:gridCol w="582612"/>
                <a:gridCol w="588963"/>
                <a:gridCol w="588962"/>
              </a:tblGrid>
              <a:tr h="414338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31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3132138" y="188913"/>
            <a:ext cx="8229600" cy="4114800"/>
          </a:xfrm>
        </p:spPr>
        <p:txBody>
          <a:bodyPr/>
          <a:lstStyle/>
          <a:p>
            <a:pPr eaLnBrk="1" hangingPunct="1"/>
            <a:r>
              <a:rPr lang="ru-RU" smtClean="0"/>
              <a:t>Встанем мы, когда вы спите, </a:t>
            </a:r>
          </a:p>
          <a:p>
            <a:pPr eaLnBrk="1" hangingPunct="1"/>
            <a:r>
              <a:rPr lang="ru-RU" smtClean="0"/>
              <a:t>И муку просеем в сите, </a:t>
            </a:r>
          </a:p>
          <a:p>
            <a:pPr eaLnBrk="1" hangingPunct="1"/>
            <a:r>
              <a:rPr lang="ru-RU" smtClean="0"/>
              <a:t>Докрасна натопим печь,</a:t>
            </a:r>
          </a:p>
          <a:p>
            <a:pPr eaLnBrk="1" hangingPunct="1"/>
            <a:r>
              <a:rPr lang="ru-RU" smtClean="0"/>
              <a:t>Чтобы хлеб к утру испечь.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          (Пекарь)</a:t>
            </a:r>
          </a:p>
        </p:txBody>
      </p:sp>
      <p:pic>
        <p:nvPicPr>
          <p:cNvPr id="44037" name="Picture 5" descr="Картинка 122 из 1418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65400"/>
            <a:ext cx="3711575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24" name="Rectangle 16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45226" name="Group 170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663440"/>
        </p:xfrm>
        <a:graphic>
          <a:graphicData uri="http://schemas.openxmlformats.org/drawingml/2006/table">
            <a:tbl>
              <a:tblPr/>
              <a:tblGrid>
                <a:gridCol w="588963"/>
                <a:gridCol w="588962"/>
                <a:gridCol w="582613"/>
                <a:gridCol w="588962"/>
                <a:gridCol w="587375"/>
                <a:gridCol w="588963"/>
                <a:gridCol w="588962"/>
                <a:gridCol w="588963"/>
                <a:gridCol w="588962"/>
                <a:gridCol w="587375"/>
                <a:gridCol w="588963"/>
                <a:gridCol w="582612"/>
                <a:gridCol w="588963"/>
                <a:gridCol w="588962"/>
              </a:tblGrid>
              <a:tr h="414338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52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3995738" y="333375"/>
            <a:ext cx="8229600" cy="4114800"/>
          </a:xfrm>
        </p:spPr>
        <p:txBody>
          <a:bodyPr/>
          <a:lstStyle/>
          <a:p>
            <a:pPr eaLnBrk="1" hangingPunct="1"/>
            <a:r>
              <a:rPr lang="ru-RU" smtClean="0"/>
              <a:t>На станке детали точит</a:t>
            </a:r>
          </a:p>
          <a:p>
            <a:pPr eaLnBrk="1" hangingPunct="1"/>
            <a:r>
              <a:rPr lang="ru-RU" smtClean="0"/>
              <a:t>Этот кадровый рабочий.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            (Токарь)</a:t>
            </a:r>
          </a:p>
        </p:txBody>
      </p:sp>
      <p:pic>
        <p:nvPicPr>
          <p:cNvPr id="46085" name="Picture 5" descr="Картинка 4 из 12150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704975"/>
            <a:ext cx="3924300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72" name="Rectangle 16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47274" name="Group 170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663440"/>
        </p:xfrm>
        <a:graphic>
          <a:graphicData uri="http://schemas.openxmlformats.org/drawingml/2006/table">
            <a:tbl>
              <a:tblPr/>
              <a:tblGrid>
                <a:gridCol w="588963"/>
                <a:gridCol w="588962"/>
                <a:gridCol w="582613"/>
                <a:gridCol w="588962"/>
                <a:gridCol w="587375"/>
                <a:gridCol w="588963"/>
                <a:gridCol w="588962"/>
                <a:gridCol w="588963"/>
                <a:gridCol w="588962"/>
                <a:gridCol w="587375"/>
                <a:gridCol w="588963"/>
                <a:gridCol w="582612"/>
                <a:gridCol w="588963"/>
                <a:gridCol w="588962"/>
              </a:tblGrid>
              <a:tr h="414338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72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2987675" y="0"/>
            <a:ext cx="8229600" cy="4114800"/>
          </a:xfrm>
        </p:spPr>
        <p:txBody>
          <a:bodyPr/>
          <a:lstStyle/>
          <a:p>
            <a:pPr eaLnBrk="1" hangingPunct="1"/>
            <a:r>
              <a:rPr lang="ru-RU" smtClean="0"/>
              <a:t>С огнем бороться мы должны,</a:t>
            </a:r>
          </a:p>
          <a:p>
            <a:pPr eaLnBrk="1" hangingPunct="1"/>
            <a:r>
              <a:rPr lang="ru-RU" smtClean="0"/>
              <a:t>С водою мы напарники.</a:t>
            </a:r>
          </a:p>
          <a:p>
            <a:pPr eaLnBrk="1" hangingPunct="1"/>
            <a:r>
              <a:rPr lang="ru-RU" smtClean="0"/>
              <a:t>Мы очень людям всем нужны.</a:t>
            </a:r>
          </a:p>
          <a:p>
            <a:pPr eaLnBrk="1" hangingPunct="1"/>
            <a:r>
              <a:rPr lang="ru-RU" smtClean="0"/>
              <a:t>Так кто же мы?....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             (Пожарники)</a:t>
            </a:r>
          </a:p>
        </p:txBody>
      </p:sp>
      <p:pic>
        <p:nvPicPr>
          <p:cNvPr id="48133" name="Picture 5" descr="Картинка 3 из 1679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74900"/>
            <a:ext cx="4859338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20" name="Rectangle 16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49322" name="Group 170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663440"/>
        </p:xfrm>
        <a:graphic>
          <a:graphicData uri="http://schemas.openxmlformats.org/drawingml/2006/table">
            <a:tbl>
              <a:tblPr/>
              <a:tblGrid>
                <a:gridCol w="588963"/>
                <a:gridCol w="588962"/>
                <a:gridCol w="582613"/>
                <a:gridCol w="588962"/>
                <a:gridCol w="587375"/>
                <a:gridCol w="588963"/>
                <a:gridCol w="588962"/>
                <a:gridCol w="588963"/>
                <a:gridCol w="588962"/>
                <a:gridCol w="587375"/>
                <a:gridCol w="588963"/>
                <a:gridCol w="582612"/>
                <a:gridCol w="588963"/>
                <a:gridCol w="588962"/>
              </a:tblGrid>
              <a:tr h="414338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93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3779838" y="0"/>
            <a:ext cx="8229600" cy="4114800"/>
          </a:xfrm>
        </p:spPr>
        <p:txBody>
          <a:bodyPr/>
          <a:lstStyle/>
          <a:p>
            <a:pPr eaLnBrk="1" hangingPunct="1"/>
            <a:r>
              <a:rPr lang="ru-RU" smtClean="0"/>
              <a:t>Встаем мы очень рано, </a:t>
            </a:r>
          </a:p>
          <a:p>
            <a:pPr eaLnBrk="1" hangingPunct="1"/>
            <a:r>
              <a:rPr lang="ru-RU" smtClean="0"/>
              <a:t>Ведь наша забота</a:t>
            </a:r>
          </a:p>
          <a:p>
            <a:pPr eaLnBrk="1" hangingPunct="1"/>
            <a:r>
              <a:rPr lang="ru-RU" smtClean="0"/>
              <a:t>Всех отвозить</a:t>
            </a:r>
          </a:p>
          <a:p>
            <a:pPr eaLnBrk="1" hangingPunct="1"/>
            <a:r>
              <a:rPr lang="ru-RU" smtClean="0"/>
              <a:t>По утрам на работу.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     (Водитель)</a:t>
            </a:r>
          </a:p>
        </p:txBody>
      </p:sp>
      <p:pic>
        <p:nvPicPr>
          <p:cNvPr id="50181" name="Picture 5" descr="Картинка 4 из 1712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38425"/>
            <a:ext cx="4676775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88" y="214313"/>
            <a:ext cx="8229600" cy="5738812"/>
          </a:xfrm>
        </p:spPr>
        <p:txBody>
          <a:bodyPr/>
          <a:lstStyle/>
          <a:p>
            <a:pPr eaLnBrk="1" hangingPunct="1"/>
            <a:r>
              <a:rPr lang="ru-RU" smtClean="0"/>
              <a:t>Самолетом  правит  летчик, </a:t>
            </a:r>
          </a:p>
          <a:p>
            <a:pPr eaLnBrk="1" hangingPunct="1"/>
            <a:r>
              <a:rPr lang="ru-RU" smtClean="0"/>
              <a:t>Трактор  водит  тракторист,</a:t>
            </a:r>
          </a:p>
          <a:p>
            <a:pPr eaLnBrk="1" hangingPunct="1"/>
            <a:r>
              <a:rPr lang="ru-RU" smtClean="0"/>
              <a:t>Электричку – машинист, </a:t>
            </a:r>
          </a:p>
          <a:p>
            <a:pPr eaLnBrk="1" hangingPunct="1"/>
            <a:r>
              <a:rPr lang="ru-RU" smtClean="0"/>
              <a:t>Стены  выкрасил  маляр,</a:t>
            </a:r>
          </a:p>
          <a:p>
            <a:pPr eaLnBrk="1" hangingPunct="1"/>
            <a:r>
              <a:rPr lang="ru-RU" smtClean="0"/>
              <a:t>Доску  выстрогал  столяр,</a:t>
            </a:r>
          </a:p>
          <a:p>
            <a:pPr eaLnBrk="1" hangingPunct="1"/>
            <a:r>
              <a:rPr lang="ru-RU" smtClean="0"/>
              <a:t>В  доме  свет  провел  монтер,</a:t>
            </a:r>
          </a:p>
          <a:p>
            <a:pPr eaLnBrk="1" hangingPunct="1"/>
            <a:r>
              <a:rPr lang="ru-RU" smtClean="0"/>
              <a:t>В  шахте  трудится  шахтер,</a:t>
            </a:r>
          </a:p>
          <a:p>
            <a:pPr eaLnBrk="1" hangingPunct="1"/>
            <a:r>
              <a:rPr lang="ru-RU" smtClean="0"/>
              <a:t>В  жаркой кузнице – кузнец, </a:t>
            </a:r>
          </a:p>
          <a:p>
            <a:pPr eaLnBrk="1" hangingPunct="1"/>
            <a:r>
              <a:rPr lang="ru-RU" smtClean="0"/>
              <a:t>За  прилавком – продавец…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68" name="Rectangle 16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51370" name="Group 170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663440"/>
        </p:xfrm>
        <a:graphic>
          <a:graphicData uri="http://schemas.openxmlformats.org/drawingml/2006/table">
            <a:tbl>
              <a:tblPr/>
              <a:tblGrid>
                <a:gridCol w="588963"/>
                <a:gridCol w="588962"/>
                <a:gridCol w="582613"/>
                <a:gridCol w="588962"/>
                <a:gridCol w="587375"/>
                <a:gridCol w="588963"/>
                <a:gridCol w="588962"/>
                <a:gridCol w="588963"/>
                <a:gridCol w="588962"/>
                <a:gridCol w="587375"/>
                <a:gridCol w="588963"/>
                <a:gridCol w="582612"/>
                <a:gridCol w="588963"/>
                <a:gridCol w="588962"/>
              </a:tblGrid>
              <a:tr h="414338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3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2268538" y="0"/>
            <a:ext cx="8229600" cy="4114800"/>
          </a:xfrm>
        </p:spPr>
        <p:txBody>
          <a:bodyPr/>
          <a:lstStyle/>
          <a:p>
            <a:pPr eaLnBrk="1" hangingPunct="1"/>
            <a:r>
              <a:rPr lang="ru-RU" smtClean="0"/>
              <a:t>В книжном мире он бескрайнем</a:t>
            </a:r>
          </a:p>
          <a:p>
            <a:pPr eaLnBrk="1" hangingPunct="1"/>
            <a:r>
              <a:rPr lang="ru-RU" smtClean="0"/>
              <a:t>Настоящий капитан,</a:t>
            </a:r>
          </a:p>
          <a:p>
            <a:pPr eaLnBrk="1" hangingPunct="1"/>
            <a:r>
              <a:rPr lang="ru-RU" smtClean="0"/>
              <a:t>Отыскать любую книжку</a:t>
            </a:r>
          </a:p>
          <a:p>
            <a:pPr eaLnBrk="1" hangingPunct="1"/>
            <a:r>
              <a:rPr lang="ru-RU" smtClean="0"/>
              <a:t>Помогает быстро нам.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         (Библиотекарь)</a:t>
            </a:r>
          </a:p>
        </p:txBody>
      </p:sp>
      <p:pic>
        <p:nvPicPr>
          <p:cNvPr id="52229" name="Picture 5" descr="Картинка 76 из 6968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76475"/>
            <a:ext cx="3663950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16" name="Rectangle 16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53418" name="Group 170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663440"/>
        </p:xfrm>
        <a:graphic>
          <a:graphicData uri="http://schemas.openxmlformats.org/drawingml/2006/table">
            <a:tbl>
              <a:tblPr/>
              <a:tblGrid>
                <a:gridCol w="588963"/>
                <a:gridCol w="588962"/>
                <a:gridCol w="582613"/>
                <a:gridCol w="588962"/>
                <a:gridCol w="587375"/>
                <a:gridCol w="588963"/>
                <a:gridCol w="588962"/>
                <a:gridCol w="588963"/>
                <a:gridCol w="588962"/>
                <a:gridCol w="587375"/>
                <a:gridCol w="588963"/>
                <a:gridCol w="582612"/>
                <a:gridCol w="588963"/>
                <a:gridCol w="588962"/>
              </a:tblGrid>
              <a:tr h="414338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34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3419475" y="0"/>
            <a:ext cx="8229600" cy="4114800"/>
          </a:xfrm>
        </p:spPr>
        <p:txBody>
          <a:bodyPr/>
          <a:lstStyle/>
          <a:p>
            <a:pPr eaLnBrk="1" hangingPunct="1"/>
            <a:r>
              <a:rPr lang="ru-RU" smtClean="0"/>
              <a:t>Он готов в огонь и в бой,</a:t>
            </a:r>
          </a:p>
          <a:p>
            <a:pPr eaLnBrk="1" hangingPunct="1"/>
            <a:r>
              <a:rPr lang="ru-RU" smtClean="0"/>
              <a:t>Защищая нас с тобой.</a:t>
            </a:r>
          </a:p>
          <a:p>
            <a:pPr eaLnBrk="1" hangingPunct="1"/>
            <a:r>
              <a:rPr lang="ru-RU" smtClean="0"/>
              <a:t>Он в дозор идет и в град.</a:t>
            </a:r>
          </a:p>
          <a:p>
            <a:pPr eaLnBrk="1" hangingPunct="1"/>
            <a:r>
              <a:rPr lang="ru-RU" smtClean="0"/>
              <a:t>Не покинет пост…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               (Солдат)</a:t>
            </a:r>
          </a:p>
          <a:p>
            <a:pPr eaLnBrk="1" hangingPunct="1"/>
            <a:endParaRPr lang="ru-RU" smtClean="0"/>
          </a:p>
        </p:txBody>
      </p:sp>
      <p:pic>
        <p:nvPicPr>
          <p:cNvPr id="54279" name="Picture 7" descr="Картинка 159 из 17899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2457450"/>
            <a:ext cx="41402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64" name="Rectangle 16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55466" name="Group 170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663440"/>
        </p:xfrm>
        <a:graphic>
          <a:graphicData uri="http://schemas.openxmlformats.org/drawingml/2006/table">
            <a:tbl>
              <a:tblPr/>
              <a:tblGrid>
                <a:gridCol w="588963"/>
                <a:gridCol w="588962"/>
                <a:gridCol w="582613"/>
                <a:gridCol w="588962"/>
                <a:gridCol w="587375"/>
                <a:gridCol w="588963"/>
                <a:gridCol w="588962"/>
                <a:gridCol w="588963"/>
                <a:gridCol w="588962"/>
                <a:gridCol w="587375"/>
                <a:gridCol w="588963"/>
                <a:gridCol w="582612"/>
                <a:gridCol w="588963"/>
                <a:gridCol w="588962"/>
              </a:tblGrid>
              <a:tr h="414338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54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3419475" y="0"/>
            <a:ext cx="8229600" cy="4114800"/>
          </a:xfrm>
        </p:spPr>
        <p:txBody>
          <a:bodyPr/>
          <a:lstStyle/>
          <a:p>
            <a:pPr eaLnBrk="1" hangingPunct="1"/>
            <a:r>
              <a:rPr lang="ru-RU" smtClean="0"/>
              <a:t>Кто приносит нам газеты</a:t>
            </a:r>
          </a:p>
          <a:p>
            <a:pPr eaLnBrk="1" hangingPunct="1"/>
            <a:r>
              <a:rPr lang="ru-RU" smtClean="0"/>
              <a:t>И от бабушки приветы?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          (Почтальон)</a:t>
            </a:r>
          </a:p>
        </p:txBody>
      </p:sp>
      <p:pic>
        <p:nvPicPr>
          <p:cNvPr id="56325" name="Picture 5" descr="Картинка 4 из 558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49375"/>
            <a:ext cx="5508625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64" name="Rectangle 16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32266" name="Group 170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663440"/>
        </p:xfrm>
        <a:graphic>
          <a:graphicData uri="http://schemas.openxmlformats.org/drawingml/2006/table">
            <a:tbl>
              <a:tblPr/>
              <a:tblGrid>
                <a:gridCol w="588963"/>
                <a:gridCol w="588962"/>
                <a:gridCol w="582613"/>
                <a:gridCol w="588962"/>
                <a:gridCol w="587375"/>
                <a:gridCol w="588963"/>
                <a:gridCol w="588962"/>
                <a:gridCol w="588963"/>
                <a:gridCol w="588962"/>
                <a:gridCol w="587375"/>
                <a:gridCol w="588963"/>
                <a:gridCol w="582612"/>
                <a:gridCol w="588963"/>
                <a:gridCol w="588962"/>
              </a:tblGrid>
              <a:tr h="414338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2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13" y="214313"/>
            <a:ext cx="8229600" cy="4530725"/>
          </a:xfrm>
        </p:spPr>
        <p:txBody>
          <a:bodyPr/>
          <a:lstStyle/>
          <a:p>
            <a:pPr eaLnBrk="1" hangingPunct="1"/>
            <a:r>
              <a:rPr lang="ru-RU" smtClean="0"/>
              <a:t>Средь облаков, на высоте</a:t>
            </a:r>
          </a:p>
          <a:p>
            <a:pPr eaLnBrk="1" hangingPunct="1"/>
            <a:r>
              <a:rPr lang="ru-RU" smtClean="0"/>
              <a:t>Мы дружно строим новый дом,</a:t>
            </a:r>
          </a:p>
          <a:p>
            <a:pPr eaLnBrk="1" hangingPunct="1"/>
            <a:r>
              <a:rPr lang="ru-RU" smtClean="0"/>
              <a:t>Чтобы в тепле и красоте</a:t>
            </a:r>
          </a:p>
          <a:p>
            <a:pPr eaLnBrk="1" hangingPunct="1"/>
            <a:r>
              <a:rPr lang="ru-RU" smtClean="0"/>
              <a:t>Счастливо люди жили в нем.</a:t>
            </a:r>
          </a:p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                                (Строитель)</a:t>
            </a:r>
          </a:p>
        </p:txBody>
      </p:sp>
      <p:pic>
        <p:nvPicPr>
          <p:cNvPr id="4" name="Рисунок 3" descr="i1031-0002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71750"/>
            <a:ext cx="492918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428860" y="2500306"/>
            <a:ext cx="4474623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500" y="0"/>
            <a:ext cx="8229600" cy="6000750"/>
          </a:xfrm>
        </p:spPr>
        <p:txBody>
          <a:bodyPr/>
          <a:lstStyle/>
          <a:p>
            <a:pPr eaLnBrk="1" hangingPunct="1"/>
            <a:r>
              <a:rPr lang="ru-RU" smtClean="0"/>
              <a:t>У каждого дела запах особый:</a:t>
            </a:r>
          </a:p>
          <a:p>
            <a:pPr eaLnBrk="1" hangingPunct="1"/>
            <a:r>
              <a:rPr lang="ru-RU" smtClean="0"/>
              <a:t>В булочной пахнет тестом и сдобой,</a:t>
            </a:r>
          </a:p>
          <a:p>
            <a:pPr eaLnBrk="1" hangingPunct="1"/>
            <a:r>
              <a:rPr lang="ru-RU" smtClean="0"/>
              <a:t>Мимо столярной идешь мастерской – </a:t>
            </a:r>
          </a:p>
          <a:p>
            <a:pPr eaLnBrk="1" hangingPunct="1"/>
            <a:r>
              <a:rPr lang="ru-RU" smtClean="0"/>
              <a:t>Стружкою пахнет и свежей доской,</a:t>
            </a:r>
          </a:p>
          <a:p>
            <a:pPr eaLnBrk="1" hangingPunct="1"/>
            <a:r>
              <a:rPr lang="ru-RU" smtClean="0"/>
              <a:t>Пахнет маляр скипидаром и краской.</a:t>
            </a:r>
          </a:p>
          <a:p>
            <a:pPr eaLnBrk="1" hangingPunct="1"/>
            <a:r>
              <a:rPr lang="ru-RU" smtClean="0"/>
              <a:t>Пахнет стекольщик оконной замазкой,</a:t>
            </a:r>
          </a:p>
          <a:p>
            <a:pPr eaLnBrk="1" hangingPunct="1"/>
            <a:r>
              <a:rPr lang="ru-RU" smtClean="0"/>
              <a:t>Куртка шофера пахнет бензином.</a:t>
            </a:r>
          </a:p>
          <a:p>
            <a:pPr eaLnBrk="1" hangingPunct="1"/>
            <a:r>
              <a:rPr lang="ru-RU" smtClean="0"/>
              <a:t>Блуза рабочего – маслом машинным,</a:t>
            </a:r>
          </a:p>
          <a:p>
            <a:pPr eaLnBrk="1" hangingPunct="1"/>
            <a:r>
              <a:rPr lang="ru-RU" smtClean="0"/>
              <a:t>Пахнет кондитер орехом мускатным, </a:t>
            </a:r>
          </a:p>
          <a:p>
            <a:pPr eaLnBrk="1" hangingPunct="1"/>
            <a:r>
              <a:rPr lang="ru-RU" smtClean="0"/>
              <a:t>Доктор в халате – лекарством приятным.</a:t>
            </a:r>
          </a:p>
          <a:p>
            <a:pPr eaLnBrk="1" hangingPunct="1"/>
            <a:r>
              <a:rPr lang="ru-RU" smtClean="0"/>
              <a:t>Рыхлой землею, полем и лугом</a:t>
            </a:r>
          </a:p>
          <a:p>
            <a:pPr eaLnBrk="1" hangingPunct="1"/>
            <a:r>
              <a:rPr lang="ru-RU" smtClean="0"/>
              <a:t>Пахнет крестьянин, идущий за плугом.</a:t>
            </a:r>
          </a:p>
          <a:p>
            <a:pPr eaLnBrk="1" hangingPunct="1"/>
            <a:r>
              <a:rPr lang="ru-RU" smtClean="0"/>
              <a:t>Рыбой и морем пахнет рыбак.</a:t>
            </a:r>
          </a:p>
          <a:p>
            <a:pPr eaLnBrk="1" hangingPunct="1"/>
            <a:r>
              <a:rPr lang="ru-RU" smtClean="0"/>
              <a:t>Только безделье не пахнет никак.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63" y="1500188"/>
            <a:ext cx="8229600" cy="4572000"/>
          </a:xfrm>
        </p:spPr>
        <p:txBody>
          <a:bodyPr/>
          <a:lstStyle/>
          <a:p>
            <a:pPr eaLnBrk="1" hangingPunct="1"/>
            <a:r>
              <a:rPr lang="ru-RU" smtClean="0"/>
              <a:t>И  врачи,  и  скрипачи </a:t>
            </a:r>
          </a:p>
          <a:p>
            <a:pPr eaLnBrk="1" hangingPunct="1"/>
            <a:r>
              <a:rPr lang="ru-RU" smtClean="0"/>
              <a:t>На  планете  есть – </a:t>
            </a:r>
          </a:p>
          <a:p>
            <a:pPr eaLnBrk="1" hangingPunct="1"/>
            <a:r>
              <a:rPr lang="ru-RU" smtClean="0"/>
              <a:t>Всех  профессий  на  Земле</a:t>
            </a:r>
          </a:p>
          <a:p>
            <a:pPr eaLnBrk="1" hangingPunct="1"/>
            <a:r>
              <a:rPr lang="ru-RU" smtClean="0"/>
              <a:t>И  не  перечесть.</a:t>
            </a:r>
          </a:p>
          <a:p>
            <a:pPr eaLnBrk="1" hangingPunct="1"/>
            <a:r>
              <a:rPr lang="ru-RU" smtClean="0"/>
              <a:t>Расскажу  о  двух  из  них,</a:t>
            </a:r>
          </a:p>
          <a:p>
            <a:pPr eaLnBrk="1" hangingPunct="1"/>
            <a:r>
              <a:rPr lang="ru-RU" smtClean="0"/>
              <a:t>Как  у  папы  с  мамой,</a:t>
            </a:r>
          </a:p>
          <a:p>
            <a:pPr eaLnBrk="1" hangingPunct="1"/>
            <a:r>
              <a:rPr lang="ru-RU" smtClean="0"/>
              <a:t>А  названия  вы  их</a:t>
            </a:r>
          </a:p>
          <a:p>
            <a:pPr eaLnBrk="1" hangingPunct="1"/>
            <a:r>
              <a:rPr lang="ru-RU" smtClean="0"/>
              <a:t>Угадайте  сами.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313" y="285750"/>
            <a:ext cx="8229600" cy="4572000"/>
          </a:xfrm>
        </p:spPr>
        <p:txBody>
          <a:bodyPr/>
          <a:lstStyle/>
          <a:p>
            <a:pPr eaLnBrk="1" hangingPunct="1"/>
            <a:r>
              <a:rPr lang="ru-RU" smtClean="0"/>
              <a:t>Мой  папа  работает  на  стройке,  ремонтирует нашу  школу,  чтобы  в  ней  было  тепло  и  удобно учиться. </a:t>
            </a:r>
          </a:p>
        </p:txBody>
      </p:sp>
      <p:pic>
        <p:nvPicPr>
          <p:cNvPr id="4" name="Рисунок 3" descr="IMG_118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4820310">
            <a:off x="2116137" y="2017713"/>
            <a:ext cx="5199063" cy="390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stroitelstvobig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34393">
            <a:off x="285750" y="2000250"/>
            <a:ext cx="2566988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building_materials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80138" y="4602163"/>
            <a:ext cx="3097212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5" y="214313"/>
            <a:ext cx="8229600" cy="4572000"/>
          </a:xfrm>
        </p:spPr>
        <p:txBody>
          <a:bodyPr/>
          <a:lstStyle/>
          <a:p>
            <a:pPr eaLnBrk="1" hangingPunct="1"/>
            <a:r>
              <a:rPr lang="ru-RU" smtClean="0"/>
              <a:t>Моя  мама  работает  в  пекарне,  печет  хлеб  и  разные  булочки.</a:t>
            </a:r>
          </a:p>
        </p:txBody>
      </p:sp>
      <p:pic>
        <p:nvPicPr>
          <p:cNvPr id="4" name="Рисунок 3" descr="IMG_189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6358178">
            <a:off x="4189413" y="1679575"/>
            <a:ext cx="4964112" cy="372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0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828249">
            <a:off x="63500" y="2874963"/>
            <a:ext cx="45847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14313"/>
            <a:ext cx="8229600" cy="4572000"/>
          </a:xfrm>
        </p:spPr>
        <p:txBody>
          <a:bodyPr/>
          <a:lstStyle/>
          <a:p>
            <a:pPr eaLnBrk="1" hangingPunct="1"/>
            <a:r>
              <a:rPr lang="ru-RU" smtClean="0"/>
              <a:t>А я хочу стать скульптором, потому что люблю лепить из пластилина и соленого теста.</a:t>
            </a:r>
          </a:p>
        </p:txBody>
      </p:sp>
      <p:pic>
        <p:nvPicPr>
          <p:cNvPr id="4" name="Рисунок 3" descr="IMG_11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4295437">
            <a:off x="-140494" y="2169319"/>
            <a:ext cx="5368925" cy="402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G_009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430235">
            <a:off x="5321300" y="2451100"/>
            <a:ext cx="3338513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Мы с вами еще маленькие и наверное много раз изменим свои желания, а для этого нужно знать, чем занимаются люди разных профессий. Давайте вместе разгадаем загадки.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endParaRPr lang="ru-RU" dirty="0"/>
          </a:p>
        </p:txBody>
      </p:sp>
      <p:graphicFrame>
        <p:nvGraphicFramePr>
          <p:cNvPr id="4" name="Group 170"/>
          <p:cNvGraphicFramePr>
            <a:graphicFrameLocks/>
          </p:cNvGraphicFramePr>
          <p:nvPr/>
        </p:nvGraphicFramePr>
        <p:xfrm>
          <a:off x="457200" y="1125538"/>
          <a:ext cx="8229600" cy="5132391"/>
        </p:xfrm>
        <a:graphic>
          <a:graphicData uri="http://schemas.openxmlformats.org/drawingml/2006/table">
            <a:tbl>
              <a:tblPr/>
              <a:tblGrid>
                <a:gridCol w="588963"/>
                <a:gridCol w="588962"/>
                <a:gridCol w="582613"/>
                <a:gridCol w="588962"/>
                <a:gridCol w="587375"/>
                <a:gridCol w="588963"/>
                <a:gridCol w="588962"/>
                <a:gridCol w="588963"/>
                <a:gridCol w="588962"/>
                <a:gridCol w="587375"/>
                <a:gridCol w="588963"/>
                <a:gridCol w="582612"/>
                <a:gridCol w="588963"/>
                <a:gridCol w="588962"/>
              </a:tblGrid>
              <a:tr h="569913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150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991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99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99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99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99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4282" y="0"/>
            <a:ext cx="850112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Кроссворд «Профессии»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3851275" y="0"/>
            <a:ext cx="8229600" cy="4114800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Он не летчик, не пилот,</a:t>
            </a:r>
          </a:p>
          <a:p>
            <a:pPr eaLnBrk="1" hangingPunct="1"/>
            <a:r>
              <a:rPr lang="ru-RU" smtClean="0"/>
              <a:t>Он ведет не самолет,</a:t>
            </a:r>
          </a:p>
          <a:p>
            <a:pPr eaLnBrk="1" hangingPunct="1"/>
            <a:r>
              <a:rPr lang="ru-RU" smtClean="0"/>
              <a:t>А огромную ракету.</a:t>
            </a:r>
          </a:p>
          <a:p>
            <a:pPr eaLnBrk="1" hangingPunct="1"/>
            <a:r>
              <a:rPr lang="ru-RU" smtClean="0"/>
              <a:t>Ну скажите мне, кто это?</a:t>
            </a:r>
          </a:p>
          <a:p>
            <a:pPr eaLnBrk="1" hangingPunct="1"/>
            <a:endParaRPr lang="ru-RU" smtClean="0"/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   (Космонавт)</a:t>
            </a:r>
          </a:p>
        </p:txBody>
      </p:sp>
      <p:pic>
        <p:nvPicPr>
          <p:cNvPr id="38917" name="Picture 5" descr="Картинка 4 из 1573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04813"/>
            <a:ext cx="325755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608</TotalTime>
  <Words>826</Words>
  <Application>Microsoft Office PowerPoint</Application>
  <PresentationFormat>Экран (4:3)</PresentationFormat>
  <Paragraphs>505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25</cp:revision>
  <dcterms:created xsi:type="dcterms:W3CDTF">2012-01-06T06:12:45Z</dcterms:created>
  <dcterms:modified xsi:type="dcterms:W3CDTF">2013-02-26T16:37:49Z</dcterms:modified>
</cp:coreProperties>
</file>