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1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Скругленный прямоугольник 12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6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9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оугольник 10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19A081-6DEE-4121-BEA1-3F2615910D52}" type="datetimeFigureOut">
              <a:rPr lang="ru-RU"/>
              <a:pPr>
                <a:defRPr/>
              </a:pPr>
              <a:t>07.12.2012</a:t>
            </a:fld>
            <a:endParaRPr lang="ru-RU"/>
          </a:p>
        </p:txBody>
      </p:sp>
      <p:sp>
        <p:nvSpPr>
          <p:cNvPr id="12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58EADEAF-80C1-496F-93A0-091B29A4D3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33FA0-AF31-499C-BF33-456C37BD5009}" type="datetimeFigureOut">
              <a:rPr lang="ru-RU"/>
              <a:pPr>
                <a:defRPr/>
              </a:pPr>
              <a:t>07.12.2012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0555FC-48D0-489E-AFAB-EE556675F6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E98C6A-A32A-4FE9-8643-0DA0ED590BF6}" type="datetimeFigureOut">
              <a:rPr lang="ru-RU"/>
              <a:pPr>
                <a:defRPr/>
              </a:pPr>
              <a:t>07.12.2012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C93767-F07D-4A43-86AE-1A726CFAF1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0A324B-C682-40D6-8FFF-D9BCC15415AE}" type="datetimeFigureOut">
              <a:rPr lang="ru-RU"/>
              <a:pPr>
                <a:defRPr/>
              </a:pPr>
              <a:t>07.12.2012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581BD8-43FD-44F4-A5DB-D1B2185804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6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7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оугольник 8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00A500-F714-415A-BA8F-03906750C0E3}" type="datetimeFigureOut">
              <a:rPr lang="ru-RU"/>
              <a:pPr>
                <a:defRPr/>
              </a:pPr>
              <a:t>07.12.2012</a:t>
            </a:fld>
            <a:endParaRPr lang="ru-RU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9A0A3C-E4C3-47E2-BF37-D483B775E9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824E2B-A91A-448D-9D97-8408AAF19DEC}" type="datetimeFigureOut">
              <a:rPr lang="ru-RU"/>
              <a:pPr>
                <a:defRPr/>
              </a:pPr>
              <a:t>07.12.2012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1E64B3-1089-4B7F-8EE9-90D80C5C5D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6FBBE5-1B8A-4A38-9844-084F16D0EC34}" type="datetimeFigureOut">
              <a:rPr lang="ru-RU"/>
              <a:pPr>
                <a:defRPr/>
              </a:pPr>
              <a:t>07.12.2012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518D1-8458-4BC3-A8B1-6F7AA139EE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E73A4B-3166-4B2F-97D9-A5A83AA803A0}" type="datetimeFigureOut">
              <a:rPr lang="ru-RU"/>
              <a:pPr>
                <a:defRPr/>
              </a:pPr>
              <a:t>07.12.2012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3F1465-21EF-45CD-80DE-9AD8DFD9EC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C123F4-BCA7-4093-B6AD-D19CB650356D}" type="datetimeFigureOut">
              <a:rPr lang="ru-RU"/>
              <a:pPr>
                <a:defRPr/>
              </a:pPr>
              <a:t>07.12.2012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113342-27F8-4AE6-BC65-6A18B57F9D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6" name="Скругленный прямоугольник 8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D149B2-D8D6-488D-9031-EAF47E184BA8}" type="datetimeFigureOut">
              <a:rPr lang="ru-RU"/>
              <a:pPr>
                <a:defRPr/>
              </a:pPr>
              <a:t>07.12.2012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6124C5-D21D-4897-B317-094EF40C13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10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1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2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C70240-FD24-4541-A293-F7CC0F604F01}" type="datetimeFigureOut">
              <a:rPr lang="ru-RU"/>
              <a:pPr>
                <a:defRPr/>
              </a:pPr>
              <a:t>07.12.2012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0DE0F6-04EB-41E2-803D-731E32F43B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28" name="Заголовок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A448D42-0327-41E0-B86A-9985735F52BF}" type="datetimeFigureOut">
              <a:rPr lang="ru-RU"/>
              <a:pPr>
                <a:defRPr/>
              </a:pPr>
              <a:t>07.12.2012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smtClean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AF7C097A-2146-42A2-BABD-6058FC05F1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3" r:id="rId2"/>
    <p:sldLayoutId id="2147483685" r:id="rId3"/>
    <p:sldLayoutId id="2147483682" r:id="rId4"/>
    <p:sldLayoutId id="2147483681" r:id="rId5"/>
    <p:sldLayoutId id="2147483680" r:id="rId6"/>
    <p:sldLayoutId id="2147483679" r:id="rId7"/>
    <p:sldLayoutId id="2147483686" r:id="rId8"/>
    <p:sldLayoutId id="2147483687" r:id="rId9"/>
    <p:sldLayoutId id="2147483678" r:id="rId10"/>
    <p:sldLayoutId id="2147483677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fontAlgn="base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fontAlgn="base">
        <a:spcBef>
          <a:spcPts val="375"/>
        </a:spcBef>
        <a:spcAft>
          <a:spcPct val="0"/>
        </a:spcAft>
        <a:buClr>
          <a:srgbClr val="E6B1AB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fontAlgn="base">
        <a:spcBef>
          <a:spcPts val="375"/>
        </a:spcBef>
        <a:spcAft>
          <a:spcPct val="0"/>
        </a:spcAft>
        <a:buClr>
          <a:srgbClr val="A28E6A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75"/>
        </a:spcBef>
        <a:spcAft>
          <a:spcPct val="0"/>
        </a:spcAft>
        <a:buClr>
          <a:srgbClr val="A28E6A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2"/>
          <p:cNvSpPr>
            <a:spLocks noGrp="1"/>
          </p:cNvSpPr>
          <p:nvPr>
            <p:ph type="ctrTitle"/>
          </p:nvPr>
        </p:nvSpPr>
        <p:spPr>
          <a:xfrm>
            <a:off x="457200" y="1506538"/>
            <a:ext cx="8229600" cy="1470025"/>
          </a:xfrm>
        </p:spPr>
        <p:txBody>
          <a:bodyPr/>
          <a:lstStyle/>
          <a:p>
            <a:r>
              <a:rPr lang="ru-RU" sz="6000" b="1" smtClean="0"/>
              <a:t>Средневековый Китай</a:t>
            </a:r>
          </a:p>
        </p:txBody>
      </p:sp>
      <p:pic>
        <p:nvPicPr>
          <p:cNvPr id="13314" name="Picture 2" descr="C:\Documents and Settings\Анна\Рабочий стол\КАРТИНКИ\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25" y="3143250"/>
            <a:ext cx="2214563" cy="155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3" descr="C:\Documents and Settings\Анна\Рабочий стол\КАРТИНКИ\2011-09-20_161626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4857750"/>
            <a:ext cx="2428875" cy="178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4" descr="C:\Documents and Settings\Анна\Рабочий стол\КАРТИНКИ\2011-09-28_2000131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0313" y="3143250"/>
            <a:ext cx="1500187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5" descr="C:\Documents and Settings\Анна\Рабочий стол\КАРТИНКИ\2011-10-06_130754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43375" y="4786313"/>
            <a:ext cx="2509838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285750"/>
            <a:ext cx="8201025" cy="179705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33CC"/>
                </a:solidFill>
              </a:rPr>
              <a:t>Китайский фарфор</a:t>
            </a:r>
            <a:r>
              <a:rPr lang="ru-RU" b="1" dirty="0" smtClean="0">
                <a:solidFill>
                  <a:schemeClr val="tx1"/>
                </a:solidFill>
              </a:rPr>
              <a:t> — является одним из важных компонентов культуры и искусства Китая.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933950" y="2143125"/>
            <a:ext cx="3749675" cy="3876675"/>
          </a:xfrm>
        </p:spPr>
        <p:txBody>
          <a:bodyPr>
            <a:normAutofit fontScale="92500"/>
          </a:bodyPr>
          <a:lstStyle/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/>
              <a:t>    Для изготовления </a:t>
            </a:r>
            <a:r>
              <a:rPr lang="ru-RU" b="1" u="sng" dirty="0" smtClean="0"/>
              <a:t>китайского фарфора применялись</a:t>
            </a:r>
            <a:r>
              <a:rPr lang="ru-RU" b="1" dirty="0" smtClean="0"/>
              <a:t>: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dirty="0" smtClean="0">
                <a:solidFill>
                  <a:srgbClr val="C00000"/>
                </a:solidFill>
              </a:rPr>
              <a:t>Каолин</a:t>
            </a:r>
            <a:r>
              <a:rPr lang="ru-RU" b="1" dirty="0" smtClean="0"/>
              <a:t> (</a:t>
            </a:r>
            <a:r>
              <a:rPr lang="ja-JP" altLang="en-US" b="1" dirty="0" smtClean="0"/>
              <a:t>高嶺土</a:t>
            </a:r>
            <a:r>
              <a:rPr lang="en-US" altLang="ja-JP" b="1" dirty="0" smtClean="0"/>
              <a:t>) - </a:t>
            </a:r>
            <a:r>
              <a:rPr lang="ru-RU" b="1" dirty="0" smtClean="0"/>
              <a:t>глина белого цвета, состоящая из минерала каолинита.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dirty="0" smtClean="0">
                <a:solidFill>
                  <a:srgbClr val="C00000"/>
                </a:solidFill>
              </a:rPr>
              <a:t>Полевой шпат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dirty="0" smtClean="0">
                <a:solidFill>
                  <a:srgbClr val="C00000"/>
                </a:solidFill>
              </a:rPr>
              <a:t>Кварц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  <p:pic>
        <p:nvPicPr>
          <p:cNvPr id="22531" name="Picture 2" descr="C:\Documents and Settings\Анна\Рабочий стол\КАРТИНКИ\800px-DD-Famverte-Tasse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5750" y="2643188"/>
            <a:ext cx="4235450" cy="3006725"/>
          </a:xfrm>
        </p:spPr>
      </p:pic>
      <p:sp>
        <p:nvSpPr>
          <p:cNvPr id="22532" name="Прямоугольник 5"/>
          <p:cNvSpPr>
            <a:spLocks noChangeArrowheads="1"/>
          </p:cNvSpPr>
          <p:nvPr/>
        </p:nvSpPr>
        <p:spPr bwMode="auto">
          <a:xfrm>
            <a:off x="357188" y="5929313"/>
            <a:ext cx="35052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Cambria" pitchFamily="18" charset="0"/>
              </a:rPr>
              <a:t>Посуда, в стиле династии Цин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xfrm>
            <a:off x="0" y="0"/>
            <a:ext cx="8929688" cy="3929063"/>
          </a:xfrm>
        </p:spPr>
        <p:txBody>
          <a:bodyPr>
            <a:normAutofit lnSpcReduction="10000"/>
          </a:bodyPr>
          <a:lstStyle/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3200" b="1" dirty="0" smtClean="0"/>
              <a:t>     История развития фарфора в Китае насчитывает тысячелетие. Точная дата возникновения неизвестна. Некоторые источники относят </a:t>
            </a:r>
            <a:r>
              <a:rPr lang="ru-RU" sz="3200" b="1" dirty="0" smtClean="0">
                <a:solidFill>
                  <a:srgbClr val="C00000"/>
                </a:solidFill>
              </a:rPr>
              <a:t>возникновения фарфора в Китае к династии </a:t>
            </a:r>
            <a:r>
              <a:rPr lang="ru-RU" sz="3200" b="1" dirty="0" err="1" smtClean="0">
                <a:solidFill>
                  <a:srgbClr val="C00000"/>
                </a:solidFill>
              </a:rPr>
              <a:t>Хань</a:t>
            </a:r>
            <a:r>
              <a:rPr lang="ru-RU" sz="3200" b="1" dirty="0" smtClean="0">
                <a:solidFill>
                  <a:srgbClr val="C00000"/>
                </a:solidFill>
              </a:rPr>
              <a:t> </a:t>
            </a:r>
            <a:r>
              <a:rPr lang="ru-RU" sz="3200" b="1" dirty="0" smtClean="0"/>
              <a:t>(206-221гг. н.э.), Эпохе Троецарствия (220-280гг. н.э.), периоду Шести династий (220-589гг. н.э.) и династии Тан (618-906гг. н.э.)</a:t>
            </a:r>
            <a:endParaRPr lang="ru-RU" sz="3200" b="1" dirty="0"/>
          </a:p>
        </p:txBody>
      </p:sp>
      <p:pic>
        <p:nvPicPr>
          <p:cNvPr id="23554" name="Picture 2" descr="C:\Documents and Settings\Анна\Рабочий стол\КАРТИНКИ\647px-Plat_à_offrandes_Chine_Musée_Guimet_2418_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3643313"/>
            <a:ext cx="2357438" cy="218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3" descr="C:\Documents and Settings\Анна\Рабочий стол\КАРТИНКИ\521px-B-Qingbai-Kann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8" y="3571875"/>
            <a:ext cx="1928812" cy="2220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4" descr="C:\Documents and Settings\Анна\Рабочий стол\КАРТИНКИ\800px-FFM-SeladonTopf0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6500" y="3643313"/>
            <a:ext cx="2286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5857875" y="5357813"/>
            <a:ext cx="3286125" cy="1477962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Сосуд конца династии Юань, на стенках изображения персиков, лотосов, пионами, ивы и пальмы.</a:t>
            </a:r>
            <a:endParaRPr lang="ru-RU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143250" y="6000750"/>
            <a:ext cx="2643188" cy="64611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Фарфоровый чайник, </a:t>
            </a:r>
            <a:r>
              <a:rPr lang="ru-RU" b="1" dirty="0" err="1"/>
              <a:t>Цзиндэчжень</a:t>
            </a:r>
            <a:r>
              <a:rPr lang="ru-RU" b="1" dirty="0"/>
              <a:t>.</a:t>
            </a:r>
            <a:endParaRPr lang="ru-RU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14313" y="6000750"/>
            <a:ext cx="2500312" cy="64611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Изделие Династии Тан (618 - 906 гг. н.э.)</a:t>
            </a:r>
            <a:endParaRPr lang="ru-RU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3" descr="C:\Documents and Settings\Анна\Рабочий стол\КАРТИНКИ\800px-Transasia_trade_routes_1stC_CE_gr2.png"/>
          <p:cNvPicPr>
            <a:picLocks noChangeAspect="1" noChangeArrowheads="1"/>
          </p:cNvPicPr>
          <p:nvPr/>
        </p:nvPicPr>
        <p:blipFill>
          <a:blip r:embed="rId2">
            <a:lum bright="-10000"/>
          </a:blip>
          <a:srcRect/>
          <a:stretch>
            <a:fillRect/>
          </a:stretch>
        </p:blipFill>
        <p:spPr bwMode="auto">
          <a:xfrm>
            <a:off x="95250" y="1214438"/>
            <a:ext cx="9048750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Заголовок 2"/>
          <p:cNvSpPr>
            <a:spLocks noGrp="1"/>
          </p:cNvSpPr>
          <p:nvPr>
            <p:ph type="title"/>
          </p:nvPr>
        </p:nvSpPr>
        <p:spPr>
          <a:xfrm>
            <a:off x="0" y="274638"/>
            <a:ext cx="8929688" cy="939800"/>
          </a:xfrm>
        </p:spPr>
        <p:txBody>
          <a:bodyPr/>
          <a:lstStyle/>
          <a:p>
            <a:r>
              <a:rPr lang="ru-RU" sz="3200" b="1" smtClean="0">
                <a:solidFill>
                  <a:srgbClr val="FF0000"/>
                </a:solidFill>
              </a:rPr>
              <a:t>Вели́кий шёлковый путь </a:t>
            </a:r>
            <a:r>
              <a:rPr lang="ru-RU" sz="3200" b="1" smtClean="0">
                <a:solidFill>
                  <a:schemeClr val="tx1"/>
                </a:solidFill>
              </a:rPr>
              <a:t>(термин введён немецким географом Рихтгофеном в 1877 году)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Содержимое 2"/>
          <p:cNvSpPr>
            <a:spLocks noGrp="1"/>
          </p:cNvSpPr>
          <p:nvPr>
            <p:ph sz="quarter" idx="1"/>
          </p:nvPr>
        </p:nvSpPr>
        <p:spPr>
          <a:xfrm>
            <a:off x="0" y="142875"/>
            <a:ext cx="9001125" cy="5983288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3600" b="1" smtClean="0"/>
              <a:t>   </a:t>
            </a:r>
            <a:r>
              <a:rPr lang="ru-RU" sz="4000" b="1" smtClean="0"/>
              <a:t>В древности и Средние века караванная дорога, связывающая Восточную Азию со Средиземноморьем. В основном по этому пути транспортировался шёлк из Китая, с чем и связано его название. </a:t>
            </a:r>
            <a:r>
              <a:rPr lang="ru-RU" sz="4000" b="1" smtClean="0">
                <a:solidFill>
                  <a:srgbClr val="FF0000"/>
                </a:solidFill>
              </a:rPr>
              <a:t>Он был открыт во II веке до н. э.</a:t>
            </a: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10200" y="4381500"/>
            <a:ext cx="3733800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Содержимое 4"/>
          <p:cNvSpPr>
            <a:spLocks noGrp="1"/>
          </p:cNvSpPr>
          <p:nvPr>
            <p:ph sz="quarter" idx="1"/>
          </p:nvPr>
        </p:nvSpPr>
        <p:spPr>
          <a:xfrm>
            <a:off x="-142875" y="0"/>
            <a:ext cx="5072063" cy="6643688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b="1" smtClean="0">
                <a:solidFill>
                  <a:srgbClr val="FF0000"/>
                </a:solidFill>
              </a:rPr>
              <a:t>    </a:t>
            </a:r>
            <a:r>
              <a:rPr lang="vi-VN" sz="3200" b="1" smtClean="0">
                <a:solidFill>
                  <a:srgbClr val="FF0000"/>
                </a:solidFill>
              </a:rPr>
              <a:t>Вели́кий кана́л</a:t>
            </a:r>
            <a:r>
              <a:rPr lang="en-US" sz="3200" b="1" smtClean="0">
                <a:latin typeface="Calibri" pitchFamily="34" charset="0"/>
              </a:rPr>
              <a:t>— </a:t>
            </a:r>
            <a:r>
              <a:rPr lang="vi-VN" sz="3200" b="1" smtClean="0"/>
              <a:t>судоходный канал в Китае, одно из древнейших ныне действующих гидротехнических сооружений мира. </a:t>
            </a:r>
            <a:r>
              <a:rPr lang="vi-VN" sz="3200" b="1" u="sng" smtClean="0"/>
              <a:t>Строился две тысячи лет — с </a:t>
            </a:r>
            <a:r>
              <a:rPr lang="en-US" sz="3200" b="1" u="sng" smtClean="0">
                <a:latin typeface="Calibri" pitchFamily="34" charset="0"/>
              </a:rPr>
              <a:t>VI </a:t>
            </a:r>
            <a:r>
              <a:rPr lang="vi-VN" sz="3200" b="1" u="sng" smtClean="0"/>
              <a:t>в. до н. э. до </a:t>
            </a:r>
            <a:r>
              <a:rPr lang="en-US" sz="3200" b="1" u="sng" smtClean="0">
                <a:latin typeface="Calibri" pitchFamily="34" charset="0"/>
              </a:rPr>
              <a:t>XIII </a:t>
            </a:r>
            <a:r>
              <a:rPr lang="vi-VN" sz="3200" b="1" u="sng" smtClean="0"/>
              <a:t>в. н. э. </a:t>
            </a:r>
            <a:r>
              <a:rPr lang="vi-VN" sz="3200" b="1" smtClean="0"/>
              <a:t>В настоящее время соединяет крупные порты страны Шанхай и Тяньцзинь.</a:t>
            </a:r>
            <a:endParaRPr lang="ru-RU" sz="3200" b="1" smtClean="0">
              <a:latin typeface="Calibri" pitchFamily="34" charset="0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05363" y="1714500"/>
            <a:ext cx="4338637" cy="282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Прямоугольник 7"/>
          <p:cNvSpPr>
            <a:spLocks noChangeArrowheads="1"/>
          </p:cNvSpPr>
          <p:nvPr/>
        </p:nvSpPr>
        <p:spPr bwMode="auto">
          <a:xfrm>
            <a:off x="4929188" y="4857750"/>
            <a:ext cx="3929062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FF0000"/>
                </a:solidFill>
                <a:latin typeface="Cambria" pitchFamily="18" charset="0"/>
              </a:rPr>
              <a:t>Канал соединяет реки</a:t>
            </a:r>
          </a:p>
          <a:p>
            <a:r>
              <a:rPr lang="ru-RU" sz="3200" b="1">
                <a:solidFill>
                  <a:srgbClr val="FF0000"/>
                </a:solidFill>
                <a:latin typeface="Cambria" pitchFamily="18" charset="0"/>
              </a:rPr>
              <a:t> Хуанхэ и Янцзы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0" y="692150"/>
            <a:ext cx="5143500" cy="616585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b="1" smtClean="0"/>
              <a:t>     </a:t>
            </a:r>
            <a:r>
              <a:rPr lang="ru-RU" sz="2800" b="1" smtClean="0">
                <a:solidFill>
                  <a:srgbClr val="FF0000"/>
                </a:solidFill>
              </a:rPr>
              <a:t>Крестьянская война 874—884гг. </a:t>
            </a:r>
            <a:r>
              <a:rPr lang="ru-RU" sz="2800" b="1" smtClean="0"/>
              <a:t>в Китае под предводительством </a:t>
            </a:r>
            <a:r>
              <a:rPr lang="ru-RU" sz="2800" b="1" smtClean="0">
                <a:solidFill>
                  <a:srgbClr val="FF0000"/>
                </a:solidFill>
              </a:rPr>
              <a:t>Хуан Чао</a:t>
            </a:r>
            <a:r>
              <a:rPr lang="ru-RU" sz="2800" b="1" smtClean="0"/>
              <a:t>, одно из крупных антифеодальных народных выступлений, вызванных усилившимся во 2-й половине 9 в. процессом обезземеливания китайского крестьянства.</a:t>
            </a:r>
          </a:p>
        </p:txBody>
      </p:sp>
      <p:pic>
        <p:nvPicPr>
          <p:cNvPr id="17410" name="Picture 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000625" y="765175"/>
            <a:ext cx="3906838" cy="4806950"/>
          </a:xfrm>
        </p:spPr>
      </p:pic>
      <p:sp>
        <p:nvSpPr>
          <p:cNvPr id="17411" name="Прямоугольник 11"/>
          <p:cNvSpPr>
            <a:spLocks noChangeArrowheads="1"/>
          </p:cNvSpPr>
          <p:nvPr/>
        </p:nvSpPr>
        <p:spPr bwMode="auto">
          <a:xfrm>
            <a:off x="5072063" y="5643563"/>
            <a:ext cx="35956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Cambria" pitchFamily="18" charset="0"/>
              </a:rPr>
              <a:t>Современный город Гуанчжоу </a:t>
            </a:r>
            <a:endParaRPr lang="ru-RU"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Содержимое 2"/>
          <p:cNvSpPr>
            <a:spLocks noGrp="1"/>
          </p:cNvSpPr>
          <p:nvPr>
            <p:ph sz="quarter" idx="1"/>
          </p:nvPr>
        </p:nvSpPr>
        <p:spPr>
          <a:xfrm>
            <a:off x="0" y="357188"/>
            <a:ext cx="8358188" cy="1214437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3600" b="1" smtClean="0"/>
              <a:t>   </a:t>
            </a:r>
            <a:r>
              <a:rPr lang="ru-RU" sz="3600" b="1" smtClean="0">
                <a:solidFill>
                  <a:srgbClr val="FF0000"/>
                </a:solidFill>
              </a:rPr>
              <a:t>В 1211 году войско Чингисхана обрушилось на Северный Китай.</a:t>
            </a:r>
          </a:p>
        </p:txBody>
      </p:sp>
      <p:pic>
        <p:nvPicPr>
          <p:cNvPr id="18434" name="Picture 2" descr="C:\Documents and Settings\Анна\Рабочий стол\КАРТИНКИ\280px-YuanEmperorAlbumGenghisPortrait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286375" y="1643063"/>
            <a:ext cx="2535238" cy="3214687"/>
          </a:xfrm>
        </p:spPr>
      </p:pic>
      <p:pic>
        <p:nvPicPr>
          <p:cNvPr id="18435" name="Picture 3" descr="C:\Documents and Settings\Анна\Рабочий стол\КАРТИНКИ\MongolCavalryme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88" y="2786063"/>
            <a:ext cx="2943225" cy="3656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Содержимое 2"/>
          <p:cNvSpPr>
            <a:spLocks noGrp="1"/>
          </p:cNvSpPr>
          <p:nvPr>
            <p:ph sz="quarter" idx="1"/>
          </p:nvPr>
        </p:nvSpPr>
        <p:spPr>
          <a:xfrm>
            <a:off x="642938" y="928688"/>
            <a:ext cx="7643812" cy="400050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3600" b="1" smtClean="0"/>
              <a:t>    В середине </a:t>
            </a:r>
            <a:r>
              <a:rPr lang="en-US" sz="3600" b="1" smtClean="0"/>
              <a:t>XIV </a:t>
            </a:r>
            <a:r>
              <a:rPr lang="ru-RU" sz="3600" b="1" smtClean="0"/>
              <a:t>века в Китае поднялось восстание против монголов -</a:t>
            </a:r>
            <a:r>
              <a:rPr lang="ru-RU" sz="3600" b="1" smtClean="0">
                <a:solidFill>
                  <a:srgbClr val="FF0000"/>
                </a:solidFill>
              </a:rPr>
              <a:t>Восстание Красных повязок.</a:t>
            </a:r>
          </a:p>
          <a:p>
            <a:pPr>
              <a:buFont typeface="Wingdings 2" pitchFamily="18" charset="2"/>
              <a:buNone/>
            </a:pPr>
            <a:r>
              <a:rPr lang="ru-RU" sz="3600" b="1" smtClean="0">
                <a:solidFill>
                  <a:srgbClr val="FF0000"/>
                </a:solidFill>
              </a:rPr>
              <a:t>   1368 г.- Китай добился независимости.</a:t>
            </a:r>
            <a:endParaRPr lang="ru-RU" sz="360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3714776" cy="1000132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</a:rPr>
              <a:t>Китай славится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0484" name="Содержимое 2"/>
          <p:cNvSpPr>
            <a:spLocks noGrp="1"/>
          </p:cNvSpPr>
          <p:nvPr>
            <p:ph sz="quarter" idx="1"/>
          </p:nvPr>
        </p:nvSpPr>
        <p:spPr>
          <a:xfrm>
            <a:off x="0" y="1714500"/>
            <a:ext cx="4664075" cy="430530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b="1" smtClean="0"/>
              <a:t>    </a:t>
            </a:r>
            <a:r>
              <a:rPr lang="ru-RU" b="1" smtClean="0">
                <a:solidFill>
                  <a:srgbClr val="FF0000"/>
                </a:solidFill>
              </a:rPr>
              <a:t>Шёлком</a:t>
            </a:r>
            <a:r>
              <a:rPr lang="ru-RU" b="1" smtClean="0"/>
              <a:t> — мягкой тканью из нитей, добываемых из кокона тутового шелкопряда.</a:t>
            </a:r>
          </a:p>
        </p:txBody>
      </p:sp>
      <p:pic>
        <p:nvPicPr>
          <p:cNvPr id="20485" name="Picture 2" descr="C:\Documents and Settings\Анна\Рабочий стол\КАРТИНКИ\600px-Bombyx_mori_Cocon_02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500688" y="285750"/>
            <a:ext cx="3071812" cy="3071813"/>
          </a:xfrm>
        </p:spPr>
      </p:pic>
      <p:sp>
        <p:nvSpPr>
          <p:cNvPr id="20486" name="Прямоугольник 5"/>
          <p:cNvSpPr>
            <a:spLocks noChangeArrowheads="1"/>
          </p:cNvSpPr>
          <p:nvPr/>
        </p:nvSpPr>
        <p:spPr bwMode="auto">
          <a:xfrm>
            <a:off x="6072188" y="3500438"/>
            <a:ext cx="2587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latin typeface="Cambria" pitchFamily="18" charset="0"/>
              </a:rPr>
              <a:t>Кокон крупно</a:t>
            </a:r>
          </a:p>
        </p:txBody>
      </p:sp>
      <p:pic>
        <p:nvPicPr>
          <p:cNvPr id="20487" name="Picture 3" descr="C:\Documents and Settings\Анна\Рабочий стол\КАРТИНКИ\800px-Kokonytutovog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63" y="3786188"/>
            <a:ext cx="3643312" cy="273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8" name="Прямоугольник 7"/>
          <p:cNvSpPr>
            <a:spLocks noChangeArrowheads="1"/>
          </p:cNvSpPr>
          <p:nvPr/>
        </p:nvSpPr>
        <p:spPr bwMode="auto">
          <a:xfrm>
            <a:off x="0" y="4429125"/>
            <a:ext cx="2214563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Cambria" pitchFamily="18" charset="0"/>
              </a:rPr>
              <a:t>Коконы тутового шелкопряда перед обработкой</a:t>
            </a:r>
          </a:p>
        </p:txBody>
      </p:sp>
      <p:sp>
        <p:nvSpPr>
          <p:cNvPr id="9" name="Стрелка вниз 8"/>
          <p:cNvSpPr/>
          <p:nvPr/>
        </p:nvSpPr>
        <p:spPr>
          <a:xfrm>
            <a:off x="1785938" y="1214438"/>
            <a:ext cx="285750" cy="4286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933950" y="500063"/>
            <a:ext cx="3749675" cy="6000750"/>
          </a:xfrm>
        </p:spPr>
        <p:txBody>
          <a:bodyPr>
            <a:normAutofit fontScale="92500" lnSpcReduction="20000"/>
          </a:bodyPr>
          <a:lstStyle/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sz="2800" b="1" u="sng" dirty="0" smtClean="0"/>
              <a:t>Белый</a:t>
            </a:r>
            <a:r>
              <a:rPr lang="ru-RU" sz="2800" b="1" dirty="0" smtClean="0"/>
              <a:t> - олицетворение высшего </a:t>
            </a:r>
            <a:r>
              <a:rPr lang="ru-RU" sz="2800" b="1" dirty="0" err="1" smtClean="0"/>
              <a:t>инь</a:t>
            </a:r>
            <a:r>
              <a:rPr lang="ru-RU" sz="2800" b="1" dirty="0" smtClean="0"/>
              <a:t> , символ чистоты;</a:t>
            </a:r>
            <a:endParaRPr lang="ru-RU" sz="3200" b="1" dirty="0" smtClean="0">
              <a:solidFill>
                <a:srgbClr val="FF0000"/>
              </a:solidFill>
            </a:endParaRP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sz="3200" b="1" dirty="0" smtClean="0">
                <a:solidFill>
                  <a:srgbClr val="FF0000"/>
                </a:solidFill>
              </a:rPr>
              <a:t>Красный</a:t>
            </a:r>
            <a:r>
              <a:rPr lang="ru-RU" sz="3200" b="1" dirty="0" smtClean="0"/>
              <a:t> - символы огня, радости, счастья; 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sz="3200" b="1" dirty="0" smtClean="0">
                <a:solidFill>
                  <a:srgbClr val="FFC000"/>
                </a:solidFill>
              </a:rPr>
              <a:t>Желтый</a:t>
            </a:r>
            <a:r>
              <a:rPr lang="ru-RU" sz="3200" b="1" dirty="0" smtClean="0"/>
              <a:t> - символы Земли, власти, мечты; 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sz="3200" b="1" u="sng" dirty="0" smtClean="0"/>
              <a:t>Черный</a:t>
            </a:r>
            <a:r>
              <a:rPr lang="ru-RU" sz="3200" b="1" dirty="0" smtClean="0"/>
              <a:t> - символ воды, изменяемости, вечности, пространства. 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  <p:pic>
        <p:nvPicPr>
          <p:cNvPr id="21506" name="Picture 2" descr="C:\Documents and Settings\Анна\Рабочий стол\КАРТИНКИ\4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1928813"/>
            <a:ext cx="4413250" cy="3138487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99</TotalTime>
  <Words>286</Words>
  <PresentationFormat>Экран (4:3)</PresentationFormat>
  <Paragraphs>29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5</vt:i4>
      </vt:variant>
      <vt:variant>
        <vt:lpstr>Заголовки слайдов</vt:lpstr>
      </vt:variant>
      <vt:variant>
        <vt:i4>11</vt:i4>
      </vt:variant>
    </vt:vector>
  </HeadingPairs>
  <TitlesOfParts>
    <vt:vector size="23" baseType="lpstr">
      <vt:lpstr>Cambria</vt:lpstr>
      <vt:lpstr>Arial</vt:lpstr>
      <vt:lpstr>Calibri</vt:lpstr>
      <vt:lpstr>Wingdings 2</vt:lpstr>
      <vt:lpstr>Perpetua</vt:lpstr>
      <vt:lpstr>Times New Roman</vt:lpstr>
      <vt:lpstr>HG創英ﾌﾟﾚｾﾞﾝｽEB</vt:lpstr>
      <vt:lpstr>Справедливость</vt:lpstr>
      <vt:lpstr>Справедливость</vt:lpstr>
      <vt:lpstr>Справедливость</vt:lpstr>
      <vt:lpstr>Справедливость</vt:lpstr>
      <vt:lpstr>Справедливость</vt:lpstr>
      <vt:lpstr>Средневековый Китай</vt:lpstr>
      <vt:lpstr>Вели́кий шёлковый путь (термин введён немецким географом Рихтгофеном в 1877 году)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Китайский фарфор — является одним из важных компонентов культуры и искусства Китая.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люба</cp:lastModifiedBy>
  <cp:revision>25</cp:revision>
  <dcterms:modified xsi:type="dcterms:W3CDTF">2012-12-07T15:35:23Z</dcterms:modified>
</cp:coreProperties>
</file>