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56" r:id="rId2"/>
    <p:sldId id="270" r:id="rId3"/>
    <p:sldId id="257" r:id="rId4"/>
    <p:sldId id="271" r:id="rId5"/>
    <p:sldId id="272" r:id="rId6"/>
    <p:sldId id="269" r:id="rId7"/>
    <p:sldId id="268" r:id="rId8"/>
    <p:sldId id="273" r:id="rId9"/>
    <p:sldId id="26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14" autoAdjust="0"/>
  </p:normalViewPr>
  <p:slideViewPr>
    <p:cSldViewPr>
      <p:cViewPr varScale="1">
        <p:scale>
          <a:sx n="70" d="100"/>
          <a:sy n="70" d="100"/>
        </p:scale>
        <p:origin x="-1386" y="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4915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49156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57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58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59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0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1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2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3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4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5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6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7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8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9169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49170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1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2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3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4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5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6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7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8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9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80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81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82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83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84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85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86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87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88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89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90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91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92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93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94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95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96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97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98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99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00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01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02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03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04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05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06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07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08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09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10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11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12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13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14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15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16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17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18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19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20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21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22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23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24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25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26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27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28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29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30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31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32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33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234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35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36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37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38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39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40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41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42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43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44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45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46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47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48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49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50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51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52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53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54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55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56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57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58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59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60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61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62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63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64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65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66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67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68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69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70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71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72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73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74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75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76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77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78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79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80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81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82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83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84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85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86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87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88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89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290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291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292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293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294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295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296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297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298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299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300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301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302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303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304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9305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9306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9307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fld id="{E4AEC96E-28C3-4FBF-A9C8-9749C7398F92}" type="datetimeFigureOut">
              <a:rPr lang="ru-RU"/>
              <a:pPr/>
              <a:t>08.02.2013</a:t>
            </a:fld>
            <a:endParaRPr lang="ru-RU"/>
          </a:p>
        </p:txBody>
      </p:sp>
      <p:sp>
        <p:nvSpPr>
          <p:cNvPr id="49308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9309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fld id="{90C02B06-3E0F-4C72-BBB5-B848A58E66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D0428A-8717-4483-9A96-5DE4A699CD7E}" type="datetimeFigureOut">
              <a:rPr lang="ru-RU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6CD63-170A-4E3B-92FD-C1A6B8BCC0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564095-5BCC-42B8-97CB-2DE8B5B3817C}" type="datetimeFigureOut">
              <a:rPr lang="ru-RU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61196-27DC-40FE-9840-A6555CAD31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1F1E40-7EB4-4689-BA88-260B0C71283E}" type="datetimeFigureOut">
              <a:rPr lang="ru-RU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89B00-9F10-4909-A157-76D4B3F8F4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E2C78C-5DE6-4446-9007-8B15795E8DF4}" type="datetimeFigureOut">
              <a:rPr lang="ru-RU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B020E-9E2D-451B-BCF0-B874C7B4BB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E137FE-E3AB-4700-ABE6-92D88951747B}" type="datetimeFigureOut">
              <a:rPr lang="ru-RU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92BF7-C529-4A60-B3BE-352FBD1B6D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F7BEAF-82F7-4FB8-A7BA-4699D4622958}" type="datetimeFigureOut">
              <a:rPr lang="ru-RU"/>
              <a:pPr/>
              <a:t>08.02.2013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FFECE-54C8-45A8-AF66-E79566BEA8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9573CB-F07E-454D-ADCE-98291B74EB60}" type="datetimeFigureOut">
              <a:rPr lang="ru-RU"/>
              <a:pPr/>
              <a:t>08.02.2013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4AB41-BD8F-4B17-88F6-96D5BF29DA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A2991-C2A2-47F0-8231-ED210BF7594D}" type="datetimeFigureOut">
              <a:rPr lang="ru-RU"/>
              <a:pPr/>
              <a:t>08.02.2013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F25BA-ECA3-4D6F-AEE5-65DD0A6AD7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1D7E3-1EA6-44F6-A1F9-A610B8DCDCEB}" type="datetimeFigureOut">
              <a:rPr lang="ru-RU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01471-0BD2-462C-8118-E60D9B8BF7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A51A5-6AA3-443C-9176-2BE14514D5C0}" type="datetimeFigureOut">
              <a:rPr lang="ru-RU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A90E1-9C91-4255-A288-C269FA000B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48131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4813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3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3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3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3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3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3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3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8145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48146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47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48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49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50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51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52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53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54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55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56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57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58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59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60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61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62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63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64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65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66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67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68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69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70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71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72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73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74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75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76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77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78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79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80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81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82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83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84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85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86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87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88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89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90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91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92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93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94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95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96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97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98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99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00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01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02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03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04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05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06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07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08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09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10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11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12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13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14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15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16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17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18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19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20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21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22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23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24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25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26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27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28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29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30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31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32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33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34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35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36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37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38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39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40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41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42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43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44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45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46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47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48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49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50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51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52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53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54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55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56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57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58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59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60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61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62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63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64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65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66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67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68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69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70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71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72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73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74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75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76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277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78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79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280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8281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282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fld id="{4A0CB3A9-D8DD-442B-AE2B-C7D181AD12E6}" type="datetimeFigureOut">
              <a:rPr lang="ru-RU"/>
              <a:pPr/>
              <a:t>08.02.2013</a:t>
            </a:fld>
            <a:endParaRPr lang="ru-RU"/>
          </a:p>
        </p:txBody>
      </p:sp>
      <p:sp>
        <p:nvSpPr>
          <p:cNvPr id="48283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8284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51701F4D-0A5C-45B7-9350-E965EC6D2FD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8285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s://encrypted-tbn3.gstatic.com/images?q=tbn:ANd9GcQnVb_Nh-ih6D1tXd46UrC7BWJ9Wb-KNil1VW0RRKQh3BQUc7ek9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218906"/>
            <a:ext cx="4167187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472306" y="4118"/>
            <a:ext cx="7814469" cy="1496056"/>
          </a:xfrm>
          <a:noFill/>
        </p:spPr>
        <p:txBody>
          <a:bodyPr rtlCol="0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kern="1200" dirty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Низамиева Зухра</a:t>
            </a:r>
            <a:br>
              <a:rPr lang="ru-RU" sz="2000" b="1" kern="1200" dirty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2000" b="1" i="1" kern="1200" dirty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МБОУ «Гимназия № 90», 7 класс</a:t>
            </a:r>
            <a:r>
              <a:rPr lang="ru-RU" sz="2000" b="1" kern="1200" dirty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000" b="1" kern="1200" dirty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2000" b="1" i="1" kern="1200" dirty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 </a:t>
            </a:r>
            <a:r>
              <a:rPr lang="ru-RU" sz="2000" b="1" kern="1200" dirty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000" b="1" kern="1200" dirty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2000" b="1" kern="1200" dirty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Тема</a:t>
            </a:r>
            <a:r>
              <a:rPr lang="ru-RU" sz="2000" b="1" kern="1200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:</a:t>
            </a:r>
            <a:endParaRPr lang="ru-RU" sz="3200" b="1" kern="1200" dirty="0">
              <a:ln>
                <a:prstDash val="solid"/>
              </a:ln>
              <a:solidFill>
                <a:schemeClr val="tx1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428596" y="1571613"/>
            <a:ext cx="7124713" cy="1071569"/>
          </a:xfrm>
          <a:noFill/>
        </p:spPr>
        <p:txBody>
          <a:bodyPr rtlCol="0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indent="0" algn="ctr" fontAlgn="auto">
              <a:spcAft>
                <a:spcPts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2800" b="1" kern="120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Влияние цветовой гаммы в одежде учителя на эмоциональное состояние учащихся</a:t>
            </a:r>
            <a:endParaRPr lang="ru-RU" sz="2800" b="1" kern="1200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6" dur="2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0575"/>
            <a:ext cx="6019800" cy="4254500"/>
          </a:xfrm>
          <a:prstGeom prst="rect">
            <a:avLst/>
          </a:prstGeom>
          <a:noFill/>
        </p:spPr>
      </p:pic>
      <p:pic>
        <p:nvPicPr>
          <p:cNvPr id="28677" name="Picture 5" descr="656e9744f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133600"/>
            <a:ext cx="3810000" cy="2857500"/>
          </a:xfrm>
          <a:prstGeom prst="rect">
            <a:avLst/>
          </a:prstGeom>
          <a:noFill/>
        </p:spPr>
      </p:pic>
      <p:pic>
        <p:nvPicPr>
          <p:cNvPr id="28680" name="Picture 8" descr="images (16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99050" y="5157788"/>
            <a:ext cx="4044950" cy="2692400"/>
          </a:xfrm>
          <a:prstGeom prst="rect">
            <a:avLst/>
          </a:prstGeom>
          <a:noFill/>
        </p:spPr>
      </p:pic>
      <p:pic>
        <p:nvPicPr>
          <p:cNvPr id="28679" name="Picture 7" descr="images (13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92275" y="5751513"/>
            <a:ext cx="2952750" cy="2211387"/>
          </a:xfrm>
          <a:prstGeom prst="rect">
            <a:avLst/>
          </a:prstGeom>
          <a:noFill/>
        </p:spPr>
      </p:pic>
      <p:pic>
        <p:nvPicPr>
          <p:cNvPr id="28681" name="Picture 9" descr="images (5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7389813"/>
            <a:ext cx="3114675" cy="2333625"/>
          </a:xfrm>
          <a:prstGeom prst="rect">
            <a:avLst/>
          </a:prstGeom>
          <a:noFill/>
        </p:spPr>
      </p:pic>
      <p:pic>
        <p:nvPicPr>
          <p:cNvPr id="28678" name="Picture 6" descr="images (11)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786438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6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9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2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5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8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21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827088" y="260350"/>
            <a:ext cx="72009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90488" algn="just"/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Цели моей работы:</a:t>
            </a:r>
            <a:endParaRPr lang="ru-RU" sz="2000">
              <a:latin typeface="Times New Roman" pitchFamily="18" charset="0"/>
            </a:endParaRPr>
          </a:p>
          <a:p>
            <a:pPr indent="90488" algn="just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1. Подборка научно обоснованных предположений, рекомендаций по влиянию цветовой гаммы на самочувствие, настроение учеников.</a:t>
            </a:r>
            <a:endParaRPr lang="ru-RU" sz="2000">
              <a:latin typeface="Times New Roman" pitchFamily="18" charset="0"/>
            </a:endParaRPr>
          </a:p>
          <a:p>
            <a:pPr indent="90488" algn="just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2. Выявление результативности и эффективности психологического воздействия цвета в одежде учителя на эмоциональное состояние учеников.</a:t>
            </a:r>
            <a:endParaRPr lang="ru-RU" sz="2000">
              <a:latin typeface="Times New Roman" pitchFamily="18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900113" y="2708275"/>
            <a:ext cx="72009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u="sng">
                <a:latin typeface="Times New Roman" pitchFamily="18" charset="0"/>
              </a:rPr>
              <a:t>Задачи:</a:t>
            </a:r>
            <a:endParaRPr lang="ru-RU" sz="2000">
              <a:latin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</a:rPr>
              <a:t>1. Изучение и описание теоретических аспектов в психологии цвета.  </a:t>
            </a:r>
          </a:p>
          <a:p>
            <a:r>
              <a:rPr lang="ru-RU" sz="2000">
                <a:latin typeface="Times New Roman" pitchFamily="18" charset="0"/>
              </a:rPr>
              <a:t>2. Исследование влияния цветовой гаммы в одежде учителя на эмоциональное состояние учащихся.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900113" y="4494213"/>
            <a:ext cx="705643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90488"/>
            <a:r>
              <a:rPr lang="ru-RU" sz="2000" b="1" u="sng">
                <a:latin typeface="Times New Roman" pitchFamily="18" charset="0"/>
              </a:rPr>
              <a:t>Научная новизна работы:</a:t>
            </a:r>
            <a:endParaRPr lang="ru-RU" sz="2000">
              <a:latin typeface="Times New Roman" pitchFamily="18" charset="0"/>
            </a:endParaRPr>
          </a:p>
          <a:p>
            <a:pPr indent="90488"/>
            <a:r>
              <a:rPr lang="ru-RU" sz="2000">
                <a:latin typeface="Times New Roman" pitchFamily="18" charset="0"/>
              </a:rPr>
              <a:t> Состоит в обосновании наработок практики в направлении изменения мышления по восприятию цветового предпочтения и ощущения зависимости состояния учащихся от влияния цвета в одежде педагогов.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39" grpId="0"/>
      <p:bldP spid="143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AutoShape 6" descr="3b9e759b_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29700" name="Picture 4" descr="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48263" cy="5148263"/>
          </a:xfrm>
          <a:prstGeom prst="rect">
            <a:avLst/>
          </a:prstGeom>
          <a:noFill/>
        </p:spPr>
      </p:pic>
      <p:sp>
        <p:nvSpPr>
          <p:cNvPr id="29704" name="AutoShape 8" descr="3b9e759b_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29706" name="Picture 10" descr="3b9e759b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75063"/>
            <a:ext cx="3995738" cy="3173412"/>
          </a:xfrm>
          <a:prstGeom prst="rect">
            <a:avLst/>
          </a:prstGeom>
          <a:noFill/>
        </p:spPr>
      </p:pic>
      <p:pic>
        <p:nvPicPr>
          <p:cNvPr id="29708" name="Picture 12" descr="ANd9GcQC0er6h146vyOi7UzkDRozboKRLLHzo6M0eOLFKeP77waQ9OVZc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3186113"/>
            <a:ext cx="2487612" cy="3671887"/>
          </a:xfrm>
          <a:prstGeom prst="rect">
            <a:avLst/>
          </a:prstGeom>
          <a:noFill/>
        </p:spPr>
      </p:pic>
      <p:pic>
        <p:nvPicPr>
          <p:cNvPr id="29710" name="Picture 14" descr="ANd9GcRBZBnbcWnJZ-xlbToHudsKW4XzTaYlqKY16k_2Sn-dKf5kz12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51538" y="3871913"/>
            <a:ext cx="3192462" cy="2986087"/>
          </a:xfrm>
          <a:prstGeom prst="rect">
            <a:avLst/>
          </a:prstGeom>
          <a:noFill/>
        </p:spPr>
      </p:pic>
      <p:pic>
        <p:nvPicPr>
          <p:cNvPr id="29714" name="Picture 18" descr="13991337-n----n-n-n-nfn--n---noe--n------n-nfn---------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51550" y="0"/>
            <a:ext cx="3092450" cy="4365625"/>
          </a:xfrm>
          <a:prstGeom prst="rect">
            <a:avLst/>
          </a:prstGeom>
          <a:noFill/>
        </p:spPr>
      </p:pic>
      <p:sp>
        <p:nvSpPr>
          <p:cNvPr id="29712" name="AutoShape 16" descr="ANd9GcRiqtbzchbAxPceFS18mOzSllysvKmL6xyyQU_wUNUYuNI2CbjAKw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2420938"/>
            <a:ext cx="8229600" cy="1143000"/>
          </a:xfrm>
        </p:spPr>
        <p:txBody>
          <a:bodyPr/>
          <a:lstStyle/>
          <a:p>
            <a:r>
              <a:rPr lang="ru-RU" sz="4000"/>
              <a:t>Анкетирование учеников и учителей МБОУ «Гимназия №90»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1835150" y="692150"/>
          <a:ext cx="7308850" cy="4608513"/>
        </p:xfrm>
        <a:graphic>
          <a:graphicData uri="http://schemas.openxmlformats.org/presentationml/2006/ole">
            <p:oleObj spid="_x0000_s27652" name="Диаграмма" r:id="rId3" imgW="6562811" imgH="3895618" progId="Excel.Sheet.8">
              <p:embed/>
            </p:oleObj>
          </a:graphicData>
        </a:graphic>
      </p:graphicFrame>
      <p:graphicFrame>
        <p:nvGraphicFramePr>
          <p:cNvPr id="27705" name="Group 57"/>
          <p:cNvGraphicFramePr>
            <a:graphicFrameLocks noGrp="1"/>
          </p:cNvGraphicFramePr>
          <p:nvPr/>
        </p:nvGraphicFramePr>
        <p:xfrm>
          <a:off x="179388" y="1268413"/>
          <a:ext cx="1535112" cy="3566160"/>
        </p:xfrm>
        <a:graphic>
          <a:graphicData uri="http://schemas.openxmlformats.org/drawingml/2006/table">
            <a:tbl>
              <a:tblPr/>
              <a:tblGrid>
                <a:gridCol w="925512"/>
                <a:gridCol w="609600"/>
              </a:tblGrid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Серый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Коричневый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Черный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Синий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Красный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Белый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Зеленый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53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Оранжевый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Фиолетовый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38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Розовый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25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Желтый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7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76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1582738" y="908050"/>
          <a:ext cx="7561262" cy="5040313"/>
        </p:xfrm>
        <a:graphic>
          <a:graphicData uri="http://schemas.openxmlformats.org/presentationml/2006/ole">
            <p:oleObj spid="_x0000_s26628" name="Диаграмма" r:id="rId3" imgW="6724547" imgH="3933749" progId="Excel.Sheet.8">
              <p:embed/>
            </p:oleObj>
          </a:graphicData>
        </a:graphic>
      </p:graphicFrame>
      <p:graphicFrame>
        <p:nvGraphicFramePr>
          <p:cNvPr id="26680" name="Group 56"/>
          <p:cNvGraphicFramePr>
            <a:graphicFrameLocks noGrp="1"/>
          </p:cNvGraphicFramePr>
          <p:nvPr/>
        </p:nvGraphicFramePr>
        <p:xfrm>
          <a:off x="0" y="1412875"/>
          <a:ext cx="1560513" cy="3566160"/>
        </p:xfrm>
        <a:graphic>
          <a:graphicData uri="http://schemas.openxmlformats.org/drawingml/2006/table">
            <a:tbl>
              <a:tblPr/>
              <a:tblGrid>
                <a:gridCol w="950913"/>
                <a:gridCol w="609600"/>
              </a:tblGrid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Черный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Белый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Синий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Серый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Коричневый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Фиолетовый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Зеленый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Оранжевый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Красный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Желтый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Розовый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66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images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8625" y="1700213"/>
            <a:ext cx="2871788" cy="3097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68313" y="2852738"/>
            <a:ext cx="8229600" cy="1143000"/>
          </a:xfrm>
        </p:spPr>
        <p:txBody>
          <a:bodyPr/>
          <a:lstStyle/>
          <a:p>
            <a:r>
              <a:rPr lang="ru-RU" sz="6000"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theme/theme1.xml><?xml version="1.0" encoding="utf-8"?>
<a:theme xmlns:a="http://schemas.openxmlformats.org/drawingml/2006/main" name="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190</TotalTime>
  <Words>166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Граница</vt:lpstr>
      <vt:lpstr>Диаграмма</vt:lpstr>
      <vt:lpstr>Низамиева Зухра МБОУ «Гимназия № 90», 7 класс   Тема:</vt:lpstr>
      <vt:lpstr>Слайд 2</vt:lpstr>
      <vt:lpstr>Слайд 3</vt:lpstr>
      <vt:lpstr>Слайд 4</vt:lpstr>
      <vt:lpstr>Анкетирование учеников и учителей МБОУ «Гимназия №90»</vt:lpstr>
      <vt:lpstr>Слайд 6</vt:lpstr>
      <vt:lpstr>Слайд 7</vt:lpstr>
      <vt:lpstr>Слайд 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Низамиева Зухра МБОУ «Гимназия № 90», 7 класс    Тема: Влияние цветовой гаммы в одежде учителя на эмоциональное состояние учащихся</dc:title>
  <cp:lastModifiedBy>Учитель</cp:lastModifiedBy>
  <cp:revision>18</cp:revision>
  <dcterms:modified xsi:type="dcterms:W3CDTF">2013-02-08T08:45:44Z</dcterms:modified>
</cp:coreProperties>
</file>