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67" r:id="rId5"/>
    <p:sldId id="259" r:id="rId6"/>
    <p:sldId id="269" r:id="rId7"/>
    <p:sldId id="260" r:id="rId8"/>
    <p:sldId id="270" r:id="rId9"/>
    <p:sldId id="268" r:id="rId10"/>
    <p:sldId id="261" r:id="rId11"/>
    <p:sldId id="262" r:id="rId12"/>
    <p:sldId id="271" r:id="rId13"/>
    <p:sldId id="266" r:id="rId14"/>
    <p:sldId id="272" r:id="rId15"/>
    <p:sldId id="263" r:id="rId16"/>
    <p:sldId id="273" r:id="rId17"/>
    <p:sldId id="264" r:id="rId18"/>
    <p:sldId id="274" r:id="rId19"/>
    <p:sldId id="265" r:id="rId20"/>
    <p:sldId id="276" r:id="rId21"/>
    <p:sldId id="275"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54"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A148C3-21A9-431E-99BA-B29CA23FA908}" type="datetimeFigureOut">
              <a:rPr lang="ru-RU" smtClean="0"/>
              <a:pPr/>
              <a:t>22.02.2013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0EB775-BDC4-4676-B963-67AF716EE8F9}" type="slidenum">
              <a:rPr lang="ru-RU" smtClean="0"/>
              <a:pPr/>
              <a:t>‹#›</a:t>
            </a:fld>
            <a:endParaRPr lang="ru-RU"/>
          </a:p>
        </p:txBody>
      </p:sp>
    </p:spTree>
    <p:extLst>
      <p:ext uri="{BB962C8B-B14F-4D97-AF65-F5344CB8AC3E}">
        <p14:creationId xmlns:p14="http://schemas.microsoft.com/office/powerpoint/2010/main" val="2909327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F0EB775-BDC4-4676-B963-67AF716EE8F9}" type="slidenum">
              <a:rPr lang="ru-RU" smtClean="0"/>
              <a:pPr/>
              <a:t>3</a:t>
            </a:fld>
            <a:endParaRPr lang="ru-RU"/>
          </a:p>
        </p:txBody>
      </p:sp>
    </p:spTree>
    <p:extLst>
      <p:ext uri="{BB962C8B-B14F-4D97-AF65-F5344CB8AC3E}">
        <p14:creationId xmlns:p14="http://schemas.microsoft.com/office/powerpoint/2010/main" val="4047151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77A13E7-EAC3-4426-B77A-8CF166B051AA}" type="datetimeFigureOut">
              <a:rPr lang="ru-RU" smtClean="0"/>
              <a:pPr/>
              <a:t>22.02.2013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1EBAAE-33D1-4B82-9B71-D9A92B23BBC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7A13E7-EAC3-4426-B77A-8CF166B051AA}" type="datetimeFigureOut">
              <a:rPr lang="ru-RU" smtClean="0"/>
              <a:pPr/>
              <a:t>22.02.2013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1EBAAE-33D1-4B82-9B71-D9A92B23BBC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images.yandex.ru/schoolsearch?stype=image&amp;lr=213&amp;noreask=1&amp;text=%D0%BB%D1%83%D0%BD%D0%BD%D0%BE%D0%B5%20%D0%B6%D0%B5%D0%BB%D0%B5%D0%B7%D0%BE" TargetMode="External"/><Relationship Id="rId1" Type="http://schemas.openxmlformats.org/officeDocument/2006/relationships/slideLayout" Target="../slideLayouts/slideLayout7.xml"/><Relationship Id="rId5" Type="http://schemas.openxmlformats.org/officeDocument/2006/relationships/slide" Target="slide2.xml"/><Relationship Id="rId4" Type="http://schemas.openxmlformats.org/officeDocument/2006/relationships/image" Target="../media/image20.gif"/></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5.gif"/></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images.yandex.ru/schoolsearch?stype=image&amp;lr=213&amp;noreask=1&amp;text=%D0%BC%D0%B5%D1%82%D0%B5%D0%BE%D1%80%D0%B8%D1%82%D1%8B" TargetMode="Externa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hyperlink" Target="http://commons.wikimedia.org/wiki/File:The_Hoba_Meteorite_near_Grootfontein.jpg?uselang=ru" TargetMode="External"/><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slide" Target="slide2.xml"/><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allforchildren.ru/pictures/showimg/school3/school03013jpg.htm" TargetMode="External"/><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hyperlink" Target="http://allforchildren.ru/pictures/showimg/cosmoswp/cosmos052jpg.htm"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allforchildren.ru/pictures/showimg/cosmoswp/cosmos052jpg.htm" TargetMode="External"/><Relationship Id="rId3" Type="http://schemas.openxmlformats.org/officeDocument/2006/relationships/image" Target="../media/image20.gif"/><Relationship Id="rId7" Type="http://schemas.openxmlformats.org/officeDocument/2006/relationships/image" Target="../media/image33.jpe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hyperlink" Target="http://allforchildren.ru/pictures/showimg/school19/school1901jpg.htm" TargetMode="External"/><Relationship Id="rId5" Type="http://schemas.openxmlformats.org/officeDocument/2006/relationships/image" Target="../media/image32.jpeg"/><Relationship Id="rId4" Type="http://schemas.openxmlformats.org/officeDocument/2006/relationships/hyperlink" Target="http://allforchildren.ru/pictures/showimg/school21/school2158jpg.htm" TargetMode="External"/><Relationship Id="rId9"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hyperlink" Target="http://images.yandex.ru/schoolsearch?stype=image&amp;lr=213&amp;noreask=1&amp;text=%D0%B3%D0%B2%D0%BE%D0%B7%D0%B4%D1%8C" TargetMode="External"/><Relationship Id="rId2" Type="http://schemas.openxmlformats.org/officeDocument/2006/relationships/image" Target="../media/image35.gif"/><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hyperlink" Target="http://allforchildren.ru/pictures/showimg/school21/school2198gif.htm" TargetMode="External"/><Relationship Id="rId1" Type="http://schemas.openxmlformats.org/officeDocument/2006/relationships/slideLayout" Target="../slideLayouts/slideLayout7.xml"/><Relationship Id="rId5" Type="http://schemas.openxmlformats.org/officeDocument/2006/relationships/image" Target="../media/image38.gif"/><Relationship Id="rId4" Type="http://schemas.openxmlformats.org/officeDocument/2006/relationships/hyperlink" Target="http://allforchildren.ru/pictures/showimg/school21/school2196gif.htm"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hyperlink" Target="http://allforchildren.ru/pictures/showimg/school3/school03008jpg.htm" TargetMode="External"/><Relationship Id="rId7" Type="http://schemas.openxmlformats.org/officeDocument/2006/relationships/hyperlink" Target="http://edaplus.info/produce/maize.html" TargetMode="External"/><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hyperlink" Target="http://edaplus.info/produce/pea.html" TargetMode="External"/><Relationship Id="rId10" Type="http://schemas.openxmlformats.org/officeDocument/2006/relationships/image" Target="../media/image42.jpeg"/><Relationship Id="rId4" Type="http://schemas.openxmlformats.org/officeDocument/2006/relationships/image" Target="../media/image1.jpeg"/><Relationship Id="rId9" Type="http://schemas.openxmlformats.org/officeDocument/2006/relationships/hyperlink" Target="http://edaplus.info/produce/spinach.html"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 Target="slide7.xml"/><Relationship Id="rId7" Type="http://schemas.openxmlformats.org/officeDocument/2006/relationships/hyperlink" Target="http://allforchildren.ru/pictures/showimg/school3/school03008jpg.htm" TargetMode="Externa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7.xml"/><Relationship Id="rId5" Type="http://schemas.openxmlformats.org/officeDocument/2006/relationships/slide" Target="slide15.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hyperlink" Target="http://allforchildren.ru/pictures/showimg/school21/school2154jpg.htm" TargetMode="External"/><Relationship Id="rId7" Type="http://schemas.openxmlformats.org/officeDocument/2006/relationships/hyperlink" Target="http://edaplus.info/produce/lentil.html" TargetMode="External"/><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hyperlink" Target="http://edaplus.info/produce/peanut.html" TargetMode="External"/><Relationship Id="rId10" Type="http://schemas.openxmlformats.org/officeDocument/2006/relationships/image" Target="../media/image47.jpeg"/><Relationship Id="rId4" Type="http://schemas.openxmlformats.org/officeDocument/2006/relationships/image" Target="../media/image44.jpeg"/><Relationship Id="rId9" Type="http://schemas.openxmlformats.org/officeDocument/2006/relationships/hyperlink" Target="http://edaplus.info/produce/buckwheat.html"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edaplus.info/produce/pistachios.html" TargetMode="External"/><Relationship Id="rId3" Type="http://schemas.openxmlformats.org/officeDocument/2006/relationships/hyperlink" Target="http://allforchildren.ru/pictures/showimg/school3/school03008jpg.htm" TargetMode="External"/><Relationship Id="rId7"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6" Type="http://schemas.openxmlformats.org/officeDocument/2006/relationships/hyperlink" Target="http://edaplus.info/produce/cashew.html" TargetMode="External"/><Relationship Id="rId11" Type="http://schemas.openxmlformats.org/officeDocument/2006/relationships/image" Target="../media/image51.jpeg"/><Relationship Id="rId5" Type="http://schemas.openxmlformats.org/officeDocument/2006/relationships/slide" Target="slide2.xml"/><Relationship Id="rId10" Type="http://schemas.openxmlformats.org/officeDocument/2006/relationships/hyperlink" Target="http://edaplus.info/produce/cornel.html" TargetMode="External"/><Relationship Id="rId4" Type="http://schemas.openxmlformats.org/officeDocument/2006/relationships/image" Target="../media/image1.jpeg"/><Relationship Id="rId9" Type="http://schemas.openxmlformats.org/officeDocument/2006/relationships/image" Target="../media/image50.jpeg"/></Relationships>
</file>

<file path=ppt/slides/_rels/slide22.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hyperlink" Target="http://www.o-urok.ru/pq_image_request.php?id=1162" TargetMode="External"/><Relationship Id="rId7" Type="http://schemas.openxmlformats.org/officeDocument/2006/relationships/hyperlink" Target="http://edaplus.info/minerals/products-containing-iron.html" TargetMode="External"/><Relationship Id="rId2" Type="http://schemas.openxmlformats.org/officeDocument/2006/relationships/hyperlink" Target="http://commons.wikimedia.org/wiki/File:Vulcan_(Bissen).jpg?uselang=ru" TargetMode="External"/><Relationship Id="rId1" Type="http://schemas.openxmlformats.org/officeDocument/2006/relationships/slideLayout" Target="../slideLayouts/slideLayout7.xml"/><Relationship Id="rId6" Type="http://schemas.openxmlformats.org/officeDocument/2006/relationships/hyperlink" Target="http://womanadvice.ru/zhelezo-v-produktah-pitaniya" TargetMode="External"/><Relationship Id="rId5" Type="http://schemas.openxmlformats.org/officeDocument/2006/relationships/hyperlink" Target="http://vashabnp.info/publ/26-1-0-158" TargetMode="External"/><Relationship Id="rId4" Type="http://schemas.openxmlformats.org/officeDocument/2006/relationships/hyperlink" Target="http://www.100druzei.ru/index.php?p=post_info&amp;entry_id=5340&amp;id_user_search=112335"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allforchildren.ru/pictures/showimg/school3/school03008jpg.htm" TargetMode="External"/><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hyperlink" Target="http://www.mamininteres.ru/krasivaya-mama/modnaya-mama/ukrasheniya-iz-zheleza-podarok-dlya-tex-komu-ne-xvataet-energii/attachment/uk" TargetMode="Externa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jpeg"/><Relationship Id="rId4" Type="http://schemas.openxmlformats.org/officeDocument/2006/relationships/image" Target="../media/image8.jpeg"/><Relationship Id="rId9" Type="http://schemas.openxmlformats.org/officeDocument/2006/relationships/hyperlink" Target="http://allforchildren.ru/pictures/showimg/school3/school03008jpg.ht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commons.wikimedia.org/wiki/File:Vulcan_(Bissen).jpg?uselang=ru" TargetMode="Externa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hyperlink" Target="http://allforchildren.ru/pictures/showimg/school21/school2197gif.htm" TargetMode="External"/><Relationship Id="rId2" Type="http://schemas.openxmlformats.org/officeDocument/2006/relationships/image" Target="../media/image18.gif"/><Relationship Id="rId1" Type="http://schemas.openxmlformats.org/officeDocument/2006/relationships/slideLayout" Target="../slideLayouts/slideLayout7.xml"/><Relationship Id="rId4" Type="http://schemas.openxmlformats.org/officeDocument/2006/relationships/image" Target="../media/image19.gif"/></Relationships>
</file>

<file path=ppt/slides/_rels/slide8.xml.rels><?xml version="1.0" encoding="UTF-8" standalone="yes"?>
<Relationships xmlns="http://schemas.openxmlformats.org/package/2006/relationships"><Relationship Id="rId3" Type="http://schemas.openxmlformats.org/officeDocument/2006/relationships/hyperlink" Target="http://allforchildren.ru/pictures/showimg/school8/school0815jpg.htm" TargetMode="External"/><Relationship Id="rId2" Type="http://schemas.openxmlformats.org/officeDocument/2006/relationships/image" Target="../media/image20.gif"/><Relationship Id="rId1" Type="http://schemas.openxmlformats.org/officeDocument/2006/relationships/slideLayout" Target="../slideLayouts/slideLayout7.xml"/><Relationship Id="rId5" Type="http://schemas.openxmlformats.org/officeDocument/2006/relationships/slide" Target="slide2.xml"/><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Что вы думаете об обычном  железном гвоздике ?</a:t>
            </a:r>
            <a:endParaRPr lang="ru-RU" dirty="0"/>
          </a:p>
        </p:txBody>
      </p:sp>
      <p:sp>
        <p:nvSpPr>
          <p:cNvPr id="3" name="Подзаголовок 2"/>
          <p:cNvSpPr>
            <a:spLocks noGrp="1"/>
          </p:cNvSpPr>
          <p:nvPr>
            <p:ph type="subTitle" idx="1"/>
          </p:nvPr>
        </p:nvSpPr>
        <p:spPr>
          <a:xfrm>
            <a:off x="1331640" y="3861048"/>
            <a:ext cx="6400800" cy="1752600"/>
          </a:xfrm>
        </p:spPr>
        <p:txBody>
          <a:bodyPr/>
          <a:lstStyle/>
          <a:p>
            <a:r>
              <a:rPr lang="ru-RU" dirty="0" smtClean="0">
                <a:solidFill>
                  <a:schemeClr val="tx1"/>
                </a:solidFill>
              </a:rPr>
              <a:t>Самый драгоценный для человека металл      железо.</a:t>
            </a:r>
            <a:endParaRPr lang="ru-RU" dirty="0">
              <a:solidFill>
                <a:schemeClr val="tx1"/>
              </a:solidFill>
            </a:endParaRPr>
          </a:p>
        </p:txBody>
      </p:sp>
      <p:sp>
        <p:nvSpPr>
          <p:cNvPr id="4" name="Прямоугольник 3"/>
          <p:cNvSpPr/>
          <p:nvPr/>
        </p:nvSpPr>
        <p:spPr>
          <a:xfrm>
            <a:off x="3635896" y="4869160"/>
            <a:ext cx="1406411" cy="369332"/>
          </a:xfrm>
          <a:prstGeom prst="rect">
            <a:avLst/>
          </a:prstGeom>
        </p:spPr>
        <p:txBody>
          <a:bodyPr wrap="none">
            <a:spAutoFit/>
          </a:bodyPr>
          <a:lstStyle/>
          <a:p>
            <a:r>
              <a:rPr lang="ru-RU" b="1" dirty="0" smtClean="0"/>
              <a:t>5 - 7 классы </a:t>
            </a:r>
            <a:endParaRPr lang="ru-RU" dirty="0"/>
          </a:p>
        </p:txBody>
      </p:sp>
      <p:sp>
        <p:nvSpPr>
          <p:cNvPr id="5" name="Прямоугольник 4"/>
          <p:cNvSpPr/>
          <p:nvPr/>
        </p:nvSpPr>
        <p:spPr>
          <a:xfrm>
            <a:off x="2771800" y="6237312"/>
            <a:ext cx="3441904" cy="369332"/>
          </a:xfrm>
          <a:prstGeom prst="rect">
            <a:avLst/>
          </a:prstGeom>
        </p:spPr>
        <p:txBody>
          <a:bodyPr wrap="none">
            <a:spAutoFit/>
          </a:bodyPr>
          <a:lstStyle/>
          <a:p>
            <a:r>
              <a:rPr lang="ru-RU" b="1" dirty="0" smtClean="0"/>
              <a:t>ГБОУ  СОШ  №  941  Кирова  Л.Н.</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95536" y="1628800"/>
            <a:ext cx="8352928" cy="2592288"/>
          </a:xfrm>
        </p:spPr>
        <p:txBody>
          <a:bodyPr>
            <a:normAutofit fontScale="92500" lnSpcReduction="10000"/>
          </a:bodyPr>
          <a:lstStyle/>
          <a:p>
            <a:pPr>
              <a:buNone/>
            </a:pPr>
            <a:r>
              <a:rPr lang="ru-RU" dirty="0" smtClean="0"/>
              <a:t>Это образец чистого 99,97%  железа, которое в природе встречается очень редко. Хотя вообще-то, в чистом виде железо не используется из-за его низкой прочности, а применяется в сплавах с углеродом. </a:t>
            </a:r>
            <a:br>
              <a:rPr lang="ru-RU" dirty="0" smtClean="0"/>
            </a:br>
            <a:r>
              <a:rPr lang="ru-RU" dirty="0" smtClean="0"/>
              <a:t>  </a:t>
            </a:r>
            <a:endParaRPr lang="ru-RU" dirty="0"/>
          </a:p>
        </p:txBody>
      </p:sp>
      <p:pic>
        <p:nvPicPr>
          <p:cNvPr id="7" name="Рисунок 6" descr="Картинки">
            <a:hlinkClick r:id="rId2" tgtFrame="_blank"/>
          </p:cNvPr>
          <p:cNvPicPr/>
          <p:nvPr/>
        </p:nvPicPr>
        <p:blipFill>
          <a:blip r:embed="rId3" cstate="email"/>
          <a:srcRect/>
          <a:stretch>
            <a:fillRect/>
          </a:stretch>
        </p:blipFill>
        <p:spPr bwMode="auto">
          <a:xfrm>
            <a:off x="4139952" y="3789040"/>
            <a:ext cx="4248472" cy="2736304"/>
          </a:xfrm>
          <a:prstGeom prst="rect">
            <a:avLst/>
          </a:prstGeom>
          <a:noFill/>
          <a:ln w="9525">
            <a:noFill/>
            <a:miter lim="800000"/>
            <a:headEnd/>
            <a:tailEnd/>
          </a:ln>
        </p:spPr>
      </p:pic>
      <p:sp>
        <p:nvSpPr>
          <p:cNvPr id="11266" name="Rectangle 2"/>
          <p:cNvSpPr>
            <a:spLocks noChangeArrowheads="1"/>
          </p:cNvSpPr>
          <p:nvPr/>
        </p:nvSpPr>
        <p:spPr bwMode="auto">
          <a:xfrm>
            <a:off x="251520" y="3903440"/>
            <a:ext cx="3816424"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Недостаток  железо  имеет,  от  воды  оно  быстро  ржавеет.</a:t>
            </a:r>
            <a:endParaRPr kumimoji="0" lang="ru-RU" sz="3600" b="0" i="0" u="none" strike="noStrike" cap="none" normalizeH="0" baseline="0" dirty="0" smtClean="0">
              <a:ln>
                <a:noFill/>
              </a:ln>
              <a:solidFill>
                <a:srgbClr val="FF0000"/>
              </a:solidFill>
              <a:effectLst/>
              <a:latin typeface="Arial" pitchFamily="34" charset="0"/>
            </a:endParaRPr>
          </a:p>
        </p:txBody>
      </p:sp>
      <p:pic>
        <p:nvPicPr>
          <p:cNvPr id="8" name="Рисунок 7" descr="C:\Documents and Settings\Admin.USER-E22E52FD4F\Мои документы\фон\6018123bf2ae.gif"/>
          <p:cNvPicPr/>
          <p:nvPr/>
        </p:nvPicPr>
        <p:blipFill>
          <a:blip r:embed="rId4" cstate="email"/>
          <a:srcRect/>
          <a:stretch>
            <a:fillRect/>
          </a:stretch>
        </p:blipFill>
        <p:spPr bwMode="auto">
          <a:xfrm>
            <a:off x="2483768" y="0"/>
            <a:ext cx="3638550" cy="1647825"/>
          </a:xfrm>
          <a:prstGeom prst="rect">
            <a:avLst/>
          </a:prstGeom>
          <a:noFill/>
          <a:ln w="9525">
            <a:noFill/>
            <a:miter lim="800000"/>
            <a:headEnd/>
            <a:tailEnd/>
          </a:ln>
        </p:spPr>
      </p:pic>
      <p:sp>
        <p:nvSpPr>
          <p:cNvPr id="6" name="Управляющая кнопка: домой 5">
            <a:hlinkClick r:id="rId5" action="ppaction://hlinksldjump" highlightClick="1"/>
          </p:cNvPr>
          <p:cNvSpPr/>
          <p:nvPr/>
        </p:nvSpPr>
        <p:spPr>
          <a:xfrm>
            <a:off x="8604448" y="6309320"/>
            <a:ext cx="539552" cy="548680"/>
          </a:xfrm>
          <a:prstGeom prst="actionButtonHom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260648"/>
            <a:ext cx="6563072" cy="432048"/>
          </a:xfrm>
        </p:spPr>
        <p:txBody>
          <a:bodyPr>
            <a:noAutofit/>
          </a:bodyPr>
          <a:lstStyle/>
          <a:p>
            <a:r>
              <a:rPr lang="ru-RU" sz="3200" dirty="0" smtClean="0"/>
              <a:t>Теперь о большом</a:t>
            </a:r>
            <a:r>
              <a:rPr lang="ru-RU" sz="3200" b="1" dirty="0" smtClean="0"/>
              <a:t> </a:t>
            </a:r>
            <a:r>
              <a:rPr lang="ru-RU" sz="3200" dirty="0" smtClean="0"/>
              <a:t>"гвоздике"!</a:t>
            </a:r>
            <a:endParaRPr lang="ru-RU" sz="3200" dirty="0"/>
          </a:p>
        </p:txBody>
      </p:sp>
      <p:sp>
        <p:nvSpPr>
          <p:cNvPr id="3" name="Содержимое 2"/>
          <p:cNvSpPr>
            <a:spLocks noGrp="1"/>
          </p:cNvSpPr>
          <p:nvPr>
            <p:ph idx="1"/>
          </p:nvPr>
        </p:nvSpPr>
        <p:spPr>
          <a:xfrm>
            <a:off x="2123728" y="620688"/>
            <a:ext cx="6768752" cy="3528392"/>
          </a:xfrm>
        </p:spPr>
        <p:txBody>
          <a:bodyPr>
            <a:normAutofit fontScale="92500" lnSpcReduction="20000"/>
          </a:bodyPr>
          <a:lstStyle/>
          <a:p>
            <a:pPr>
              <a:buNone/>
            </a:pPr>
            <a:r>
              <a:rPr lang="ru-RU" dirty="0" smtClean="0"/>
              <a:t/>
            </a:r>
            <a:br>
              <a:rPr lang="ru-RU" dirty="0" smtClean="0"/>
            </a:br>
            <a:r>
              <a:rPr lang="ru-RU" sz="2800" dirty="0" smtClean="0"/>
              <a:t>Слышали Вы о знаменитой </a:t>
            </a:r>
            <a:r>
              <a:rPr lang="ru-RU" sz="3000" b="1" dirty="0" err="1" smtClean="0"/>
              <a:t>Кутубовой</a:t>
            </a:r>
            <a:r>
              <a:rPr lang="ru-RU" sz="3000" b="1" dirty="0" smtClean="0"/>
              <a:t> </a:t>
            </a:r>
            <a:r>
              <a:rPr lang="ru-RU" sz="2800" dirty="0" smtClean="0"/>
              <a:t>колонне?</a:t>
            </a:r>
            <a:br>
              <a:rPr lang="ru-RU" sz="2800" dirty="0" smtClean="0"/>
            </a:br>
            <a:r>
              <a:rPr lang="ru-RU" sz="2800" dirty="0" smtClean="0"/>
              <a:t>В Индии недалеко от города Дели под открытым небом стоит огромная железная колонна высотой более 7 метров, весом 6,5 тонн, изготовленная практически из чистого железа (99,7%), которая, несмотря на свой многовековой возраст (установлена в 5 веке н.э.), не ржавеет! </a:t>
            </a:r>
          </a:p>
          <a:p>
            <a:pPr>
              <a:buNone/>
            </a:pPr>
            <a:endParaRPr lang="ru-RU" dirty="0" smtClean="0"/>
          </a:p>
          <a:p>
            <a:endParaRPr lang="ru-RU" dirty="0"/>
          </a:p>
        </p:txBody>
      </p:sp>
      <p:pic>
        <p:nvPicPr>
          <p:cNvPr id="4" name="Рисунок 3" descr="http://sapiski-oborotny.ru/wp-content/uploads/2012/08/14.445px-QtubIronPillar-202x300.jpg"/>
          <p:cNvPicPr/>
          <p:nvPr/>
        </p:nvPicPr>
        <p:blipFill>
          <a:blip r:embed="rId2" cstate="email"/>
          <a:srcRect/>
          <a:stretch>
            <a:fillRect/>
          </a:stretch>
        </p:blipFill>
        <p:spPr bwMode="auto">
          <a:xfrm>
            <a:off x="179512" y="260648"/>
            <a:ext cx="2232248" cy="3528392"/>
          </a:xfrm>
          <a:prstGeom prst="rect">
            <a:avLst/>
          </a:prstGeom>
          <a:noFill/>
          <a:ln w="9525">
            <a:noFill/>
            <a:miter lim="800000"/>
            <a:headEnd/>
            <a:tailEnd/>
          </a:ln>
        </p:spPr>
      </p:pic>
      <p:sp>
        <p:nvSpPr>
          <p:cNvPr id="5" name="Прямоугольник 4"/>
          <p:cNvSpPr/>
          <p:nvPr/>
        </p:nvSpPr>
        <p:spPr>
          <a:xfrm>
            <a:off x="395536" y="3933056"/>
            <a:ext cx="8424936" cy="2677656"/>
          </a:xfrm>
          <a:prstGeom prst="rect">
            <a:avLst/>
          </a:prstGeom>
        </p:spPr>
        <p:txBody>
          <a:bodyPr wrap="square">
            <a:spAutoFit/>
          </a:bodyPr>
          <a:lstStyle/>
          <a:p>
            <a:r>
              <a:rPr lang="ru-RU" sz="2400" dirty="0" smtClean="0"/>
              <a:t>Есть мнение, что эту колонну растили из железа методом кристаллизации.  Примерно так сейчас растят кристаллы кварца, мелкие железные предметы. Судя по старинным книгам из библиотек Марокко, Алжира, Индии метод  кристаллизации  из обломков железных метеоритов был известен еще 4-х тысяч лет назад. Не могу сказать насколько это правдиво.</a:t>
            </a:r>
            <a:endParaRPr lang="ru-RU"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555776" y="1600201"/>
            <a:ext cx="6264696" cy="2620887"/>
          </a:xfrm>
        </p:spPr>
        <p:txBody>
          <a:bodyPr>
            <a:normAutofit fontScale="92500" lnSpcReduction="20000"/>
          </a:bodyPr>
          <a:lstStyle/>
          <a:p>
            <a:pPr>
              <a:buNone/>
            </a:pPr>
            <a:r>
              <a:rPr lang="ru-RU" dirty="0" smtClean="0"/>
              <a:t> Что любопытно: когда ученые из Англии взяли кусочки   железа </a:t>
            </a:r>
            <a:r>
              <a:rPr lang="ru-RU" dirty="0" err="1" smtClean="0"/>
              <a:t>Кутубовой</a:t>
            </a:r>
            <a:r>
              <a:rPr lang="ru-RU" dirty="0" smtClean="0"/>
              <a:t> колонны на анализ, образцы  по  приезду в Лондон, проржавели…</a:t>
            </a:r>
          </a:p>
          <a:p>
            <a:pPr>
              <a:buNone/>
            </a:pPr>
            <a:r>
              <a:rPr lang="ru-RU" dirty="0" smtClean="0"/>
              <a:t>      </a:t>
            </a:r>
            <a:endParaRPr lang="ru-RU" dirty="0"/>
          </a:p>
        </p:txBody>
      </p:sp>
      <p:pic>
        <p:nvPicPr>
          <p:cNvPr id="4" name="Рисунок 3" descr="http://sapiski-oborotny.ru/wp-content/uploads/2012/08/14.445px-QtubIronPillar-202x300.jpg"/>
          <p:cNvPicPr/>
          <p:nvPr/>
        </p:nvPicPr>
        <p:blipFill>
          <a:blip r:embed="rId2" cstate="email"/>
          <a:srcRect/>
          <a:stretch>
            <a:fillRect/>
          </a:stretch>
        </p:blipFill>
        <p:spPr bwMode="auto">
          <a:xfrm>
            <a:off x="179512" y="260648"/>
            <a:ext cx="2232248" cy="3528392"/>
          </a:xfrm>
          <a:prstGeom prst="rect">
            <a:avLst/>
          </a:prstGeom>
          <a:noFill/>
          <a:ln w="9525">
            <a:noFill/>
            <a:miter lim="800000"/>
            <a:headEnd/>
            <a:tailEnd/>
          </a:ln>
        </p:spPr>
      </p:pic>
      <p:pic>
        <p:nvPicPr>
          <p:cNvPr id="5" name="Рисунок 4" descr="C:\Documents and Settings\Admin.USER-E22E52FD4F\Мои документы\фон\6018123bf2ae.gif"/>
          <p:cNvPicPr/>
          <p:nvPr/>
        </p:nvPicPr>
        <p:blipFill>
          <a:blip r:embed="rId3" cstate="email"/>
          <a:srcRect/>
          <a:stretch>
            <a:fillRect/>
          </a:stretch>
        </p:blipFill>
        <p:spPr bwMode="auto">
          <a:xfrm>
            <a:off x="3923928" y="0"/>
            <a:ext cx="3638550" cy="1647825"/>
          </a:xfrm>
          <a:prstGeom prst="rect">
            <a:avLst/>
          </a:prstGeom>
          <a:noFill/>
          <a:ln w="9525">
            <a:noFill/>
            <a:miter lim="800000"/>
            <a:headEnd/>
            <a:tailEnd/>
          </a:ln>
        </p:spPr>
      </p:pic>
      <p:sp>
        <p:nvSpPr>
          <p:cNvPr id="7" name="Прямоугольник 6"/>
          <p:cNvSpPr/>
          <p:nvPr/>
        </p:nvSpPr>
        <p:spPr>
          <a:xfrm>
            <a:off x="251520" y="3861048"/>
            <a:ext cx="6192688" cy="2749664"/>
          </a:xfrm>
          <a:prstGeom prst="rect">
            <a:avLst/>
          </a:prstGeom>
        </p:spPr>
        <p:txBody>
          <a:bodyPr wrap="square">
            <a:spAutoFit/>
          </a:bodyPr>
          <a:lstStyle/>
          <a:p>
            <a:r>
              <a:rPr lang="ru-RU" sz="2400" dirty="0" err="1" smtClean="0"/>
              <a:t>Кутубовой</a:t>
            </a:r>
            <a:r>
              <a:rPr lang="ru-RU" sz="2400" dirty="0" smtClean="0"/>
              <a:t> колонне приписывают уникальные   лечебные свойства. Местные говорят, что человеку   на костылях достаточно постоять в обнимку с ней  20-30 минут, и он уйдет уже на своих ногах. Правда  проверить это сейчас возможности нет — колонну   обнесли оградой.</a:t>
            </a:r>
            <a:endParaRPr lang="ru-RU" sz="2400" dirty="0"/>
          </a:p>
        </p:txBody>
      </p:sp>
      <p:pic>
        <p:nvPicPr>
          <p:cNvPr id="8" name="Рисунок 7" descr="C:\Documents and Settings\Admin.USER-E22E52FD4F\Мои документы\фон\smail64.gif"/>
          <p:cNvPicPr/>
          <p:nvPr/>
        </p:nvPicPr>
        <p:blipFill>
          <a:blip r:embed="rId4" cstate="email"/>
          <a:srcRect/>
          <a:stretch>
            <a:fillRect/>
          </a:stretch>
        </p:blipFill>
        <p:spPr bwMode="auto">
          <a:xfrm>
            <a:off x="6228184" y="4005064"/>
            <a:ext cx="2670175" cy="2643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79512" y="620689"/>
            <a:ext cx="6768752" cy="3312367"/>
          </a:xfrm>
        </p:spPr>
        <p:txBody>
          <a:bodyPr>
            <a:normAutofit lnSpcReduction="10000"/>
          </a:bodyPr>
          <a:lstStyle/>
          <a:p>
            <a:pPr>
              <a:buNone/>
            </a:pPr>
            <a:r>
              <a:rPr lang="ru-RU" dirty="0" smtClean="0"/>
              <a:t>   Во многих языках основа слова «железо» созвучна со словом «небесный». Именно метеориты, падавшие на землю, привлекли наших предков своими необычными свойствами. </a:t>
            </a:r>
            <a:br>
              <a:rPr lang="ru-RU" dirty="0" smtClean="0"/>
            </a:br>
            <a:endParaRPr lang="ru-RU" dirty="0"/>
          </a:p>
        </p:txBody>
      </p:sp>
      <p:pic>
        <p:nvPicPr>
          <p:cNvPr id="5" name="Рисунок 4" descr="Картинки">
            <a:hlinkClick r:id="rId2" tgtFrame="_blank"/>
          </p:cNvPr>
          <p:cNvPicPr/>
          <p:nvPr/>
        </p:nvPicPr>
        <p:blipFill>
          <a:blip r:embed="rId3" cstate="email"/>
          <a:srcRect/>
          <a:stretch>
            <a:fillRect/>
          </a:stretch>
        </p:blipFill>
        <p:spPr bwMode="auto">
          <a:xfrm>
            <a:off x="323528" y="3645024"/>
            <a:ext cx="3168352" cy="2952328"/>
          </a:xfrm>
          <a:prstGeom prst="rect">
            <a:avLst/>
          </a:prstGeom>
          <a:noFill/>
          <a:ln w="9525">
            <a:noFill/>
            <a:miter lim="800000"/>
            <a:headEnd/>
            <a:tailEnd/>
          </a:ln>
        </p:spPr>
      </p:pic>
      <p:pic>
        <p:nvPicPr>
          <p:cNvPr id="8" name="Рисунок 7" descr="http://funforkids.ru/pictures/cosmos/cosmos101.png"/>
          <p:cNvPicPr/>
          <p:nvPr/>
        </p:nvPicPr>
        <p:blipFill>
          <a:blip r:embed="rId4" cstate="email"/>
          <a:srcRect/>
          <a:stretch>
            <a:fillRect/>
          </a:stretch>
        </p:blipFill>
        <p:spPr bwMode="auto">
          <a:xfrm>
            <a:off x="6353175" y="404664"/>
            <a:ext cx="2790825" cy="2343150"/>
          </a:xfrm>
          <a:prstGeom prst="rect">
            <a:avLst/>
          </a:prstGeom>
          <a:noFill/>
          <a:ln w="9525">
            <a:noFill/>
            <a:miter lim="800000"/>
            <a:headEnd/>
            <a:tailEnd/>
          </a:ln>
        </p:spPr>
      </p:pic>
      <p:sp>
        <p:nvSpPr>
          <p:cNvPr id="10" name="Прямоугольник 9"/>
          <p:cNvSpPr/>
          <p:nvPr/>
        </p:nvSpPr>
        <p:spPr>
          <a:xfrm>
            <a:off x="3563888" y="3933056"/>
            <a:ext cx="5184576" cy="2749664"/>
          </a:xfrm>
          <a:prstGeom prst="rect">
            <a:avLst/>
          </a:prstGeom>
        </p:spPr>
        <p:txBody>
          <a:bodyPr wrap="square">
            <a:spAutoFit/>
          </a:bodyPr>
          <a:lstStyle/>
          <a:p>
            <a:r>
              <a:rPr lang="ru-RU" sz="2800" dirty="0" smtClean="0"/>
              <a:t>Интересно, что</a:t>
            </a:r>
            <a:r>
              <a:rPr lang="ru-RU" sz="2800" b="1" dirty="0" smtClean="0"/>
              <a:t> </a:t>
            </a:r>
            <a:r>
              <a:rPr lang="ru-RU" sz="2800" dirty="0" smtClean="0"/>
              <a:t>метеориты бывают практически целиком железные (это каждый 16-тый падающий на Землю метеорит). Они состоят более чем на 90% из железа. </a:t>
            </a:r>
            <a:endParaRPr lang="ru-RU"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funforkids.ru/pictures/cosmos/cosmos089.png"/>
          <p:cNvPicPr/>
          <p:nvPr/>
        </p:nvPicPr>
        <p:blipFill>
          <a:blip r:embed="rId2" cstate="email"/>
          <a:srcRect/>
          <a:stretch>
            <a:fillRect/>
          </a:stretch>
        </p:blipFill>
        <p:spPr bwMode="auto">
          <a:xfrm>
            <a:off x="5220072" y="0"/>
            <a:ext cx="3705225" cy="3438525"/>
          </a:xfrm>
          <a:prstGeom prst="rect">
            <a:avLst/>
          </a:prstGeom>
          <a:noFill/>
          <a:ln w="9525">
            <a:noFill/>
            <a:miter lim="800000"/>
            <a:headEnd/>
            <a:tailEnd/>
          </a:ln>
        </p:spPr>
      </p:pic>
      <p:sp>
        <p:nvSpPr>
          <p:cNvPr id="3" name="Прямоугольник 2"/>
          <p:cNvSpPr/>
          <p:nvPr/>
        </p:nvSpPr>
        <p:spPr>
          <a:xfrm>
            <a:off x="539552" y="764704"/>
            <a:ext cx="4896544" cy="3108543"/>
          </a:xfrm>
          <a:prstGeom prst="rect">
            <a:avLst/>
          </a:prstGeom>
        </p:spPr>
        <p:txBody>
          <a:bodyPr wrap="square">
            <a:spAutoFit/>
          </a:bodyPr>
          <a:lstStyle/>
          <a:p>
            <a:r>
              <a:rPr lang="ru-RU" sz="2800" dirty="0" smtClean="0"/>
              <a:t>Самый крупный железный метеорит, получивший название «</a:t>
            </a:r>
            <a:r>
              <a:rPr lang="ru-RU" sz="2800" dirty="0" err="1" smtClean="0"/>
              <a:t>Гоба</a:t>
            </a:r>
            <a:r>
              <a:rPr lang="ru-RU" sz="2800" dirty="0" smtClean="0"/>
              <a:t>», был найден в Африке и весил 60 тонн. Метеоритное железо очень прочное и трудно поддается ковке. </a:t>
            </a:r>
            <a:endParaRPr lang="ru-RU" sz="2800" dirty="0"/>
          </a:p>
        </p:txBody>
      </p:sp>
      <p:sp>
        <p:nvSpPr>
          <p:cNvPr id="4" name="Прямоугольник 3"/>
          <p:cNvSpPr/>
          <p:nvPr/>
        </p:nvSpPr>
        <p:spPr>
          <a:xfrm>
            <a:off x="3347864" y="3645024"/>
            <a:ext cx="5472608" cy="2677656"/>
          </a:xfrm>
          <a:prstGeom prst="rect">
            <a:avLst/>
          </a:prstGeom>
        </p:spPr>
        <p:txBody>
          <a:bodyPr wrap="square">
            <a:spAutoFit/>
          </a:bodyPr>
          <a:lstStyle/>
          <a:p>
            <a:r>
              <a:rPr lang="ru-RU" sz="2800" dirty="0" smtClean="0"/>
              <a:t>Однако, в истории все-таки известны образцы оружия, выкованные из метеоритного железа, таковы, например, шпаги Боливара и русского царя Александра I.</a:t>
            </a:r>
            <a:endParaRPr lang="ru-RU" sz="2800" dirty="0"/>
          </a:p>
        </p:txBody>
      </p:sp>
      <p:pic>
        <p:nvPicPr>
          <p:cNvPr id="5" name="Рисунок 4" descr="http://upload.wikimedia.org/wikipedia/commons/thumb/2/28/The_Hoba_Meteorite_near_Grootfontein.jpg/220px-The_Hoba_Meteorite_near_Grootfontein.jpg">
            <a:hlinkClick r:id="rId3"/>
          </p:cNvPr>
          <p:cNvPicPr/>
          <p:nvPr/>
        </p:nvPicPr>
        <p:blipFill>
          <a:blip r:embed="rId4" cstate="email"/>
          <a:srcRect/>
          <a:stretch>
            <a:fillRect/>
          </a:stretch>
        </p:blipFill>
        <p:spPr bwMode="auto">
          <a:xfrm>
            <a:off x="467544" y="3789040"/>
            <a:ext cx="2808312" cy="2592288"/>
          </a:xfrm>
          <a:prstGeom prst="rect">
            <a:avLst/>
          </a:prstGeom>
          <a:noFill/>
          <a:ln w="9525">
            <a:noFill/>
            <a:miter lim="800000"/>
            <a:headEnd/>
            <a:tailEnd/>
          </a:ln>
        </p:spPr>
      </p:pic>
      <p:sp>
        <p:nvSpPr>
          <p:cNvPr id="6" name="Управляющая кнопка: домой 5">
            <a:hlinkClick r:id="rId5" action="ppaction://hlinksldjump" highlightClick="1"/>
          </p:cNvPr>
          <p:cNvSpPr/>
          <p:nvPr/>
        </p:nvSpPr>
        <p:spPr>
          <a:xfrm>
            <a:off x="8604448" y="6309320"/>
            <a:ext cx="539552" cy="548680"/>
          </a:xfrm>
          <a:prstGeom prst="actionButtonHom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483768" y="274638"/>
            <a:ext cx="6264696" cy="777875"/>
          </a:xfrm>
        </p:spPr>
        <p:txBody>
          <a:bodyPr>
            <a:normAutofit fontScale="90000"/>
          </a:bodyPr>
          <a:lstStyle/>
          <a:p>
            <a:r>
              <a:rPr lang="ru-RU" sz="3200" dirty="0" smtClean="0"/>
              <a:t>Где больше всего железа на Земле?</a:t>
            </a:r>
          </a:p>
        </p:txBody>
      </p:sp>
      <p:sp>
        <p:nvSpPr>
          <p:cNvPr id="3" name="Содержимое 2"/>
          <p:cNvSpPr>
            <a:spLocks noGrp="1"/>
          </p:cNvSpPr>
          <p:nvPr>
            <p:ph idx="4294967295"/>
          </p:nvPr>
        </p:nvSpPr>
        <p:spPr>
          <a:xfrm>
            <a:off x="3347864" y="981075"/>
            <a:ext cx="5328592" cy="3600053"/>
          </a:xfrm>
        </p:spPr>
        <p:txBody>
          <a:bodyPr>
            <a:normAutofit/>
          </a:bodyPr>
          <a:lstStyle/>
          <a:p>
            <a:pPr>
              <a:buNone/>
            </a:pPr>
            <a:r>
              <a:rPr lang="ru-RU" dirty="0" smtClean="0"/>
              <a:t>    </a:t>
            </a:r>
            <a:r>
              <a:rPr lang="ru-RU" sz="2800" dirty="0" smtClean="0"/>
              <a:t>На сегодняшний день ученые считают, что планета Земля на 35% состоит из железа. Около 5% железа содержится во внешнем поверхностном слое на глубине до 16 км. </a:t>
            </a:r>
            <a:r>
              <a:rPr lang="ru-RU" dirty="0" smtClean="0"/>
              <a:t/>
            </a:r>
            <a:br>
              <a:rPr lang="ru-RU" dirty="0" smtClean="0"/>
            </a:br>
            <a:endParaRPr lang="ru-RU" dirty="0" smtClean="0"/>
          </a:p>
          <a:p>
            <a:endParaRPr lang="ru-RU" dirty="0"/>
          </a:p>
        </p:txBody>
      </p:sp>
      <p:sp>
        <p:nvSpPr>
          <p:cNvPr id="6" name="Прямоугольник 5"/>
          <p:cNvSpPr/>
          <p:nvPr/>
        </p:nvSpPr>
        <p:spPr>
          <a:xfrm>
            <a:off x="323528" y="3933056"/>
            <a:ext cx="6480720" cy="2677656"/>
          </a:xfrm>
          <a:prstGeom prst="rect">
            <a:avLst/>
          </a:prstGeom>
        </p:spPr>
        <p:txBody>
          <a:bodyPr wrap="square">
            <a:spAutoFit/>
          </a:bodyPr>
          <a:lstStyle/>
          <a:p>
            <a:r>
              <a:rPr lang="ru-RU" sz="2800" dirty="0" smtClean="0"/>
              <a:t>Далее идет слой, в котором железа уже втрое больше, а центральное ядро Земли практически целиком состоит из вещества идентичного веществу железных метеоритов, т.е. 90% железа.</a:t>
            </a:r>
            <a:br>
              <a:rPr lang="ru-RU" sz="2800" dirty="0" smtClean="0"/>
            </a:br>
            <a:endParaRPr lang="ru-RU" sz="2800" dirty="0"/>
          </a:p>
        </p:txBody>
      </p:sp>
      <p:pic>
        <p:nvPicPr>
          <p:cNvPr id="7" name="Рисунок 6" descr="http://allforchildren.ru/pictures/school3_s/school03013.jpg">
            <a:hlinkClick r:id="rId2" tgtFrame="_blank" tooltip="&quot;Нажмите для просмотра полноразмерного изображения&quot;"/>
          </p:cNvPr>
          <p:cNvPicPr/>
          <p:nvPr/>
        </p:nvPicPr>
        <p:blipFill>
          <a:blip r:embed="rId3" cstate="email"/>
          <a:srcRect/>
          <a:stretch>
            <a:fillRect/>
          </a:stretch>
        </p:blipFill>
        <p:spPr bwMode="auto">
          <a:xfrm>
            <a:off x="6804248" y="3789040"/>
            <a:ext cx="1800200" cy="2580878"/>
          </a:xfrm>
          <a:prstGeom prst="rect">
            <a:avLst/>
          </a:prstGeom>
          <a:noFill/>
          <a:ln w="9525">
            <a:noFill/>
            <a:miter lim="800000"/>
            <a:headEnd/>
            <a:tailEnd/>
          </a:ln>
        </p:spPr>
      </p:pic>
      <p:pic>
        <p:nvPicPr>
          <p:cNvPr id="7170" name="Picture 2" descr="http://allforchildren.ru/pictures/cosmoswp_s/cosmos052.jpg">
            <a:hlinkClick r:id="rId4" tooltip="Нажмите для просмотра полноразмерного изображения"/>
          </p:cNvPr>
          <p:cNvPicPr>
            <a:picLocks noChangeAspect="1" noChangeArrowheads="1"/>
          </p:cNvPicPr>
          <p:nvPr/>
        </p:nvPicPr>
        <p:blipFill>
          <a:blip r:embed="rId5" cstate="email"/>
          <a:srcRect/>
          <a:stretch>
            <a:fillRect/>
          </a:stretch>
        </p:blipFill>
        <p:spPr bwMode="auto">
          <a:xfrm>
            <a:off x="179512" y="1124744"/>
            <a:ext cx="3551999" cy="2664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1760" y="2132856"/>
            <a:ext cx="5760640" cy="3539430"/>
          </a:xfrm>
          <a:prstGeom prst="rect">
            <a:avLst/>
          </a:prstGeom>
        </p:spPr>
        <p:txBody>
          <a:bodyPr wrap="square">
            <a:spAutoFit/>
          </a:bodyPr>
          <a:lstStyle/>
          <a:p>
            <a:r>
              <a:rPr lang="ru-RU" sz="2800" dirty="0" smtClean="0"/>
              <a:t>А сколько морской воды на Земле! Ученые сумели подсчитать, что если извлечь все железо, растворенное в морской воде земных океанов, то придется по 35 тонн железа на каждого живущего на Земле. А речная вода (на литр) содержит железа больше, чем морская …</a:t>
            </a:r>
            <a:endParaRPr lang="ru-RU" sz="2800" dirty="0"/>
          </a:p>
        </p:txBody>
      </p:sp>
      <p:sp>
        <p:nvSpPr>
          <p:cNvPr id="3" name="Управляющая кнопка: домой 2">
            <a:hlinkClick r:id="rId2" action="ppaction://hlinksldjump" highlightClick="1"/>
          </p:cNvPr>
          <p:cNvSpPr/>
          <p:nvPr/>
        </p:nvSpPr>
        <p:spPr>
          <a:xfrm>
            <a:off x="8604448" y="6309320"/>
            <a:ext cx="539552" cy="548680"/>
          </a:xfrm>
          <a:prstGeom prst="actionButtonHom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pic>
        <p:nvPicPr>
          <p:cNvPr id="4" name="Рисунок 3" descr="C:\Documents and Settings\Admin.USER-E22E52FD4F\Мои документы\фон\6018123bf2ae.gif"/>
          <p:cNvPicPr/>
          <p:nvPr/>
        </p:nvPicPr>
        <p:blipFill>
          <a:blip r:embed="rId3" cstate="email"/>
          <a:srcRect/>
          <a:stretch>
            <a:fillRect/>
          </a:stretch>
        </p:blipFill>
        <p:spPr bwMode="auto">
          <a:xfrm>
            <a:off x="3347864" y="332656"/>
            <a:ext cx="3638550" cy="1647825"/>
          </a:xfrm>
          <a:prstGeom prst="rect">
            <a:avLst/>
          </a:prstGeom>
          <a:noFill/>
          <a:ln w="9525">
            <a:noFill/>
            <a:miter lim="800000"/>
            <a:headEnd/>
            <a:tailEnd/>
          </a:ln>
        </p:spPr>
      </p:pic>
      <p:pic>
        <p:nvPicPr>
          <p:cNvPr id="5" name="Рисунок 4" descr="http://allforchildren.ru/pictures/school21_s/school2158.jpg">
            <a:hlinkClick r:id="rId4" tgtFrame="_blank" tooltip="&quot;Нажмите для просмотра полноразмерного изображения&quot;"/>
          </p:cNvPr>
          <p:cNvPicPr/>
          <p:nvPr/>
        </p:nvPicPr>
        <p:blipFill>
          <a:blip r:embed="rId5" cstate="email"/>
          <a:srcRect/>
          <a:stretch>
            <a:fillRect/>
          </a:stretch>
        </p:blipFill>
        <p:spPr bwMode="auto">
          <a:xfrm>
            <a:off x="179512" y="2852936"/>
            <a:ext cx="2160240" cy="3528392"/>
          </a:xfrm>
          <a:prstGeom prst="rect">
            <a:avLst/>
          </a:prstGeom>
          <a:noFill/>
          <a:ln w="9525">
            <a:noFill/>
            <a:miter lim="800000"/>
            <a:headEnd/>
            <a:tailEnd/>
          </a:ln>
        </p:spPr>
      </p:pic>
      <p:pic>
        <p:nvPicPr>
          <p:cNvPr id="7" name="Рисунок 6" descr="http://allforchildren.ru/pictures/school19_s/school1901.jpg">
            <a:hlinkClick r:id="rId6" tgtFrame="_blank" tooltip="&quot;Нажмите для просмотра полноразмерного изображения&quot;"/>
          </p:cNvPr>
          <p:cNvPicPr/>
          <p:nvPr/>
        </p:nvPicPr>
        <p:blipFill>
          <a:blip r:embed="rId7" cstate="email">
            <a:clrChange>
              <a:clrFrom>
                <a:srgbClr val="FEFEFE"/>
              </a:clrFrom>
              <a:clrTo>
                <a:srgbClr val="FEFEFE">
                  <a:alpha val="0"/>
                </a:srgbClr>
              </a:clrTo>
            </a:clrChange>
          </a:blip>
          <a:srcRect/>
          <a:stretch>
            <a:fillRect/>
          </a:stretch>
        </p:blipFill>
        <p:spPr bwMode="auto">
          <a:xfrm rot="18984723">
            <a:off x="6672631" y="4270744"/>
            <a:ext cx="2376264" cy="2448272"/>
          </a:xfrm>
          <a:prstGeom prst="rect">
            <a:avLst/>
          </a:prstGeom>
          <a:noFill/>
          <a:ln w="9525">
            <a:noFill/>
            <a:miter lim="800000"/>
            <a:headEnd/>
            <a:tailEnd/>
          </a:ln>
        </p:spPr>
      </p:pic>
      <p:pic>
        <p:nvPicPr>
          <p:cNvPr id="9" name="Picture 2" descr="http://allforchildren.ru/pictures/cosmoswp_s/cosmos052.jpg">
            <a:hlinkClick r:id="rId8" tooltip="Нажмите для просмотра полноразмерного изображения"/>
          </p:cNvPr>
          <p:cNvPicPr>
            <a:picLocks noChangeAspect="1" noChangeArrowheads="1"/>
          </p:cNvPicPr>
          <p:nvPr/>
        </p:nvPicPr>
        <p:blipFill>
          <a:blip r:embed="rId9" cstate="email"/>
          <a:srcRect/>
          <a:stretch>
            <a:fillRect/>
          </a:stretch>
        </p:blipFill>
        <p:spPr bwMode="auto">
          <a:xfrm>
            <a:off x="179514" y="260648"/>
            <a:ext cx="2241730" cy="2304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3200" dirty="0" smtClean="0"/>
              <a:t>Железо  в  человеке.</a:t>
            </a:r>
            <a:endParaRPr lang="ru-RU" sz="3200" dirty="0"/>
          </a:p>
        </p:txBody>
      </p:sp>
      <p:sp>
        <p:nvSpPr>
          <p:cNvPr id="3" name="Содержимое 2"/>
          <p:cNvSpPr>
            <a:spLocks noGrp="1"/>
          </p:cNvSpPr>
          <p:nvPr>
            <p:ph idx="1"/>
          </p:nvPr>
        </p:nvSpPr>
        <p:spPr>
          <a:xfrm>
            <a:off x="179512" y="836712"/>
            <a:ext cx="6912768" cy="2088232"/>
          </a:xfrm>
        </p:spPr>
        <p:txBody>
          <a:bodyPr>
            <a:normAutofit/>
          </a:bodyPr>
          <a:lstStyle/>
          <a:p>
            <a:pPr>
              <a:buNone/>
            </a:pPr>
            <a:r>
              <a:rPr lang="ru-RU" sz="2800" dirty="0" smtClean="0"/>
              <a:t>     Внутри каждого здорового человека содержится примерно</a:t>
            </a:r>
            <a:r>
              <a:rPr lang="ru-RU" sz="2800" b="1" dirty="0" smtClean="0"/>
              <a:t> </a:t>
            </a:r>
            <a:r>
              <a:rPr lang="ru-RU" sz="2800" dirty="0" smtClean="0"/>
              <a:t>5 граммов железа! </a:t>
            </a:r>
            <a:br>
              <a:rPr lang="ru-RU" sz="2800" dirty="0" smtClean="0"/>
            </a:br>
            <a:r>
              <a:rPr lang="ru-RU" sz="2800" dirty="0" smtClean="0"/>
              <a:t>На целый гвоздик хватит - гвоздь строительный 2,5*60  -  2,5 гр. </a:t>
            </a:r>
            <a:endParaRPr lang="ru-RU" sz="2800" dirty="0"/>
          </a:p>
        </p:txBody>
      </p:sp>
      <p:sp>
        <p:nvSpPr>
          <p:cNvPr id="4" name="Прямоугольник 3"/>
          <p:cNvSpPr/>
          <p:nvPr/>
        </p:nvSpPr>
        <p:spPr>
          <a:xfrm>
            <a:off x="2483768" y="2708920"/>
            <a:ext cx="6408712" cy="3539430"/>
          </a:xfrm>
          <a:prstGeom prst="rect">
            <a:avLst/>
          </a:prstGeom>
        </p:spPr>
        <p:txBody>
          <a:bodyPr wrap="square">
            <a:spAutoFit/>
          </a:bodyPr>
          <a:lstStyle/>
          <a:p>
            <a:r>
              <a:rPr lang="ru-RU" sz="2800" dirty="0" smtClean="0"/>
              <a:t>Несмотря на малое содержание железа в организме человека (2-5 г у взрослых и 340-400 мг у новорожденных), по своей значимости оно является уникальным микроэлементом. Входя в состав крови, железо участвует в переносе кислорода от легких ко всем тканям, органам и системам нашего организма. </a:t>
            </a:r>
            <a:endParaRPr lang="ru-RU" sz="2800" dirty="0"/>
          </a:p>
        </p:txBody>
      </p:sp>
      <p:pic>
        <p:nvPicPr>
          <p:cNvPr id="5" name="Рисунок 4" descr="E:\dokiii\Мои документы\Мои рисунки\big_smiles_138.gif"/>
          <p:cNvPicPr/>
          <p:nvPr/>
        </p:nvPicPr>
        <p:blipFill>
          <a:blip r:embed="rId2" cstate="email"/>
          <a:srcRect/>
          <a:stretch>
            <a:fillRect/>
          </a:stretch>
        </p:blipFill>
        <p:spPr bwMode="auto">
          <a:xfrm>
            <a:off x="251520" y="4005064"/>
            <a:ext cx="2295525" cy="1928813"/>
          </a:xfrm>
          <a:prstGeom prst="rect">
            <a:avLst/>
          </a:prstGeom>
          <a:noFill/>
          <a:ln w="9525">
            <a:noFill/>
            <a:miter lim="800000"/>
            <a:headEnd/>
            <a:tailEnd/>
          </a:ln>
        </p:spPr>
      </p:pic>
      <p:pic>
        <p:nvPicPr>
          <p:cNvPr id="7" name="Рисунок 6" descr="Картинки">
            <a:hlinkClick r:id="rId3" tgtFrame="_blank"/>
          </p:cNvPr>
          <p:cNvPicPr/>
          <p:nvPr/>
        </p:nvPicPr>
        <p:blipFill>
          <a:blip r:embed="rId4" cstate="email">
            <a:clrChange>
              <a:clrFrom>
                <a:srgbClr val="FFFFFF"/>
              </a:clrFrom>
              <a:clrTo>
                <a:srgbClr val="FFFFFF">
                  <a:alpha val="0"/>
                </a:srgbClr>
              </a:clrTo>
            </a:clrChange>
          </a:blip>
          <a:srcRect/>
          <a:stretch>
            <a:fillRect/>
          </a:stretch>
        </p:blipFill>
        <p:spPr bwMode="auto">
          <a:xfrm>
            <a:off x="6804000" y="620688"/>
            <a:ext cx="2340000" cy="201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619672" y="188641"/>
            <a:ext cx="7272808" cy="3384375"/>
          </a:xfrm>
        </p:spPr>
        <p:txBody>
          <a:bodyPr>
            <a:normAutofit/>
          </a:bodyPr>
          <a:lstStyle/>
          <a:p>
            <a:pPr>
              <a:buNone/>
            </a:pPr>
            <a:r>
              <a:rPr lang="ru-RU" sz="2600" dirty="0" smtClean="0"/>
              <a:t>    А без кислорода, как нам известно с детства, человек не может прожить и нескольких минут.  Железо легко вступает в связь с кислородом и именно соединение кислорода с железом окрашивает кровь в красный цвет. Кислород - это окислитель. Но союз кислорода и железа в гемоглобине - невероятное исключение. Здесь никакого окисления не происходит. </a:t>
            </a:r>
          </a:p>
          <a:p>
            <a:endParaRPr lang="ru-RU" dirty="0" smtClean="0"/>
          </a:p>
          <a:p>
            <a:endParaRPr lang="ru-RU" dirty="0"/>
          </a:p>
        </p:txBody>
      </p:sp>
      <p:sp>
        <p:nvSpPr>
          <p:cNvPr id="4" name="Прямоугольник 3"/>
          <p:cNvSpPr/>
          <p:nvPr/>
        </p:nvSpPr>
        <p:spPr>
          <a:xfrm>
            <a:off x="179512" y="3717032"/>
            <a:ext cx="7200800" cy="2677656"/>
          </a:xfrm>
          <a:prstGeom prst="rect">
            <a:avLst/>
          </a:prstGeom>
        </p:spPr>
        <p:txBody>
          <a:bodyPr wrap="square">
            <a:spAutoFit/>
          </a:bodyPr>
          <a:lstStyle/>
          <a:p>
            <a:r>
              <a:rPr lang="ru-RU" sz="2400" dirty="0" smtClean="0"/>
              <a:t>Ион железа как бы "берет за руку" молекулу кислорода и "ведет" ее к месту свершения действительного окисления и там ее "отпускает". При недостатке железа в организме образуется недостаточное количество гемоглобина. Это приводит к развитию железодефицитной анемии (ЖДА) - малокровия.</a:t>
            </a:r>
            <a:endParaRPr lang="ru-RU" sz="2400" dirty="0"/>
          </a:p>
        </p:txBody>
      </p:sp>
      <p:pic>
        <p:nvPicPr>
          <p:cNvPr id="5" name="Рисунок 4" descr="http://allforchildren.ru/pictures/school21_s/school2198.gif">
            <a:hlinkClick r:id="rId2" tgtFrame="_blank" tooltip="&quot;Нажмите для просмотра полноразмерного изображения&quot;"/>
          </p:cNvPr>
          <p:cNvPicPr/>
          <p:nvPr/>
        </p:nvPicPr>
        <p:blipFill>
          <a:blip r:embed="rId3" cstate="email"/>
          <a:srcRect/>
          <a:stretch>
            <a:fillRect/>
          </a:stretch>
        </p:blipFill>
        <p:spPr bwMode="auto">
          <a:xfrm>
            <a:off x="251520" y="548680"/>
            <a:ext cx="1691680" cy="2880320"/>
          </a:xfrm>
          <a:prstGeom prst="rect">
            <a:avLst/>
          </a:prstGeom>
          <a:noFill/>
          <a:ln w="9525">
            <a:noFill/>
            <a:miter lim="800000"/>
            <a:headEnd/>
            <a:tailEnd/>
          </a:ln>
        </p:spPr>
      </p:pic>
      <p:pic>
        <p:nvPicPr>
          <p:cNvPr id="6" name="Рисунок 5" descr="http://allforchildren.ru/pictures/school21_s/school2196.gif">
            <a:hlinkClick r:id="rId4" tgtFrame="_blank" tooltip="&quot;Нажмите для просмотра полноразмерного изображения&quot;"/>
          </p:cNvPr>
          <p:cNvPicPr/>
          <p:nvPr/>
        </p:nvPicPr>
        <p:blipFill>
          <a:blip r:embed="rId5" cstate="email"/>
          <a:srcRect/>
          <a:stretch>
            <a:fillRect/>
          </a:stretch>
        </p:blipFill>
        <p:spPr bwMode="auto">
          <a:xfrm>
            <a:off x="6948264" y="3645024"/>
            <a:ext cx="1944216" cy="28803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rmAutofit/>
          </a:bodyPr>
          <a:lstStyle/>
          <a:p>
            <a:r>
              <a:rPr lang="ru-RU" dirty="0" smtClean="0"/>
              <a:t/>
            </a:r>
            <a:br>
              <a:rPr lang="ru-RU" dirty="0" smtClean="0"/>
            </a:br>
            <a:endParaRPr lang="ru-RU" dirty="0"/>
          </a:p>
        </p:txBody>
      </p:sp>
      <p:sp>
        <p:nvSpPr>
          <p:cNvPr id="3" name="Содержимое 2"/>
          <p:cNvSpPr>
            <a:spLocks noGrp="1"/>
          </p:cNvSpPr>
          <p:nvPr>
            <p:ph idx="1"/>
          </p:nvPr>
        </p:nvSpPr>
        <p:spPr>
          <a:xfrm>
            <a:off x="1691680" y="2996952"/>
            <a:ext cx="4536504" cy="2592288"/>
          </a:xfrm>
        </p:spPr>
        <p:txBody>
          <a:bodyPr>
            <a:normAutofit/>
          </a:bodyPr>
          <a:lstStyle/>
          <a:p>
            <a:pPr>
              <a:buNone/>
            </a:pPr>
            <a:r>
              <a:rPr lang="ru-RU" sz="3600" dirty="0" smtClean="0"/>
              <a:t>    </a:t>
            </a:r>
            <a:r>
              <a:rPr lang="ru-RU" sz="2800" dirty="0" smtClean="0"/>
              <a:t>Железо содержащееся в растительных продуктах питания усваивается хуже, но не стоит сбрасывать ее со счетов.  </a:t>
            </a:r>
          </a:p>
          <a:p>
            <a:pPr>
              <a:buNone/>
            </a:pPr>
            <a:endParaRPr lang="ru-RU" dirty="0"/>
          </a:p>
        </p:txBody>
      </p:sp>
      <p:pic>
        <p:nvPicPr>
          <p:cNvPr id="6" name="Рисунок 5" descr="Железо в продуктах питания"/>
          <p:cNvPicPr/>
          <p:nvPr/>
        </p:nvPicPr>
        <p:blipFill>
          <a:blip r:embed="rId2" cstate="email"/>
          <a:srcRect/>
          <a:stretch>
            <a:fillRect/>
          </a:stretch>
        </p:blipFill>
        <p:spPr bwMode="auto">
          <a:xfrm>
            <a:off x="5148064" y="332656"/>
            <a:ext cx="3744416" cy="2808312"/>
          </a:xfrm>
          <a:prstGeom prst="rect">
            <a:avLst/>
          </a:prstGeom>
          <a:noFill/>
          <a:ln w="9525">
            <a:noFill/>
            <a:miter lim="800000"/>
            <a:headEnd/>
            <a:tailEnd/>
          </a:ln>
        </p:spPr>
      </p:pic>
      <p:pic>
        <p:nvPicPr>
          <p:cNvPr id="8" name="Рисунок 7" descr="http://allforchildren.ru/pictures/school3_s/school03008.jpg">
            <a:hlinkClick r:id="rId3" tgtFrame="_blank" tooltip="&quot;Нажмите для просмотра полноразмерного изображения&quot;"/>
          </p:cNvPr>
          <p:cNvPicPr/>
          <p:nvPr/>
        </p:nvPicPr>
        <p:blipFill>
          <a:blip r:embed="rId4" cstate="email"/>
          <a:srcRect/>
          <a:stretch>
            <a:fillRect/>
          </a:stretch>
        </p:blipFill>
        <p:spPr bwMode="auto">
          <a:xfrm>
            <a:off x="251520" y="3645024"/>
            <a:ext cx="1872208" cy="2664296"/>
          </a:xfrm>
          <a:prstGeom prst="rect">
            <a:avLst/>
          </a:prstGeom>
          <a:noFill/>
          <a:ln w="9525">
            <a:noFill/>
            <a:miter lim="800000"/>
            <a:headEnd/>
            <a:tailEnd/>
          </a:ln>
        </p:spPr>
      </p:pic>
      <p:sp>
        <p:nvSpPr>
          <p:cNvPr id="9" name="Прямоугольник 8"/>
          <p:cNvSpPr/>
          <p:nvPr/>
        </p:nvSpPr>
        <p:spPr>
          <a:xfrm>
            <a:off x="251520" y="548680"/>
            <a:ext cx="5040560" cy="2246769"/>
          </a:xfrm>
          <a:prstGeom prst="rect">
            <a:avLst/>
          </a:prstGeom>
        </p:spPr>
        <p:txBody>
          <a:bodyPr wrap="square">
            <a:spAutoFit/>
          </a:bodyPr>
          <a:lstStyle/>
          <a:p>
            <a:r>
              <a:rPr lang="ru-RU" dirty="0" smtClean="0"/>
              <a:t> </a:t>
            </a:r>
            <a:r>
              <a:rPr lang="ru-RU" sz="2800" dirty="0" smtClean="0"/>
              <a:t>Продукты питания, содержащие железо в легкоусвояемой форме в максимальном количестве это, прежде всего, мясо и печень. </a:t>
            </a:r>
            <a:endParaRPr lang="ru-RU" sz="2800" dirty="0"/>
          </a:p>
        </p:txBody>
      </p:sp>
      <p:pic>
        <p:nvPicPr>
          <p:cNvPr id="12" name="Рисунок 11" descr="Горох на белом фоне">
            <a:hlinkClick r:id="rId5"/>
          </p:cNvPr>
          <p:cNvPicPr/>
          <p:nvPr/>
        </p:nvPicPr>
        <p:blipFill>
          <a:blip r:embed="rId6" cstate="email">
            <a:clrChange>
              <a:clrFrom>
                <a:srgbClr val="FFFFFF"/>
              </a:clrFrom>
              <a:clrTo>
                <a:srgbClr val="FFFFFF">
                  <a:alpha val="0"/>
                </a:srgbClr>
              </a:clrTo>
            </a:clrChange>
          </a:blip>
          <a:srcRect/>
          <a:stretch>
            <a:fillRect/>
          </a:stretch>
        </p:blipFill>
        <p:spPr bwMode="auto">
          <a:xfrm>
            <a:off x="6156176" y="3284984"/>
            <a:ext cx="2628000" cy="2016000"/>
          </a:xfrm>
          <a:prstGeom prst="rect">
            <a:avLst/>
          </a:prstGeom>
          <a:noFill/>
          <a:ln w="9525">
            <a:noFill/>
            <a:miter lim="800000"/>
            <a:headEnd/>
            <a:tailEnd/>
          </a:ln>
        </p:spPr>
      </p:pic>
      <p:pic>
        <p:nvPicPr>
          <p:cNvPr id="13" name="Рисунок 12" descr="Кукуруза на белом фоне">
            <a:hlinkClick r:id="rId7"/>
          </p:cNvPr>
          <p:cNvPicPr/>
          <p:nvPr/>
        </p:nvPicPr>
        <p:blipFill>
          <a:blip r:embed="rId8" cstate="email">
            <a:clrChange>
              <a:clrFrom>
                <a:srgbClr val="FFFFFF"/>
              </a:clrFrom>
              <a:clrTo>
                <a:srgbClr val="FFFFFF">
                  <a:alpha val="0"/>
                </a:srgbClr>
              </a:clrTo>
            </a:clrChange>
          </a:blip>
          <a:srcRect/>
          <a:stretch>
            <a:fillRect/>
          </a:stretch>
        </p:blipFill>
        <p:spPr bwMode="auto">
          <a:xfrm>
            <a:off x="6300192" y="5157192"/>
            <a:ext cx="2268000" cy="1476000"/>
          </a:xfrm>
          <a:prstGeom prst="rect">
            <a:avLst/>
          </a:prstGeom>
          <a:noFill/>
          <a:ln w="9525">
            <a:noFill/>
            <a:miter lim="800000"/>
            <a:headEnd/>
            <a:tailEnd/>
          </a:ln>
        </p:spPr>
      </p:pic>
      <p:pic>
        <p:nvPicPr>
          <p:cNvPr id="15" name="Рисунок 14" descr="Шпинат на белом фоне">
            <a:hlinkClick r:id="rId9"/>
          </p:cNvPr>
          <p:cNvPicPr/>
          <p:nvPr/>
        </p:nvPicPr>
        <p:blipFill>
          <a:blip r:embed="rId10" cstate="email">
            <a:clrChange>
              <a:clrFrom>
                <a:srgbClr val="FFFFFF"/>
              </a:clrFrom>
              <a:clrTo>
                <a:srgbClr val="FFFFFF">
                  <a:alpha val="0"/>
                </a:srgbClr>
              </a:clrTo>
            </a:clrChange>
          </a:blip>
          <a:srcRect/>
          <a:stretch>
            <a:fillRect/>
          </a:stretch>
        </p:blipFill>
        <p:spPr bwMode="auto">
          <a:xfrm rot="16506663">
            <a:off x="4180949" y="4749011"/>
            <a:ext cx="1440000" cy="255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Содержание</a:t>
            </a:r>
            <a:endParaRPr lang="ru-RU" dirty="0"/>
          </a:p>
        </p:txBody>
      </p:sp>
      <p:sp>
        <p:nvSpPr>
          <p:cNvPr id="6" name="Содержимое 5"/>
          <p:cNvSpPr>
            <a:spLocks noGrp="1"/>
          </p:cNvSpPr>
          <p:nvPr>
            <p:ph idx="1"/>
          </p:nvPr>
        </p:nvSpPr>
        <p:spPr>
          <a:xfrm>
            <a:off x="1907704" y="1600200"/>
            <a:ext cx="6779096" cy="4525963"/>
          </a:xfrm>
        </p:spPr>
        <p:txBody>
          <a:bodyPr/>
          <a:lstStyle/>
          <a:p>
            <a:r>
              <a:rPr lang="ru-RU" dirty="0" smtClean="0">
                <a:hlinkClick r:id="rId2" action="ppaction://hlinksldjump"/>
              </a:rPr>
              <a:t>Древние изделия из железа.</a:t>
            </a:r>
            <a:endParaRPr lang="ru-RU" dirty="0" smtClean="0"/>
          </a:p>
          <a:p>
            <a:r>
              <a:rPr lang="ru-RU" dirty="0" smtClean="0">
                <a:hlinkClick r:id="rId3" action="ppaction://hlinksldjump"/>
              </a:rPr>
              <a:t>Строение  железа.</a:t>
            </a:r>
            <a:endParaRPr lang="ru-RU" dirty="0" smtClean="0"/>
          </a:p>
          <a:p>
            <a:r>
              <a:rPr lang="ru-RU" dirty="0" smtClean="0">
                <a:hlinkClick r:id="rId4" action="ppaction://hlinksldjump"/>
              </a:rPr>
              <a:t>«Лунное» железо.</a:t>
            </a:r>
            <a:endParaRPr lang="ru-RU" dirty="0" smtClean="0"/>
          </a:p>
          <a:p>
            <a:r>
              <a:rPr lang="ru-RU" dirty="0" smtClean="0">
                <a:hlinkClick r:id="rId5" action="ppaction://hlinksldjump"/>
              </a:rPr>
              <a:t>Где больше всего железа на Земле?</a:t>
            </a:r>
            <a:endParaRPr lang="ru-RU" dirty="0" smtClean="0"/>
          </a:p>
          <a:p>
            <a:r>
              <a:rPr lang="ru-RU" dirty="0" smtClean="0">
                <a:hlinkClick r:id="rId6" action="ppaction://hlinksldjump"/>
              </a:rPr>
              <a:t>Железо  в  человеке.</a:t>
            </a:r>
            <a:r>
              <a:rPr lang="ru-RU" dirty="0" smtClean="0"/>
              <a:t/>
            </a:r>
            <a:br>
              <a:rPr lang="ru-RU" dirty="0" smtClean="0"/>
            </a:br>
            <a:endParaRPr lang="ru-RU" dirty="0" smtClean="0"/>
          </a:p>
          <a:p>
            <a:endParaRPr lang="ru-RU" dirty="0"/>
          </a:p>
        </p:txBody>
      </p:sp>
      <p:pic>
        <p:nvPicPr>
          <p:cNvPr id="4" name="Рисунок 3" descr="http://allforchildren.ru/pictures/school3_s/school03008.jpg">
            <a:hlinkClick r:id="rId7" tgtFrame="_blank" tooltip="&quot;Нажмите для просмотра полноразмерного изображения&quot;"/>
          </p:cNvPr>
          <p:cNvPicPr/>
          <p:nvPr/>
        </p:nvPicPr>
        <p:blipFill>
          <a:blip r:embed="rId8" cstate="email">
            <a:clrChange>
              <a:clrFrom>
                <a:srgbClr val="FFFFFF"/>
              </a:clrFrom>
              <a:clrTo>
                <a:srgbClr val="FFFFFF">
                  <a:alpha val="0"/>
                </a:srgbClr>
              </a:clrTo>
            </a:clrChange>
          </a:blip>
          <a:srcRect/>
          <a:stretch>
            <a:fillRect/>
          </a:stretch>
        </p:blipFill>
        <p:spPr bwMode="auto">
          <a:xfrm>
            <a:off x="0" y="3917082"/>
            <a:ext cx="2448272" cy="29409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139953" y="260649"/>
            <a:ext cx="4536503" cy="2736303"/>
          </a:xfrm>
        </p:spPr>
        <p:txBody>
          <a:bodyPr>
            <a:normAutofit/>
          </a:bodyPr>
          <a:lstStyle/>
          <a:p>
            <a:pPr>
              <a:buNone/>
            </a:pPr>
            <a:r>
              <a:rPr lang="ru-RU" dirty="0" smtClean="0"/>
              <a:t>  </a:t>
            </a:r>
            <a:r>
              <a:rPr lang="ru-RU" sz="2800" dirty="0" smtClean="0"/>
              <a:t>Продукты, содержащие железо растительного происхождения – это морская капуста, бобовые  (чечевица), тыквенные и</a:t>
            </a:r>
            <a:endParaRPr lang="ru-RU" sz="2800" dirty="0"/>
          </a:p>
        </p:txBody>
      </p:sp>
      <p:pic>
        <p:nvPicPr>
          <p:cNvPr id="4" name="Picture 2" descr="Продукты питания содержащие железо"/>
          <p:cNvPicPr>
            <a:picLocks noChangeAspect="1" noChangeArrowheads="1"/>
          </p:cNvPicPr>
          <p:nvPr/>
        </p:nvPicPr>
        <p:blipFill>
          <a:blip r:embed="rId2" cstate="email"/>
          <a:srcRect/>
          <a:stretch>
            <a:fillRect/>
          </a:stretch>
        </p:blipFill>
        <p:spPr bwMode="auto">
          <a:xfrm>
            <a:off x="323528" y="188640"/>
            <a:ext cx="3816424" cy="2952328"/>
          </a:xfrm>
          <a:prstGeom prst="rect">
            <a:avLst/>
          </a:prstGeom>
          <a:noFill/>
        </p:spPr>
      </p:pic>
      <p:sp>
        <p:nvSpPr>
          <p:cNvPr id="6" name="Прямоугольник 5"/>
          <p:cNvSpPr/>
          <p:nvPr/>
        </p:nvSpPr>
        <p:spPr>
          <a:xfrm>
            <a:off x="2699792" y="3212976"/>
            <a:ext cx="4176464" cy="1815882"/>
          </a:xfrm>
          <a:prstGeom prst="rect">
            <a:avLst/>
          </a:prstGeom>
        </p:spPr>
        <p:txBody>
          <a:bodyPr wrap="square">
            <a:spAutoFit/>
          </a:bodyPr>
          <a:lstStyle/>
          <a:p>
            <a:pPr>
              <a:buNone/>
            </a:pPr>
            <a:r>
              <a:rPr lang="ru-RU" sz="2800" dirty="0" smtClean="0"/>
              <a:t>подсолнечные семечки, грецкие орехи, зеленые овощи, листовой салат и цельная гречневая крупа.</a:t>
            </a:r>
            <a:endParaRPr lang="ru-RU" sz="2800" dirty="0"/>
          </a:p>
        </p:txBody>
      </p:sp>
      <p:pic>
        <p:nvPicPr>
          <p:cNvPr id="7" name="Рисунок 6" descr="http://allforchildren.ru/pictures/school21_s/school2154.jpg">
            <a:hlinkClick r:id="rId3" tgtFrame="_blank" tooltip="&quot;Нажмите для просмотра полноразмерного изображения&quot;"/>
          </p:cNvPr>
          <p:cNvPicPr/>
          <p:nvPr/>
        </p:nvPicPr>
        <p:blipFill>
          <a:blip r:embed="rId4" cstate="email"/>
          <a:srcRect/>
          <a:stretch>
            <a:fillRect/>
          </a:stretch>
        </p:blipFill>
        <p:spPr bwMode="auto">
          <a:xfrm>
            <a:off x="6804248" y="3501008"/>
            <a:ext cx="2016224" cy="3096344"/>
          </a:xfrm>
          <a:prstGeom prst="rect">
            <a:avLst/>
          </a:prstGeom>
          <a:noFill/>
          <a:ln w="9525">
            <a:noFill/>
            <a:miter lim="800000"/>
            <a:headEnd/>
            <a:tailEnd/>
          </a:ln>
        </p:spPr>
      </p:pic>
      <p:pic>
        <p:nvPicPr>
          <p:cNvPr id="11" name="Рисунок 10" descr="Арахис на белом фоне">
            <a:hlinkClick r:id="rId5"/>
          </p:cNvPr>
          <p:cNvPicPr/>
          <p:nvPr/>
        </p:nvPicPr>
        <p:blipFill>
          <a:blip r:embed="rId6" cstate="email">
            <a:clrChange>
              <a:clrFrom>
                <a:srgbClr val="FFFFFF"/>
              </a:clrFrom>
              <a:clrTo>
                <a:srgbClr val="FFFFFF">
                  <a:alpha val="0"/>
                </a:srgbClr>
              </a:clrTo>
            </a:clrChange>
          </a:blip>
          <a:srcRect/>
          <a:stretch>
            <a:fillRect/>
          </a:stretch>
        </p:blipFill>
        <p:spPr bwMode="auto">
          <a:xfrm>
            <a:off x="683568" y="3284984"/>
            <a:ext cx="2052000" cy="1368000"/>
          </a:xfrm>
          <a:prstGeom prst="rect">
            <a:avLst/>
          </a:prstGeom>
          <a:noFill/>
          <a:ln w="9525">
            <a:noFill/>
            <a:miter lim="800000"/>
            <a:headEnd/>
            <a:tailEnd/>
          </a:ln>
        </p:spPr>
      </p:pic>
      <p:pic>
        <p:nvPicPr>
          <p:cNvPr id="12" name="Рисунок 11" descr="Чечевица на белом фоне">
            <a:hlinkClick r:id="rId7"/>
          </p:cNvPr>
          <p:cNvPicPr/>
          <p:nvPr/>
        </p:nvPicPr>
        <p:blipFill>
          <a:blip r:embed="rId8" cstate="email">
            <a:clrChange>
              <a:clrFrom>
                <a:srgbClr val="FFFFFF"/>
              </a:clrFrom>
              <a:clrTo>
                <a:srgbClr val="FFFFFF">
                  <a:alpha val="0"/>
                </a:srgbClr>
              </a:clrTo>
            </a:clrChange>
          </a:blip>
          <a:srcRect/>
          <a:stretch>
            <a:fillRect/>
          </a:stretch>
        </p:blipFill>
        <p:spPr bwMode="auto">
          <a:xfrm>
            <a:off x="323528" y="4869160"/>
            <a:ext cx="2952000" cy="1692000"/>
          </a:xfrm>
          <a:prstGeom prst="rect">
            <a:avLst/>
          </a:prstGeom>
          <a:noFill/>
          <a:ln w="9525">
            <a:noFill/>
            <a:miter lim="800000"/>
            <a:headEnd/>
            <a:tailEnd/>
          </a:ln>
        </p:spPr>
      </p:pic>
      <p:pic>
        <p:nvPicPr>
          <p:cNvPr id="13" name="Рисунок 12" descr="Гречка на белом фоне">
            <a:hlinkClick r:id="rId9"/>
          </p:cNvPr>
          <p:cNvPicPr/>
          <p:nvPr/>
        </p:nvPicPr>
        <p:blipFill>
          <a:blip r:embed="rId10" cstate="email">
            <a:clrChange>
              <a:clrFrom>
                <a:srgbClr val="FFFFFF"/>
              </a:clrFrom>
              <a:clrTo>
                <a:srgbClr val="FFFFFF">
                  <a:alpha val="0"/>
                </a:srgbClr>
              </a:clrTo>
            </a:clrChange>
          </a:blip>
          <a:srcRect/>
          <a:stretch>
            <a:fillRect/>
          </a:stretch>
        </p:blipFill>
        <p:spPr bwMode="auto">
          <a:xfrm>
            <a:off x="3491880" y="5058000"/>
            <a:ext cx="3744000" cy="180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692696"/>
            <a:ext cx="4464496" cy="2952327"/>
          </a:xfrm>
        </p:spPr>
        <p:txBody>
          <a:bodyPr/>
          <a:lstStyle/>
          <a:p>
            <a:pPr>
              <a:buNone/>
            </a:pPr>
            <a:r>
              <a:rPr lang="ru-RU" dirty="0" smtClean="0"/>
              <a:t>    </a:t>
            </a:r>
            <a:r>
              <a:rPr lang="ru-RU" sz="2800" dirty="0" smtClean="0"/>
              <a:t>Фрукты также богаты железом. Особенно богаты им некоторые сорта яблок, например, антоновка. </a:t>
            </a:r>
            <a:endParaRPr lang="ru-RU" sz="2800" dirty="0"/>
          </a:p>
        </p:txBody>
      </p:sp>
      <p:pic>
        <p:nvPicPr>
          <p:cNvPr id="4" name="Рисунок 3" descr="Продукты питания богатые железом"/>
          <p:cNvPicPr/>
          <p:nvPr/>
        </p:nvPicPr>
        <p:blipFill>
          <a:blip r:embed="rId2" cstate="email"/>
          <a:srcRect/>
          <a:stretch>
            <a:fillRect/>
          </a:stretch>
        </p:blipFill>
        <p:spPr bwMode="auto">
          <a:xfrm>
            <a:off x="5148064" y="260648"/>
            <a:ext cx="3744416" cy="2808312"/>
          </a:xfrm>
          <a:prstGeom prst="rect">
            <a:avLst/>
          </a:prstGeom>
          <a:noFill/>
          <a:ln w="9525">
            <a:noFill/>
            <a:miter lim="800000"/>
            <a:headEnd/>
            <a:tailEnd/>
          </a:ln>
        </p:spPr>
      </p:pic>
      <p:pic>
        <p:nvPicPr>
          <p:cNvPr id="6" name="Рисунок 5" descr="http://allforchildren.ru/pictures/school3_s/school03008.jpg">
            <a:hlinkClick r:id="rId3" tgtFrame="_blank" tooltip="&quot;Нажмите для просмотра полноразмерного изображения&quot;"/>
          </p:cNvPr>
          <p:cNvPicPr/>
          <p:nvPr/>
        </p:nvPicPr>
        <p:blipFill>
          <a:blip r:embed="rId4" cstate="email"/>
          <a:srcRect/>
          <a:stretch>
            <a:fillRect/>
          </a:stretch>
        </p:blipFill>
        <p:spPr bwMode="auto">
          <a:xfrm>
            <a:off x="251520" y="3645024"/>
            <a:ext cx="1872208" cy="2664296"/>
          </a:xfrm>
          <a:prstGeom prst="rect">
            <a:avLst/>
          </a:prstGeom>
          <a:noFill/>
          <a:ln w="9525">
            <a:noFill/>
            <a:miter lim="800000"/>
            <a:headEnd/>
            <a:tailEnd/>
          </a:ln>
        </p:spPr>
      </p:pic>
      <p:sp>
        <p:nvSpPr>
          <p:cNvPr id="7" name="Прямоугольник 6"/>
          <p:cNvSpPr/>
          <p:nvPr/>
        </p:nvSpPr>
        <p:spPr>
          <a:xfrm>
            <a:off x="2339752" y="3573016"/>
            <a:ext cx="3960440" cy="2246769"/>
          </a:xfrm>
          <a:prstGeom prst="rect">
            <a:avLst/>
          </a:prstGeom>
        </p:spPr>
        <p:txBody>
          <a:bodyPr wrap="square">
            <a:spAutoFit/>
          </a:bodyPr>
          <a:lstStyle/>
          <a:p>
            <a:r>
              <a:rPr lang="ru-RU" sz="2800" dirty="0" smtClean="0"/>
              <a:t>Прекрасно восполняют недостаток железа спелые гранаты и хурма. Из ягод следует отметить чернику.</a:t>
            </a:r>
            <a:endParaRPr lang="ru-RU" sz="2800" dirty="0"/>
          </a:p>
        </p:txBody>
      </p:sp>
      <p:sp>
        <p:nvSpPr>
          <p:cNvPr id="9" name="Управляющая кнопка: домой 8">
            <a:hlinkClick r:id="rId5" action="ppaction://hlinksldjump" highlightClick="1"/>
          </p:cNvPr>
          <p:cNvSpPr/>
          <p:nvPr/>
        </p:nvSpPr>
        <p:spPr>
          <a:xfrm>
            <a:off x="8604448" y="6309320"/>
            <a:ext cx="539552" cy="548680"/>
          </a:xfrm>
          <a:prstGeom prst="actionButtonHom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pic>
        <p:nvPicPr>
          <p:cNvPr id="10" name="Рисунок 9" descr="Кешью на белом фоне">
            <a:hlinkClick r:id="rId6"/>
          </p:cNvPr>
          <p:cNvPicPr/>
          <p:nvPr/>
        </p:nvPicPr>
        <p:blipFill>
          <a:blip r:embed="rId7" cstate="email">
            <a:clrChange>
              <a:clrFrom>
                <a:srgbClr val="FFFFFF"/>
              </a:clrFrom>
              <a:clrTo>
                <a:srgbClr val="FFFFFF">
                  <a:alpha val="0"/>
                </a:srgbClr>
              </a:clrTo>
            </a:clrChange>
          </a:blip>
          <a:srcRect/>
          <a:stretch>
            <a:fillRect/>
          </a:stretch>
        </p:blipFill>
        <p:spPr bwMode="auto">
          <a:xfrm>
            <a:off x="6012160" y="3429000"/>
            <a:ext cx="2844000" cy="1440000"/>
          </a:xfrm>
          <a:prstGeom prst="rect">
            <a:avLst/>
          </a:prstGeom>
          <a:noFill/>
          <a:ln w="9525">
            <a:noFill/>
            <a:miter lim="800000"/>
            <a:headEnd/>
            <a:tailEnd/>
          </a:ln>
        </p:spPr>
      </p:pic>
      <p:pic>
        <p:nvPicPr>
          <p:cNvPr id="11" name="Рисунок 10" descr="Фисташкина белом фоне">
            <a:hlinkClick r:id="rId8"/>
          </p:cNvPr>
          <p:cNvPicPr/>
          <p:nvPr/>
        </p:nvPicPr>
        <p:blipFill>
          <a:blip r:embed="rId9" cstate="email">
            <a:clrChange>
              <a:clrFrom>
                <a:srgbClr val="FFFFFF"/>
              </a:clrFrom>
              <a:clrTo>
                <a:srgbClr val="FFFFFF">
                  <a:alpha val="0"/>
                </a:srgbClr>
              </a:clrTo>
            </a:clrChange>
          </a:blip>
          <a:srcRect/>
          <a:stretch>
            <a:fillRect/>
          </a:stretch>
        </p:blipFill>
        <p:spPr bwMode="auto">
          <a:xfrm>
            <a:off x="5436096" y="5130000"/>
            <a:ext cx="2628000" cy="1728000"/>
          </a:xfrm>
          <a:prstGeom prst="rect">
            <a:avLst/>
          </a:prstGeom>
          <a:noFill/>
          <a:ln w="9525">
            <a:noFill/>
            <a:miter lim="800000"/>
            <a:headEnd/>
            <a:tailEnd/>
          </a:ln>
        </p:spPr>
      </p:pic>
      <p:pic>
        <p:nvPicPr>
          <p:cNvPr id="13" name="Рисунок 12" descr="Кизил на белом фоне">
            <a:hlinkClick r:id="rId10"/>
          </p:cNvPr>
          <p:cNvPicPr/>
          <p:nvPr/>
        </p:nvPicPr>
        <p:blipFill>
          <a:blip r:embed="rId11" cstate="email">
            <a:clrChange>
              <a:clrFrom>
                <a:srgbClr val="FFFFFF"/>
              </a:clrFrom>
              <a:clrTo>
                <a:srgbClr val="FFFFFF">
                  <a:alpha val="0"/>
                </a:srgbClr>
              </a:clrTo>
            </a:clrChange>
          </a:blip>
          <a:srcRect/>
          <a:stretch>
            <a:fillRect/>
          </a:stretch>
        </p:blipFill>
        <p:spPr bwMode="auto">
          <a:xfrm>
            <a:off x="2771800" y="2276872"/>
            <a:ext cx="2016000" cy="144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548680"/>
            <a:ext cx="5221494" cy="584775"/>
          </a:xfrm>
          <a:prstGeom prst="rect">
            <a:avLst/>
          </a:prstGeom>
        </p:spPr>
        <p:txBody>
          <a:bodyPr wrap="none">
            <a:spAutoFit/>
          </a:bodyPr>
          <a:lstStyle/>
          <a:p>
            <a:pPr marL="514350" indent="-514350"/>
            <a:r>
              <a:rPr lang="ru-RU" sz="3200" b="1" dirty="0" smtClean="0">
                <a:solidFill>
                  <a:srgbClr val="C00000"/>
                </a:solidFill>
                <a:latin typeface="Times New Roman" pitchFamily="18" charset="0"/>
                <a:cs typeface="Times New Roman" pitchFamily="18" charset="0"/>
              </a:rPr>
              <a:t>Информационные ресурсы</a:t>
            </a:r>
            <a:endParaRPr lang="ru-RU" sz="3200" dirty="0"/>
          </a:p>
        </p:txBody>
      </p:sp>
      <p:sp>
        <p:nvSpPr>
          <p:cNvPr id="9" name="Прямоугольник 8"/>
          <p:cNvSpPr/>
          <p:nvPr/>
        </p:nvSpPr>
        <p:spPr>
          <a:xfrm>
            <a:off x="395536" y="1124744"/>
            <a:ext cx="8388424" cy="4524315"/>
          </a:xfrm>
          <a:prstGeom prst="rect">
            <a:avLst/>
          </a:prstGeom>
        </p:spPr>
        <p:txBody>
          <a:bodyPr wrap="square" anchor="t">
            <a:spAutoFit/>
          </a:bodyPr>
          <a:lstStyle/>
          <a:p>
            <a:pPr marL="457200" indent="-457200">
              <a:buFont typeface="Arial" pitchFamily="34" charset="0"/>
              <a:buChar char="•"/>
            </a:pPr>
            <a:r>
              <a:rPr lang="en-US" sz="2400" dirty="0" smtClean="0">
                <a:hlinkClick r:id="rId2"/>
              </a:rPr>
              <a:t>http://commons.wikimedia.org/wiki/File:Vulcan_(Bissen).jpg?uselang=ru</a:t>
            </a:r>
            <a:endParaRPr lang="ru-RU" sz="2400" dirty="0" smtClean="0"/>
          </a:p>
          <a:p>
            <a:pPr marL="457200" lvl="0" indent="-457200">
              <a:buFont typeface="Arial" pitchFamily="34" charset="0"/>
              <a:buChar char="•"/>
            </a:pPr>
            <a:r>
              <a:rPr lang="en-US" sz="2400" dirty="0" smtClean="0">
                <a:hlinkClick r:id="rId3"/>
              </a:rPr>
              <a:t>http://www.o-urok.ru/pq_image_request.php?id=1162</a:t>
            </a:r>
            <a:endParaRPr lang="ru-RU" sz="2400" dirty="0" smtClean="0"/>
          </a:p>
          <a:p>
            <a:pPr marL="457200" indent="-457200">
              <a:buFont typeface="Arial" pitchFamily="34" charset="0"/>
              <a:buChar char="•"/>
            </a:pPr>
            <a:r>
              <a:rPr lang="ru-RU" sz="2400" u="sng" dirty="0" smtClean="0">
                <a:hlinkClick r:id="rId4"/>
              </a:rPr>
              <a:t>http://www.100druzei.ru/index.php?p=post_info&amp;entry_id=5340&amp;id_user_search=112335</a:t>
            </a:r>
            <a:r>
              <a:rPr lang="ru-RU" sz="2400" u="sng" dirty="0" smtClean="0"/>
              <a:t> </a:t>
            </a:r>
          </a:p>
          <a:p>
            <a:pPr marL="457200" lvl="0" indent="-457200">
              <a:buFont typeface="Arial" pitchFamily="34" charset="0"/>
              <a:buChar char="•"/>
            </a:pPr>
            <a:r>
              <a:rPr lang="en-US" sz="2400" u="sng" dirty="0" smtClean="0">
                <a:hlinkClick r:id="rId5"/>
              </a:rPr>
              <a:t>http://vashabnp.info/publ/26-1-0-158</a:t>
            </a:r>
            <a:endParaRPr lang="ru-RU" sz="2400" u="sng" dirty="0" smtClean="0"/>
          </a:p>
          <a:p>
            <a:pPr marL="457200" indent="-457200">
              <a:buFont typeface="Arial" pitchFamily="34" charset="0"/>
              <a:buChar char="•"/>
            </a:pPr>
            <a:r>
              <a:rPr lang="ru-RU" sz="2400" dirty="0" smtClean="0">
                <a:solidFill>
                  <a:srgbClr val="68615D"/>
                </a:solidFill>
                <a:latin typeface="Arial" pitchFamily="34" charset="0"/>
                <a:ea typeface="Times New Roman" pitchFamily="18" charset="0"/>
                <a:cs typeface="Arial" pitchFamily="34" charset="0"/>
                <a:hlinkClick r:id="rId6"/>
              </a:rPr>
              <a:t>http://womanadvice.ru/zhelezo-v-produktah-pitaniya</a:t>
            </a:r>
            <a:endParaRPr lang="ru-RU" sz="2400" dirty="0" smtClean="0">
              <a:solidFill>
                <a:srgbClr val="68615D"/>
              </a:solidFill>
              <a:latin typeface="Arial" pitchFamily="34" charset="0"/>
              <a:ea typeface="Times New Roman" pitchFamily="18" charset="0"/>
              <a:cs typeface="Arial" pitchFamily="34" charset="0"/>
            </a:endParaRPr>
          </a:p>
          <a:p>
            <a:pPr marL="457200" indent="-457200">
              <a:buFont typeface="Arial" pitchFamily="34" charset="0"/>
              <a:buChar char="•"/>
            </a:pPr>
            <a:r>
              <a:rPr lang="ru-RU" sz="2400" u="sng" dirty="0" err="1" smtClean="0">
                <a:hlinkClick r:id="rId7"/>
              </a:rPr>
              <a:t>ht</a:t>
            </a:r>
            <a:r>
              <a:rPr lang="en-US" sz="2400" u="sng" dirty="0" err="1" smtClean="0">
                <a:hlinkClick r:id="rId7"/>
              </a:rPr>
              <a:t>tp</a:t>
            </a:r>
            <a:r>
              <a:rPr lang="ru-RU" sz="2400" u="sng" dirty="0" smtClean="0">
                <a:hlinkClick r:id="rId7"/>
              </a:rPr>
              <a:t>://</a:t>
            </a:r>
            <a:r>
              <a:rPr lang="en-US" sz="2400" u="sng" dirty="0" err="1" smtClean="0">
                <a:hlinkClick r:id="rId7"/>
              </a:rPr>
              <a:t>edaplus</a:t>
            </a:r>
            <a:r>
              <a:rPr lang="ru-RU" sz="2400" u="sng" dirty="0" smtClean="0">
                <a:hlinkClick r:id="rId7"/>
              </a:rPr>
              <a:t>.</a:t>
            </a:r>
            <a:r>
              <a:rPr lang="en-US" sz="2400" u="sng" dirty="0" smtClean="0">
                <a:hlinkClick r:id="rId7"/>
              </a:rPr>
              <a:t>info</a:t>
            </a:r>
            <a:r>
              <a:rPr lang="ru-RU" sz="2400" u="sng" dirty="0" smtClean="0">
                <a:hlinkClick r:id="rId7"/>
              </a:rPr>
              <a:t>/</a:t>
            </a:r>
            <a:r>
              <a:rPr lang="en-US" sz="2400" u="sng" dirty="0" smtClean="0">
                <a:hlinkClick r:id="rId7"/>
              </a:rPr>
              <a:t>minerals</a:t>
            </a:r>
            <a:r>
              <a:rPr lang="ru-RU" sz="2400" u="sng" dirty="0" smtClean="0">
                <a:hlinkClick r:id="rId7"/>
              </a:rPr>
              <a:t>/</a:t>
            </a:r>
            <a:r>
              <a:rPr lang="en-US" sz="2400" u="sng" dirty="0" smtClean="0">
                <a:hlinkClick r:id="rId7"/>
              </a:rPr>
              <a:t>products</a:t>
            </a:r>
            <a:r>
              <a:rPr lang="ru-RU" sz="2400" u="sng" dirty="0" smtClean="0">
                <a:hlinkClick r:id="rId7"/>
              </a:rPr>
              <a:t>-</a:t>
            </a:r>
            <a:r>
              <a:rPr lang="en-US" sz="2400" u="sng" dirty="0" smtClean="0">
                <a:hlinkClick r:id="rId7"/>
              </a:rPr>
              <a:t>containing</a:t>
            </a:r>
            <a:r>
              <a:rPr lang="ru-RU" sz="2400" u="sng" dirty="0" smtClean="0">
                <a:hlinkClick r:id="rId7"/>
              </a:rPr>
              <a:t>-</a:t>
            </a:r>
            <a:r>
              <a:rPr lang="en-US" sz="2400" u="sng" dirty="0" smtClean="0">
                <a:hlinkClick r:id="rId7"/>
              </a:rPr>
              <a:t>iron</a:t>
            </a:r>
            <a:r>
              <a:rPr lang="ru-RU" sz="2400" u="sng" dirty="0" smtClean="0">
                <a:hlinkClick r:id="rId7"/>
              </a:rPr>
              <a:t>.</a:t>
            </a:r>
            <a:r>
              <a:rPr lang="en-US" sz="2400" u="sng" dirty="0" smtClean="0">
                <a:hlinkClick r:id="rId7"/>
              </a:rPr>
              <a:t>html</a:t>
            </a:r>
            <a:endParaRPr lang="ru-RU" sz="2400" u="sng" dirty="0" smtClean="0"/>
          </a:p>
          <a:p>
            <a:pPr marL="457200" indent="-457200">
              <a:buFont typeface="Arial" pitchFamily="34" charset="0"/>
              <a:buChar char="•"/>
            </a:pPr>
            <a:r>
              <a:rPr lang="en-US" sz="2400" u="sng" dirty="0" smtClean="0">
                <a:hlinkClick r:id="rId8" action="ppaction://hlinksldjump"/>
              </a:rPr>
              <a:t>http://commons.wikimedia.org/wiki/File:The_Hoba_Meteorite_near_Grootfontein.jpg?uselang=ru</a:t>
            </a:r>
            <a:endParaRPr lang="ru-RU" sz="2400" dirty="0" smtClean="0"/>
          </a:p>
          <a:p>
            <a:pPr marL="457200" lvl="0" indent="-457200">
              <a:buFont typeface="Arial" pitchFamily="34" charset="0"/>
              <a:buChar char="•"/>
            </a:pPr>
            <a:endParaRPr lang="ru-RU" sz="2400" dirty="0" smtClean="0"/>
          </a:p>
          <a:p>
            <a:pPr marL="457200" indent="-457200">
              <a:buFont typeface="Arial" pitchFamily="34" charset="0"/>
              <a:buChar char="•"/>
            </a:pP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548680"/>
            <a:ext cx="7715200" cy="432048"/>
          </a:xfrm>
        </p:spPr>
        <p:txBody>
          <a:bodyPr>
            <a:normAutofit fontScale="90000"/>
          </a:bodyPr>
          <a:lstStyle/>
          <a:p>
            <a:r>
              <a:rPr lang="ru-RU" sz="3600" dirty="0" smtClean="0"/>
              <a:t>Древние изделия из железа</a:t>
            </a:r>
            <a:r>
              <a:rPr lang="ru-RU" dirty="0" smtClean="0"/>
              <a:t>.</a:t>
            </a:r>
            <a:br>
              <a:rPr lang="ru-RU" dirty="0" smtClean="0"/>
            </a:br>
            <a:endParaRPr lang="ru-RU" dirty="0"/>
          </a:p>
        </p:txBody>
      </p:sp>
      <p:sp>
        <p:nvSpPr>
          <p:cNvPr id="3" name="Содержимое 2"/>
          <p:cNvSpPr>
            <a:spLocks noGrp="1"/>
          </p:cNvSpPr>
          <p:nvPr>
            <p:ph idx="1"/>
          </p:nvPr>
        </p:nvSpPr>
        <p:spPr>
          <a:xfrm>
            <a:off x="457200" y="980728"/>
            <a:ext cx="8435280" cy="2520280"/>
          </a:xfrm>
        </p:spPr>
        <p:txBody>
          <a:bodyPr>
            <a:normAutofit fontScale="47500" lnSpcReduction="20000"/>
          </a:bodyPr>
          <a:lstStyle/>
          <a:p>
            <a:pPr>
              <a:buNone/>
            </a:pPr>
            <a:r>
              <a:rPr lang="ru-RU" sz="5100" dirty="0" smtClean="0"/>
              <a:t>Самые древние изделия из железа, найденные при раскопках, имеют возраст около 6 000 лет.  </a:t>
            </a:r>
          </a:p>
          <a:p>
            <a:pPr>
              <a:buNone/>
            </a:pPr>
            <a:r>
              <a:rPr lang="ru-RU" sz="5100" dirty="0" smtClean="0"/>
              <a:t>И , кто бы знал, что именно железом платили дань некоторые плененные народы! </a:t>
            </a:r>
          </a:p>
          <a:p>
            <a:endParaRPr lang="ru-RU" dirty="0" smtClean="0"/>
          </a:p>
          <a:p>
            <a:endParaRPr lang="ru-RU" dirty="0" smtClean="0"/>
          </a:p>
          <a:p>
            <a:pPr>
              <a:buNone/>
            </a:pPr>
            <a:r>
              <a:rPr lang="ru-RU" dirty="0" smtClean="0"/>
              <a:t/>
            </a:r>
            <a:br>
              <a:rPr lang="ru-RU" dirty="0" smtClean="0"/>
            </a:b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p:txBody>
      </p:sp>
      <p:pic>
        <p:nvPicPr>
          <p:cNvPr id="4" name="Рисунок 3" descr="http://esoserver.narod.ru/Pagan/Dr_nov/Zhelezo/kresal04.jpg"/>
          <p:cNvPicPr/>
          <p:nvPr/>
        </p:nvPicPr>
        <p:blipFill>
          <a:blip r:embed="rId3" cstate="email"/>
          <a:srcRect/>
          <a:stretch>
            <a:fillRect/>
          </a:stretch>
        </p:blipFill>
        <p:spPr bwMode="auto">
          <a:xfrm>
            <a:off x="395536" y="2564904"/>
            <a:ext cx="1609725" cy="1512168"/>
          </a:xfrm>
          <a:prstGeom prst="rect">
            <a:avLst/>
          </a:prstGeom>
          <a:noFill/>
          <a:ln w="9525">
            <a:noFill/>
            <a:miter lim="800000"/>
            <a:headEnd/>
            <a:tailEnd/>
          </a:ln>
        </p:spPr>
      </p:pic>
      <p:pic>
        <p:nvPicPr>
          <p:cNvPr id="5" name="Рисунок 4" descr="http://esoserver.narod.ru/Pagan/Dr_nov/Zhelezo/nakone04.jpg"/>
          <p:cNvPicPr/>
          <p:nvPr/>
        </p:nvPicPr>
        <p:blipFill>
          <a:blip r:embed="rId4" cstate="email"/>
          <a:srcRect/>
          <a:stretch>
            <a:fillRect/>
          </a:stretch>
        </p:blipFill>
        <p:spPr bwMode="auto">
          <a:xfrm>
            <a:off x="2123728" y="2492896"/>
            <a:ext cx="933450" cy="1656184"/>
          </a:xfrm>
          <a:prstGeom prst="rect">
            <a:avLst/>
          </a:prstGeom>
          <a:noFill/>
          <a:ln w="9525">
            <a:noFill/>
            <a:miter lim="800000"/>
            <a:headEnd/>
            <a:tailEnd/>
          </a:ln>
        </p:spPr>
      </p:pic>
      <p:pic>
        <p:nvPicPr>
          <p:cNvPr id="6" name="Рисунок 5" descr="http://esoserver.narod.ru/Pagan/Dr_nov/Zhelezo/topor01.jpg"/>
          <p:cNvPicPr/>
          <p:nvPr/>
        </p:nvPicPr>
        <p:blipFill>
          <a:blip r:embed="rId5" cstate="email"/>
          <a:srcRect/>
          <a:stretch>
            <a:fillRect/>
          </a:stretch>
        </p:blipFill>
        <p:spPr bwMode="auto">
          <a:xfrm>
            <a:off x="3131840" y="2492896"/>
            <a:ext cx="1933575" cy="1800200"/>
          </a:xfrm>
          <a:prstGeom prst="rect">
            <a:avLst/>
          </a:prstGeom>
          <a:noFill/>
          <a:ln w="9525">
            <a:noFill/>
            <a:miter lim="800000"/>
            <a:headEnd/>
            <a:tailEnd/>
          </a:ln>
        </p:spPr>
      </p:pic>
      <p:pic>
        <p:nvPicPr>
          <p:cNvPr id="7" name="Рисунок 6" descr="http://esoserver.narod.ru/Pagan/Dr_nov/Zhelezo/nozhni01.jpg"/>
          <p:cNvPicPr/>
          <p:nvPr/>
        </p:nvPicPr>
        <p:blipFill>
          <a:blip r:embed="rId6" cstate="email"/>
          <a:srcRect/>
          <a:stretch>
            <a:fillRect/>
          </a:stretch>
        </p:blipFill>
        <p:spPr bwMode="auto">
          <a:xfrm>
            <a:off x="5220072" y="2204864"/>
            <a:ext cx="1476375" cy="2088232"/>
          </a:xfrm>
          <a:prstGeom prst="rect">
            <a:avLst/>
          </a:prstGeom>
          <a:noFill/>
          <a:ln w="9525">
            <a:noFill/>
            <a:miter lim="800000"/>
            <a:headEnd/>
            <a:tailEnd/>
          </a:ln>
        </p:spPr>
      </p:pic>
      <p:pic>
        <p:nvPicPr>
          <p:cNvPr id="8" name="Рисунок 7" descr="http://esoserver.narod.ru/Pagan/Dr_nov/Zhelezo/lichin03.jpg"/>
          <p:cNvPicPr/>
          <p:nvPr/>
        </p:nvPicPr>
        <p:blipFill>
          <a:blip r:embed="rId7" cstate="email"/>
          <a:srcRect/>
          <a:stretch>
            <a:fillRect/>
          </a:stretch>
        </p:blipFill>
        <p:spPr bwMode="auto">
          <a:xfrm>
            <a:off x="6876256" y="2420888"/>
            <a:ext cx="1838325" cy="1728192"/>
          </a:xfrm>
          <a:prstGeom prst="rect">
            <a:avLst/>
          </a:prstGeom>
          <a:noFill/>
          <a:ln w="9525">
            <a:noFill/>
            <a:miter lim="800000"/>
            <a:headEnd/>
            <a:tailEnd/>
          </a:ln>
        </p:spPr>
      </p:pic>
      <p:sp>
        <p:nvSpPr>
          <p:cNvPr id="9" name="Прямоугольник 8"/>
          <p:cNvSpPr/>
          <p:nvPr/>
        </p:nvSpPr>
        <p:spPr>
          <a:xfrm>
            <a:off x="2195736" y="4293096"/>
            <a:ext cx="6624736" cy="2677656"/>
          </a:xfrm>
          <a:prstGeom prst="rect">
            <a:avLst/>
          </a:prstGeom>
        </p:spPr>
        <p:txBody>
          <a:bodyPr wrap="square">
            <a:spAutoFit/>
          </a:bodyPr>
          <a:lstStyle/>
          <a:p>
            <a:pPr>
              <a:buNone/>
            </a:pPr>
            <a:r>
              <a:rPr lang="ru-RU" dirty="0" smtClean="0"/>
              <a:t> </a:t>
            </a:r>
            <a:r>
              <a:rPr lang="ru-RU" sz="2400" dirty="0" smtClean="0"/>
              <a:t>И что вплоть до 14 века из железа делались украшения, и ценились они не ниже золотых!</a:t>
            </a:r>
          </a:p>
          <a:p>
            <a:pPr>
              <a:buNone/>
            </a:pPr>
            <a:r>
              <a:rPr lang="ru-RU" sz="2400" dirty="0" smtClean="0"/>
              <a:t> Представьте себе египетскую гробницу правителя, где были собраны самые драгоценные вещи и  среди них - ожерелья из золотых и железных бусинок. </a:t>
            </a:r>
            <a:br>
              <a:rPr lang="ru-RU" sz="2400" dirty="0" smtClean="0"/>
            </a:br>
            <a:endParaRPr lang="ru-RU" sz="2400" dirty="0"/>
          </a:p>
        </p:txBody>
      </p:sp>
      <p:pic>
        <p:nvPicPr>
          <p:cNvPr id="10" name="Рисунок 9" descr="http://allforchildren.ru/pictures/school3_s/school03008.jpg">
            <a:hlinkClick r:id="rId8" tgtFrame="_blank" tooltip="&quot;Нажмите для просмотра полноразмерного изображения&quot;"/>
          </p:cNvPr>
          <p:cNvPicPr/>
          <p:nvPr/>
        </p:nvPicPr>
        <p:blipFill>
          <a:blip r:embed="rId9" cstate="email">
            <a:clrChange>
              <a:clrFrom>
                <a:srgbClr val="FFFFFF"/>
              </a:clrFrom>
              <a:clrTo>
                <a:srgbClr val="FFFFFF">
                  <a:alpha val="0"/>
                </a:srgbClr>
              </a:clrTo>
            </a:clrChange>
          </a:blip>
          <a:srcRect/>
          <a:stretch>
            <a:fillRect/>
          </a:stretch>
        </p:blipFill>
        <p:spPr bwMode="auto">
          <a:xfrm>
            <a:off x="179512" y="4221088"/>
            <a:ext cx="1944216" cy="2636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755576" y="332656"/>
            <a:ext cx="7920880" cy="3312367"/>
          </a:xfrm>
        </p:spPr>
        <p:txBody>
          <a:bodyPr>
            <a:normAutofit fontScale="70000" lnSpcReduction="20000"/>
          </a:bodyPr>
          <a:lstStyle/>
          <a:p>
            <a:pPr>
              <a:buNone/>
            </a:pPr>
            <a:r>
              <a:rPr lang="ru-RU" sz="4000" dirty="0" smtClean="0"/>
              <a:t>Гомер в «</a:t>
            </a:r>
            <a:r>
              <a:rPr lang="ru-RU" sz="4000" dirty="0" err="1" smtClean="0"/>
              <a:t>Иллиаде</a:t>
            </a:r>
            <a:r>
              <a:rPr lang="ru-RU" sz="4000" dirty="0" smtClean="0"/>
              <a:t>» рассказывает, как после  соревнований Ахилл награждает дискобола  -  победителя железным диском.              </a:t>
            </a:r>
          </a:p>
          <a:p>
            <a:pPr>
              <a:buNone/>
            </a:pPr>
            <a:r>
              <a:rPr lang="ru-RU" sz="4000" dirty="0" smtClean="0"/>
              <a:t>А вот - вельможа в Древнем Риме, на его пальцах красуются перстни   из железа,  оправленного  золотом.  </a:t>
            </a:r>
          </a:p>
          <a:p>
            <a:pPr>
              <a:buNone/>
            </a:pPr>
            <a:endParaRPr lang="ru-RU" dirty="0" smtClean="0"/>
          </a:p>
          <a:p>
            <a:pPr>
              <a:buNone/>
            </a:pPr>
            <a:endParaRPr lang="ru-RU" dirty="0" smtClean="0"/>
          </a:p>
          <a:p>
            <a:pPr>
              <a:buNone/>
            </a:pPr>
            <a:r>
              <a:rPr lang="ru-RU" dirty="0" smtClean="0"/>
              <a:t> </a:t>
            </a:r>
          </a:p>
          <a:p>
            <a:endParaRPr lang="ru-RU" dirty="0"/>
          </a:p>
        </p:txBody>
      </p:sp>
      <p:pic>
        <p:nvPicPr>
          <p:cNvPr id="4" name="Рисунок 3" descr="украшения из железа">
            <a:hlinkClick r:id="rId2"/>
          </p:cNvPr>
          <p:cNvPicPr/>
          <p:nvPr/>
        </p:nvPicPr>
        <p:blipFill>
          <a:blip r:embed="rId3" cstate="email">
            <a:clrChange>
              <a:clrFrom>
                <a:srgbClr val="EBEBEB"/>
              </a:clrFrom>
              <a:clrTo>
                <a:srgbClr val="EBEBEB">
                  <a:alpha val="0"/>
                </a:srgbClr>
              </a:clrTo>
            </a:clrChange>
          </a:blip>
          <a:srcRect/>
          <a:stretch>
            <a:fillRect/>
          </a:stretch>
        </p:blipFill>
        <p:spPr bwMode="auto">
          <a:xfrm>
            <a:off x="7164288" y="5157192"/>
            <a:ext cx="1656184" cy="1476201"/>
          </a:xfrm>
          <a:prstGeom prst="rect">
            <a:avLst/>
          </a:prstGeom>
          <a:noFill/>
          <a:ln w="9525">
            <a:noFill/>
            <a:miter lim="800000"/>
            <a:headEnd/>
            <a:tailEnd/>
          </a:ln>
        </p:spPr>
      </p:pic>
      <p:pic>
        <p:nvPicPr>
          <p:cNvPr id="5" name="Рисунок 4" descr="украшения из железа">
            <a:hlinkClick r:id="rId2"/>
          </p:cNvPr>
          <p:cNvPicPr/>
          <p:nvPr/>
        </p:nvPicPr>
        <p:blipFill>
          <a:blip r:embed="rId4" cstate="email">
            <a:clrChange>
              <a:clrFrom>
                <a:srgbClr val="E5E5E5"/>
              </a:clrFrom>
              <a:clrTo>
                <a:srgbClr val="E5E5E5">
                  <a:alpha val="0"/>
                </a:srgbClr>
              </a:clrTo>
            </a:clrChange>
          </a:blip>
          <a:srcRect/>
          <a:stretch>
            <a:fillRect/>
          </a:stretch>
        </p:blipFill>
        <p:spPr bwMode="auto">
          <a:xfrm>
            <a:off x="4572000" y="4869160"/>
            <a:ext cx="1368152" cy="1800200"/>
          </a:xfrm>
          <a:prstGeom prst="rect">
            <a:avLst/>
          </a:prstGeom>
          <a:noFill/>
          <a:ln w="9525">
            <a:noFill/>
            <a:miter lim="800000"/>
            <a:headEnd/>
            <a:tailEnd/>
          </a:ln>
        </p:spPr>
      </p:pic>
      <p:pic>
        <p:nvPicPr>
          <p:cNvPr id="6" name="Рисунок 5" descr="украшения из железа">
            <a:hlinkClick r:id="rId2"/>
          </p:cNvPr>
          <p:cNvPicPr/>
          <p:nvPr/>
        </p:nvPicPr>
        <p:blipFill>
          <a:blip r:embed="rId5" cstate="email">
            <a:clrChange>
              <a:clrFrom>
                <a:srgbClr val="E5E5E5"/>
              </a:clrFrom>
              <a:clrTo>
                <a:srgbClr val="E5E5E5">
                  <a:alpha val="0"/>
                </a:srgbClr>
              </a:clrTo>
            </a:clrChange>
          </a:blip>
          <a:srcRect/>
          <a:stretch>
            <a:fillRect/>
          </a:stretch>
        </p:blipFill>
        <p:spPr bwMode="auto">
          <a:xfrm>
            <a:off x="6804248" y="4509120"/>
            <a:ext cx="1152128" cy="1476201"/>
          </a:xfrm>
          <a:prstGeom prst="rect">
            <a:avLst/>
          </a:prstGeom>
          <a:noFill/>
          <a:ln w="9525">
            <a:noFill/>
            <a:miter lim="800000"/>
            <a:headEnd/>
            <a:tailEnd/>
          </a:ln>
        </p:spPr>
      </p:pic>
      <p:pic>
        <p:nvPicPr>
          <p:cNvPr id="7" name="Рисунок 6" descr="украшения из железа">
            <a:hlinkClick r:id="rId2"/>
          </p:cNvPr>
          <p:cNvPicPr/>
          <p:nvPr/>
        </p:nvPicPr>
        <p:blipFill>
          <a:blip r:embed="rId6" cstate="email">
            <a:clrChange>
              <a:clrFrom>
                <a:srgbClr val="E0E0E0"/>
              </a:clrFrom>
              <a:clrTo>
                <a:srgbClr val="E0E0E0">
                  <a:alpha val="0"/>
                </a:srgbClr>
              </a:clrTo>
            </a:clrChange>
          </a:blip>
          <a:srcRect/>
          <a:stretch>
            <a:fillRect/>
          </a:stretch>
        </p:blipFill>
        <p:spPr bwMode="auto">
          <a:xfrm>
            <a:off x="3779912" y="4869160"/>
            <a:ext cx="1008112" cy="1800200"/>
          </a:xfrm>
          <a:prstGeom prst="rect">
            <a:avLst/>
          </a:prstGeom>
          <a:noFill/>
          <a:ln w="9525">
            <a:noFill/>
            <a:miter lim="800000"/>
            <a:headEnd/>
            <a:tailEnd/>
          </a:ln>
        </p:spPr>
      </p:pic>
      <p:pic>
        <p:nvPicPr>
          <p:cNvPr id="8" name="Рисунок 7" descr="украшения из железа">
            <a:hlinkClick r:id="rId2"/>
          </p:cNvPr>
          <p:cNvPicPr/>
          <p:nvPr/>
        </p:nvPicPr>
        <p:blipFill>
          <a:blip r:embed="rId7" cstate="email">
            <a:clrChange>
              <a:clrFrom>
                <a:srgbClr val="E7E7E7"/>
              </a:clrFrom>
              <a:clrTo>
                <a:srgbClr val="E7E7E7">
                  <a:alpha val="0"/>
                </a:srgbClr>
              </a:clrTo>
            </a:clrChange>
          </a:blip>
          <a:srcRect/>
          <a:stretch>
            <a:fillRect/>
          </a:stretch>
        </p:blipFill>
        <p:spPr bwMode="auto">
          <a:xfrm>
            <a:off x="5940152" y="4725144"/>
            <a:ext cx="864096" cy="1800200"/>
          </a:xfrm>
          <a:prstGeom prst="rect">
            <a:avLst/>
          </a:prstGeom>
          <a:noFill/>
          <a:ln w="9525">
            <a:noFill/>
            <a:miter lim="800000"/>
            <a:headEnd/>
            <a:tailEnd/>
          </a:ln>
        </p:spPr>
      </p:pic>
      <p:pic>
        <p:nvPicPr>
          <p:cNvPr id="9" name="Рисунок 8" descr="alt"/>
          <p:cNvPicPr/>
          <p:nvPr/>
        </p:nvPicPr>
        <p:blipFill>
          <a:blip r:embed="rId8" cstate="email">
            <a:clrChange>
              <a:clrFrom>
                <a:srgbClr val="FFFFFF"/>
              </a:clrFrom>
              <a:clrTo>
                <a:srgbClr val="FFFFFF">
                  <a:alpha val="0"/>
                </a:srgbClr>
              </a:clrTo>
            </a:clrChange>
          </a:blip>
          <a:srcRect/>
          <a:stretch>
            <a:fillRect/>
          </a:stretch>
        </p:blipFill>
        <p:spPr bwMode="auto">
          <a:xfrm>
            <a:off x="4427984" y="2060848"/>
            <a:ext cx="4391025" cy="1728192"/>
          </a:xfrm>
          <a:prstGeom prst="rect">
            <a:avLst/>
          </a:prstGeom>
          <a:noFill/>
          <a:ln w="9525">
            <a:noFill/>
            <a:miter lim="800000"/>
            <a:headEnd/>
            <a:tailEnd/>
          </a:ln>
        </p:spPr>
      </p:pic>
      <p:sp>
        <p:nvSpPr>
          <p:cNvPr id="10" name="Прямоугольник 9"/>
          <p:cNvSpPr/>
          <p:nvPr/>
        </p:nvSpPr>
        <p:spPr>
          <a:xfrm>
            <a:off x="2483768" y="3717032"/>
            <a:ext cx="6408712" cy="1754326"/>
          </a:xfrm>
          <a:prstGeom prst="rect">
            <a:avLst/>
          </a:prstGeom>
        </p:spPr>
        <p:txBody>
          <a:bodyPr wrap="square">
            <a:spAutoFit/>
          </a:bodyPr>
          <a:lstStyle/>
          <a:p>
            <a:r>
              <a:rPr lang="ru-RU" sz="2800" dirty="0" smtClean="0"/>
              <a:t>Оказывается, поверхность изделия из железа и его сплавов способна «играть» всеми  цветами радуги.</a:t>
            </a:r>
            <a:r>
              <a:rPr lang="ru-RU" sz="2400" dirty="0" smtClean="0"/>
              <a:t/>
            </a:r>
            <a:br>
              <a:rPr lang="ru-RU" sz="2400" dirty="0" smtClean="0"/>
            </a:br>
            <a:endParaRPr lang="ru-RU" sz="2400" dirty="0"/>
          </a:p>
        </p:txBody>
      </p:sp>
      <p:pic>
        <p:nvPicPr>
          <p:cNvPr id="12" name="Рисунок 11" descr="http://allforchildren.ru/pictures/school3_s/school03008.jpg">
            <a:hlinkClick r:id="rId9" tgtFrame="_blank" tooltip="&quot;Нажмите для просмотра полноразмерного изображения&quot;"/>
          </p:cNvPr>
          <p:cNvPicPr/>
          <p:nvPr/>
        </p:nvPicPr>
        <p:blipFill>
          <a:blip r:embed="rId10" cstate="email"/>
          <a:srcRect/>
          <a:stretch>
            <a:fillRect/>
          </a:stretch>
        </p:blipFill>
        <p:spPr bwMode="auto">
          <a:xfrm>
            <a:off x="395536" y="3645024"/>
            <a:ext cx="1872208" cy="2664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Заголовок 17"/>
          <p:cNvSpPr>
            <a:spLocks noGrp="1"/>
          </p:cNvSpPr>
          <p:nvPr>
            <p:ph type="title"/>
          </p:nvPr>
        </p:nvSpPr>
        <p:spPr>
          <a:xfrm>
            <a:off x="2483768" y="274638"/>
            <a:ext cx="6203032" cy="1354162"/>
          </a:xfrm>
        </p:spPr>
        <p:txBody>
          <a:bodyPr>
            <a:normAutofit fontScale="90000"/>
          </a:bodyPr>
          <a:lstStyle/>
          <a:p>
            <a:r>
              <a:rPr lang="ru-RU" sz="3600" b="1" dirty="0" smtClean="0">
                <a:solidFill>
                  <a:srgbClr val="FF0000"/>
                </a:solidFill>
              </a:rPr>
              <a:t>Не молот железо кует, а кузнец молотом бьет.</a:t>
            </a:r>
            <a:r>
              <a:rPr lang="ru-RU" sz="3200" dirty="0" smtClean="0">
                <a:solidFill>
                  <a:srgbClr val="FF0000"/>
                </a:solidFill>
              </a:rPr>
              <a:t/>
            </a:r>
            <a:br>
              <a:rPr lang="ru-RU" sz="3200" dirty="0" smtClean="0">
                <a:solidFill>
                  <a:srgbClr val="FF0000"/>
                </a:solidFill>
              </a:rPr>
            </a:br>
            <a:endParaRPr lang="ru-RU" sz="3200" dirty="0">
              <a:solidFill>
                <a:srgbClr val="FF0000"/>
              </a:solidFill>
            </a:endParaRPr>
          </a:p>
        </p:txBody>
      </p:sp>
      <p:sp>
        <p:nvSpPr>
          <p:cNvPr id="3" name="Содержимое 2"/>
          <p:cNvSpPr>
            <a:spLocks noGrp="1"/>
          </p:cNvSpPr>
          <p:nvPr>
            <p:ph idx="1"/>
          </p:nvPr>
        </p:nvSpPr>
        <p:spPr>
          <a:xfrm>
            <a:off x="2555776" y="1600201"/>
            <a:ext cx="4896544" cy="1828799"/>
          </a:xfrm>
        </p:spPr>
        <p:txBody>
          <a:bodyPr>
            <a:normAutofit fontScale="25000" lnSpcReduction="20000"/>
          </a:bodyPr>
          <a:lstStyle/>
          <a:p>
            <a:pPr>
              <a:buNone/>
            </a:pPr>
            <a:r>
              <a:rPr lang="ru-RU" sz="5900" dirty="0" smtClean="0"/>
              <a:t>   </a:t>
            </a:r>
            <a:r>
              <a:rPr lang="ru-RU" sz="11200" dirty="0" smtClean="0"/>
              <a:t>А боги-кузнецы, оказывается, они были у разных народов: у древних славян –  </a:t>
            </a:r>
            <a:r>
              <a:rPr lang="ru-RU" sz="11200" dirty="0" err="1" smtClean="0"/>
              <a:t>Сварог</a:t>
            </a:r>
            <a:r>
              <a:rPr lang="ru-RU" sz="11200" dirty="0" smtClean="0"/>
              <a:t>,</a:t>
            </a:r>
          </a:p>
          <a:p>
            <a:pPr>
              <a:buNone/>
            </a:pPr>
            <a:r>
              <a:rPr lang="ru-RU" sz="8600" dirty="0" smtClean="0"/>
              <a:t>        </a:t>
            </a:r>
            <a:r>
              <a:rPr lang="ru-RU" sz="8600" dirty="0" smtClean="0">
                <a:hlinkClick r:id="rId2"/>
              </a:rPr>
              <a:t> </a:t>
            </a:r>
            <a:r>
              <a:rPr lang="ru-RU" sz="8600" dirty="0" smtClean="0"/>
              <a:t>           </a:t>
            </a:r>
          </a:p>
          <a:p>
            <a:endParaRPr lang="ru-RU" dirty="0" smtClean="0"/>
          </a:p>
          <a:p>
            <a:endParaRPr lang="ru-RU" dirty="0" smtClean="0"/>
          </a:p>
          <a:p>
            <a:endParaRPr lang="ru-RU" dirty="0" smtClean="0"/>
          </a:p>
          <a:p>
            <a:pPr>
              <a:buNone/>
            </a:pPr>
            <a:endParaRPr lang="ru-RU" dirty="0" smtClean="0"/>
          </a:p>
          <a:p>
            <a:pPr>
              <a:buNone/>
            </a:pPr>
            <a:r>
              <a:rPr lang="ru-RU" dirty="0" smtClean="0"/>
              <a:t/>
            </a:r>
            <a:br>
              <a:rPr lang="ru-RU" dirty="0" smtClean="0"/>
            </a:br>
            <a:r>
              <a:rPr lang="ru-RU" dirty="0" smtClean="0"/>
              <a:t/>
            </a:r>
            <a:br>
              <a:rPr lang="ru-RU" dirty="0" smtClean="0"/>
            </a:br>
            <a:endParaRPr lang="ru-RU" dirty="0" smtClean="0"/>
          </a:p>
          <a:p>
            <a:endParaRPr lang="ru-RU" dirty="0"/>
          </a:p>
        </p:txBody>
      </p:sp>
      <p:pic>
        <p:nvPicPr>
          <p:cNvPr id="13" name="Рисунок 12" descr="http://www.o-urok.ru/pq_userfiles/1170.jpg"/>
          <p:cNvPicPr/>
          <p:nvPr/>
        </p:nvPicPr>
        <p:blipFill>
          <a:blip r:embed="rId3" cstate="email"/>
          <a:srcRect/>
          <a:stretch>
            <a:fillRect/>
          </a:stretch>
        </p:blipFill>
        <p:spPr bwMode="auto">
          <a:xfrm>
            <a:off x="251520" y="260648"/>
            <a:ext cx="2371725" cy="3695700"/>
          </a:xfrm>
          <a:prstGeom prst="rect">
            <a:avLst/>
          </a:prstGeom>
          <a:noFill/>
          <a:ln w="9525">
            <a:noFill/>
            <a:miter lim="800000"/>
            <a:headEnd/>
            <a:tailEnd/>
          </a:ln>
        </p:spPr>
      </p:pic>
      <p:pic>
        <p:nvPicPr>
          <p:cNvPr id="15" name="resizeable_pic" descr="http://www.o-urok.ru/../../pq_userfiles/preview/1162.jpg"/>
          <p:cNvPicPr/>
          <p:nvPr/>
        </p:nvPicPr>
        <p:blipFill>
          <a:blip r:embed="rId4" cstate="email"/>
          <a:srcRect/>
          <a:stretch>
            <a:fillRect/>
          </a:stretch>
        </p:blipFill>
        <p:spPr bwMode="auto">
          <a:xfrm>
            <a:off x="467544" y="4581128"/>
            <a:ext cx="1905000" cy="1714500"/>
          </a:xfrm>
          <a:prstGeom prst="rect">
            <a:avLst/>
          </a:prstGeom>
          <a:noFill/>
          <a:ln w="9525">
            <a:noFill/>
            <a:miter lim="800000"/>
            <a:headEnd/>
            <a:tailEnd/>
          </a:ln>
        </p:spPr>
      </p:pic>
      <p:pic>
        <p:nvPicPr>
          <p:cNvPr id="16" name="Рисунок 15" descr="Vulcan (Bissen).jpg">
            <a:hlinkClick r:id="rId2"/>
          </p:cNvPr>
          <p:cNvPicPr/>
          <p:nvPr/>
        </p:nvPicPr>
        <p:blipFill>
          <a:blip r:embed="rId5" cstate="email"/>
          <a:srcRect/>
          <a:stretch>
            <a:fillRect/>
          </a:stretch>
        </p:blipFill>
        <p:spPr bwMode="auto">
          <a:xfrm>
            <a:off x="7452320" y="1340768"/>
            <a:ext cx="1457325" cy="2705100"/>
          </a:xfrm>
          <a:prstGeom prst="rect">
            <a:avLst/>
          </a:prstGeom>
          <a:noFill/>
          <a:ln w="9525">
            <a:noFill/>
            <a:miter lim="800000"/>
            <a:headEnd/>
            <a:tailEnd/>
          </a:ln>
        </p:spPr>
      </p:pic>
      <p:sp>
        <p:nvSpPr>
          <p:cNvPr id="17" name="Прямоугольник 16"/>
          <p:cNvSpPr/>
          <p:nvPr/>
        </p:nvSpPr>
        <p:spPr>
          <a:xfrm>
            <a:off x="2915816" y="2708920"/>
            <a:ext cx="3870176" cy="1384995"/>
          </a:xfrm>
          <a:prstGeom prst="rect">
            <a:avLst/>
          </a:prstGeom>
        </p:spPr>
        <p:txBody>
          <a:bodyPr wrap="square">
            <a:spAutoFit/>
          </a:bodyPr>
          <a:lstStyle/>
          <a:p>
            <a:r>
              <a:rPr lang="ru-RU" dirty="0" smtClean="0"/>
              <a:t> </a:t>
            </a:r>
            <a:r>
              <a:rPr lang="ru-RU" sz="2800" dirty="0" smtClean="0"/>
              <a:t>у древних греков – Гефест, а еще - Вулкан у древних римлян! </a:t>
            </a:r>
            <a:endParaRPr lang="ru-RU" sz="2800" dirty="0"/>
          </a:p>
        </p:txBody>
      </p:sp>
      <p:sp>
        <p:nvSpPr>
          <p:cNvPr id="19" name="Прямоугольник 18"/>
          <p:cNvSpPr/>
          <p:nvPr/>
        </p:nvSpPr>
        <p:spPr>
          <a:xfrm>
            <a:off x="2627784" y="4149080"/>
            <a:ext cx="6048672" cy="3508653"/>
          </a:xfrm>
          <a:prstGeom prst="rect">
            <a:avLst/>
          </a:prstGeom>
        </p:spPr>
        <p:txBody>
          <a:bodyPr wrap="square">
            <a:spAutoFit/>
          </a:bodyPr>
          <a:lstStyle/>
          <a:p>
            <a:r>
              <a:rPr lang="ru-RU" sz="2800" b="1" dirty="0" smtClean="0">
                <a:solidFill>
                  <a:srgbClr val="FF0000"/>
                </a:solidFill>
              </a:rPr>
              <a:t>Птицу видно по полету, а мастера- по работе.</a:t>
            </a:r>
          </a:p>
          <a:p>
            <a:r>
              <a:rPr lang="ru-RU" sz="2800" b="1" dirty="0" smtClean="0">
                <a:solidFill>
                  <a:srgbClr val="FF0000"/>
                </a:solidFill>
              </a:rPr>
              <a:t> Мастеру свой секрет все </a:t>
            </a:r>
            <a:r>
              <a:rPr lang="ru-RU" sz="2800" b="1" smtClean="0">
                <a:solidFill>
                  <a:srgbClr val="FF0000"/>
                </a:solidFill>
              </a:rPr>
              <a:t>ворота открывает</a:t>
            </a:r>
            <a:r>
              <a:rPr lang="ru-RU" sz="2800" b="1" dirty="0" smtClean="0">
                <a:solidFill>
                  <a:srgbClr val="FF0000"/>
                </a:solidFill>
              </a:rPr>
              <a:t>.</a:t>
            </a:r>
          </a:p>
          <a:p>
            <a:r>
              <a:rPr lang="ru-RU" sz="2800" b="1" dirty="0" smtClean="0">
                <a:solidFill>
                  <a:srgbClr val="FF0000"/>
                </a:solidFill>
              </a:rPr>
              <a:t> От ученого набирайся ума, а от мастера- сноровки. </a:t>
            </a:r>
            <a:r>
              <a:rPr lang="ru-RU" b="1" dirty="0" smtClean="0"/>
              <a:t>         </a:t>
            </a:r>
            <a:endParaRPr lang="ru-RU" dirty="0" smtClean="0"/>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подсвечник ковка"/>
          <p:cNvPicPr/>
          <p:nvPr/>
        </p:nvPicPr>
        <p:blipFill>
          <a:blip r:embed="rId2" cstate="email"/>
          <a:srcRect/>
          <a:stretch>
            <a:fillRect/>
          </a:stretch>
        </p:blipFill>
        <p:spPr bwMode="auto">
          <a:xfrm>
            <a:off x="6732240" y="3212976"/>
            <a:ext cx="2088232" cy="3312368"/>
          </a:xfrm>
          <a:prstGeom prst="rect">
            <a:avLst/>
          </a:prstGeom>
          <a:noFill/>
          <a:ln w="9525">
            <a:noFill/>
            <a:miter lim="800000"/>
            <a:headEnd/>
            <a:tailEnd/>
          </a:ln>
        </p:spPr>
      </p:pic>
      <p:pic>
        <p:nvPicPr>
          <p:cNvPr id="4" name="Рисунок 3" descr="кованая подставка под цветы"/>
          <p:cNvPicPr/>
          <p:nvPr/>
        </p:nvPicPr>
        <p:blipFill>
          <a:blip r:embed="rId3" cstate="email"/>
          <a:srcRect/>
          <a:stretch>
            <a:fillRect/>
          </a:stretch>
        </p:blipFill>
        <p:spPr bwMode="auto">
          <a:xfrm>
            <a:off x="251520" y="1412776"/>
            <a:ext cx="2605811" cy="5112568"/>
          </a:xfrm>
          <a:prstGeom prst="rect">
            <a:avLst/>
          </a:prstGeom>
          <a:noFill/>
          <a:ln w="9525">
            <a:noFill/>
            <a:miter lim="800000"/>
            <a:headEnd/>
            <a:tailEnd/>
          </a:ln>
        </p:spPr>
      </p:pic>
      <p:sp>
        <p:nvSpPr>
          <p:cNvPr id="5" name="Заголовок 4"/>
          <p:cNvSpPr>
            <a:spLocks noGrp="1"/>
          </p:cNvSpPr>
          <p:nvPr>
            <p:ph type="title"/>
          </p:nvPr>
        </p:nvSpPr>
        <p:spPr/>
        <p:txBody>
          <a:bodyPr>
            <a:normAutofit fontScale="90000"/>
          </a:bodyPr>
          <a:lstStyle/>
          <a:p>
            <a:r>
              <a:rPr lang="ru-RU" sz="3600" b="1" dirty="0" smtClean="0">
                <a:solidFill>
                  <a:srgbClr val="FF0000"/>
                </a:solidFill>
              </a:rPr>
              <a:t>Славен человек не словами, а делами.</a:t>
            </a:r>
            <a:r>
              <a:rPr lang="ru-RU" dirty="0" smtClean="0"/>
              <a:t/>
            </a:r>
            <a:br>
              <a:rPr lang="ru-RU" dirty="0" smtClean="0"/>
            </a:br>
            <a:endParaRPr lang="ru-RU" dirty="0"/>
          </a:p>
        </p:txBody>
      </p:sp>
      <p:sp>
        <p:nvSpPr>
          <p:cNvPr id="6" name="Содержимое 5"/>
          <p:cNvSpPr>
            <a:spLocks noGrp="1"/>
          </p:cNvSpPr>
          <p:nvPr>
            <p:ph idx="1"/>
          </p:nvPr>
        </p:nvSpPr>
        <p:spPr/>
        <p:txBody>
          <a:bodyPr/>
          <a:lstStyle/>
          <a:p>
            <a:pPr>
              <a:buNone/>
            </a:pPr>
            <a:r>
              <a:rPr lang="ru-RU" dirty="0" smtClean="0"/>
              <a:t> </a:t>
            </a:r>
            <a:endParaRPr lang="ru-RU" dirty="0"/>
          </a:p>
        </p:txBody>
      </p:sp>
      <p:sp>
        <p:nvSpPr>
          <p:cNvPr id="7" name="Прямоугольник 6"/>
          <p:cNvSpPr/>
          <p:nvPr/>
        </p:nvSpPr>
        <p:spPr>
          <a:xfrm>
            <a:off x="3203848" y="1412776"/>
            <a:ext cx="5544616" cy="2185214"/>
          </a:xfrm>
          <a:prstGeom prst="rect">
            <a:avLst/>
          </a:prstGeom>
        </p:spPr>
        <p:txBody>
          <a:bodyPr wrap="square">
            <a:spAutoFit/>
          </a:bodyPr>
          <a:lstStyle/>
          <a:p>
            <a:pPr fontAlgn="ctr"/>
            <a:r>
              <a:rPr lang="ru-RU" sz="2800" dirty="0" smtClean="0"/>
              <a:t>Ну, а в наше время ценность  железа в другом  - вся  промышленность на нем                                   держится, на нем и его  сплавах! </a:t>
            </a:r>
          </a:p>
          <a:p>
            <a:pPr fontAlgn="ctr"/>
            <a:r>
              <a:rPr lang="ru-RU" sz="2400" dirty="0" smtClean="0"/>
              <a:t> </a:t>
            </a:r>
          </a:p>
        </p:txBody>
      </p:sp>
      <p:sp>
        <p:nvSpPr>
          <p:cNvPr id="11" name="Прямоугольник 10"/>
          <p:cNvSpPr/>
          <p:nvPr/>
        </p:nvSpPr>
        <p:spPr>
          <a:xfrm>
            <a:off x="3347864" y="3789040"/>
            <a:ext cx="3312368" cy="2246769"/>
          </a:xfrm>
          <a:prstGeom prst="rect">
            <a:avLst/>
          </a:prstGeom>
        </p:spPr>
        <p:txBody>
          <a:bodyPr wrap="square">
            <a:spAutoFit/>
          </a:bodyPr>
          <a:lstStyle/>
          <a:p>
            <a:r>
              <a:rPr lang="ru-RU" sz="2800" b="1" dirty="0" smtClean="0">
                <a:solidFill>
                  <a:srgbClr val="FF0000"/>
                </a:solidFill>
              </a:rPr>
              <a:t>Добрый пример лучше ста слов.</a:t>
            </a:r>
          </a:p>
          <a:p>
            <a:endParaRPr lang="ru-RU" sz="2800" dirty="0" smtClean="0">
              <a:solidFill>
                <a:srgbClr val="FF0000"/>
              </a:solidFill>
            </a:endParaRPr>
          </a:p>
          <a:p>
            <a:r>
              <a:rPr lang="ru-RU" sz="2800" b="1" dirty="0" smtClean="0">
                <a:solidFill>
                  <a:srgbClr val="FF0000"/>
                </a:solidFill>
              </a:rPr>
              <a:t>Начиная дело, о конце думай.</a:t>
            </a:r>
            <a:endParaRPr lang="ru-RU" sz="2800" dirty="0">
              <a:solidFill>
                <a:srgbClr val="FF0000"/>
              </a:solidFill>
            </a:endParaRPr>
          </a:p>
        </p:txBody>
      </p:sp>
      <p:sp>
        <p:nvSpPr>
          <p:cNvPr id="8" name="Управляющая кнопка: домой 7">
            <a:hlinkClick r:id="rId4" action="ppaction://hlinksldjump" highlightClick="1"/>
          </p:cNvPr>
          <p:cNvSpPr/>
          <p:nvPr/>
        </p:nvSpPr>
        <p:spPr>
          <a:xfrm>
            <a:off x="8604448" y="6309320"/>
            <a:ext cx="539552" cy="548680"/>
          </a:xfrm>
          <a:prstGeom prst="actionButtonHom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620713"/>
            <a:ext cx="8229600" cy="360362"/>
          </a:xfrm>
        </p:spPr>
        <p:txBody>
          <a:bodyPr>
            <a:normAutofit fontScale="90000"/>
          </a:bodyPr>
          <a:lstStyle/>
          <a:p>
            <a:r>
              <a:rPr lang="ru-RU" sz="3600" dirty="0" smtClean="0"/>
              <a:t>Строение  железа</a:t>
            </a:r>
            <a:r>
              <a:rPr lang="ru-RU" dirty="0" smtClean="0"/>
              <a:t>.</a:t>
            </a:r>
            <a:br>
              <a:rPr lang="ru-RU" dirty="0" smtClean="0"/>
            </a:br>
            <a:endParaRPr lang="ru-RU" dirty="0"/>
          </a:p>
        </p:txBody>
      </p:sp>
      <p:sp>
        <p:nvSpPr>
          <p:cNvPr id="3" name="Содержимое 2"/>
          <p:cNvSpPr>
            <a:spLocks noGrp="1"/>
          </p:cNvSpPr>
          <p:nvPr>
            <p:ph idx="4294967295"/>
          </p:nvPr>
        </p:nvSpPr>
        <p:spPr>
          <a:xfrm>
            <a:off x="395536" y="836613"/>
            <a:ext cx="6264696" cy="3456483"/>
          </a:xfrm>
        </p:spPr>
        <p:txBody>
          <a:bodyPr>
            <a:normAutofit/>
          </a:bodyPr>
          <a:lstStyle/>
          <a:p>
            <a:pPr>
              <a:buNone/>
            </a:pPr>
            <a:r>
              <a:rPr lang="ru-RU" sz="3600" dirty="0" smtClean="0"/>
              <a:t>    </a:t>
            </a:r>
            <a:r>
              <a:rPr lang="ru-RU" sz="2600" dirty="0" smtClean="0"/>
              <a:t>Как известно, железо, как и другие металлы, имеет кристаллическую структуру.  Интересно, что природные кристаллы железа малы и обладают преимущественно размерами от 1-3 мм в длину и около 1 мм в ширину, но встречаются и</a:t>
            </a:r>
            <a:r>
              <a:rPr lang="ru-RU" sz="2600" b="1" dirty="0" smtClean="0"/>
              <a:t> </a:t>
            </a:r>
            <a:r>
              <a:rPr lang="ru-RU" sz="2600" dirty="0" smtClean="0"/>
              <a:t>кристаллы-гиганты! </a:t>
            </a:r>
            <a:endParaRPr lang="ru-RU" sz="2600" dirty="0"/>
          </a:p>
        </p:txBody>
      </p:sp>
      <p:pic>
        <p:nvPicPr>
          <p:cNvPr id="4" name="Рисунок 3" descr="http://www.naukaspb.ru/spravochniki/Demo%20Metall/1.files/12.gif"/>
          <p:cNvPicPr/>
          <p:nvPr/>
        </p:nvPicPr>
        <p:blipFill>
          <a:blip r:embed="rId2" cstate="email"/>
          <a:srcRect t="63237"/>
          <a:stretch>
            <a:fillRect/>
          </a:stretch>
        </p:blipFill>
        <p:spPr bwMode="auto">
          <a:xfrm>
            <a:off x="6156176" y="4509120"/>
            <a:ext cx="2743200" cy="1423323"/>
          </a:xfrm>
          <a:prstGeom prst="rect">
            <a:avLst/>
          </a:prstGeom>
          <a:noFill/>
          <a:ln w="9525">
            <a:noFill/>
            <a:miter lim="800000"/>
            <a:headEnd/>
            <a:tailEnd/>
          </a:ln>
        </p:spPr>
      </p:pic>
      <p:pic>
        <p:nvPicPr>
          <p:cNvPr id="7" name="Рисунок 6" descr="http://www.naukaspb.ru/spravochniki/Demo%20Metall/1.files/12.gif"/>
          <p:cNvPicPr/>
          <p:nvPr/>
        </p:nvPicPr>
        <p:blipFill>
          <a:blip r:embed="rId2" cstate="email"/>
          <a:srcRect t="31618" b="34904"/>
          <a:stretch>
            <a:fillRect/>
          </a:stretch>
        </p:blipFill>
        <p:spPr bwMode="auto">
          <a:xfrm>
            <a:off x="6156176" y="2636912"/>
            <a:ext cx="2743200" cy="1296144"/>
          </a:xfrm>
          <a:prstGeom prst="rect">
            <a:avLst/>
          </a:prstGeom>
          <a:noFill/>
          <a:ln w="9525">
            <a:noFill/>
            <a:miter lim="800000"/>
            <a:headEnd/>
            <a:tailEnd/>
          </a:ln>
        </p:spPr>
      </p:pic>
      <p:pic>
        <p:nvPicPr>
          <p:cNvPr id="8" name="Рисунок 7" descr="http://www.naukaspb.ru/spravochniki/Demo%20Metall/1.files/12.gif"/>
          <p:cNvPicPr/>
          <p:nvPr/>
        </p:nvPicPr>
        <p:blipFill>
          <a:blip r:embed="rId2" cstate="email"/>
          <a:srcRect b="68382"/>
          <a:stretch>
            <a:fillRect/>
          </a:stretch>
        </p:blipFill>
        <p:spPr bwMode="auto">
          <a:xfrm>
            <a:off x="6156176" y="692696"/>
            <a:ext cx="2743200" cy="1224136"/>
          </a:xfrm>
          <a:prstGeom prst="rect">
            <a:avLst/>
          </a:prstGeom>
          <a:noFill/>
          <a:ln w="9525">
            <a:noFill/>
            <a:miter lim="800000"/>
            <a:headEnd/>
            <a:tailEnd/>
          </a:ln>
        </p:spPr>
      </p:pic>
      <p:sp>
        <p:nvSpPr>
          <p:cNvPr id="9" name="Прямоугольник 8"/>
          <p:cNvSpPr/>
          <p:nvPr/>
        </p:nvSpPr>
        <p:spPr>
          <a:xfrm>
            <a:off x="1979712" y="4149080"/>
            <a:ext cx="4320480" cy="2246769"/>
          </a:xfrm>
          <a:prstGeom prst="rect">
            <a:avLst/>
          </a:prstGeom>
        </p:spPr>
        <p:txBody>
          <a:bodyPr wrap="square">
            <a:spAutoFit/>
          </a:bodyPr>
          <a:lstStyle/>
          <a:p>
            <a:r>
              <a:rPr lang="ru-RU" sz="2800" dirty="0" smtClean="0"/>
              <a:t>Так называемый «кристалл Чернова», находящийся в одном из   московских музеев, весит 3,45 кг и   имеет длину около 40 см. </a:t>
            </a:r>
            <a:endParaRPr lang="ru-RU" sz="2800" dirty="0"/>
          </a:p>
        </p:txBody>
      </p:sp>
      <p:pic>
        <p:nvPicPr>
          <p:cNvPr id="10" name="Рисунок 9" descr="http://allforchildren.ru/pictures/school21_s/school2197.gif">
            <a:hlinkClick r:id="rId3" tgtFrame="_blank" tooltip="&quot;Нажмите для просмотра полноразмерного изображения&quot;"/>
          </p:cNvPr>
          <p:cNvPicPr/>
          <p:nvPr/>
        </p:nvPicPr>
        <p:blipFill>
          <a:blip r:embed="rId4" cstate="email"/>
          <a:srcRect/>
          <a:stretch>
            <a:fillRect/>
          </a:stretch>
        </p:blipFill>
        <p:spPr bwMode="auto">
          <a:xfrm>
            <a:off x="395536" y="4077072"/>
            <a:ext cx="1440160" cy="2448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2060848"/>
            <a:ext cx="7992888" cy="3046988"/>
          </a:xfrm>
          <a:prstGeom prst="rect">
            <a:avLst/>
          </a:prstGeom>
        </p:spPr>
        <p:txBody>
          <a:bodyPr wrap="square">
            <a:spAutoFit/>
          </a:bodyPr>
          <a:lstStyle/>
          <a:p>
            <a:r>
              <a:rPr lang="ru-RU" sz="2800" dirty="0" smtClean="0"/>
              <a:t>В отличие   от таких огромных  кристаллов-глыб   существуют и нитяные железные   кристаллы.  Ученым удалось  вырастить   железный кристалл-ус   длиной около   10 см и диаметром примерно в 1мм.   Такие  длинные  монокристаллы   обладают интересными физическими   свойствами:   </a:t>
            </a:r>
            <a:r>
              <a:rPr lang="ru-RU" sz="2400" dirty="0" smtClean="0"/>
              <a:t/>
            </a:r>
            <a:br>
              <a:rPr lang="ru-RU" sz="2400" dirty="0" smtClean="0"/>
            </a:br>
            <a:endParaRPr lang="ru-RU" sz="2400" dirty="0"/>
          </a:p>
        </p:txBody>
      </p:sp>
      <p:pic>
        <p:nvPicPr>
          <p:cNvPr id="3" name="Рисунок 2" descr="C:\Documents and Settings\Admin.USER-E22E52FD4F\Мои документы\фон\6018123bf2ae.gif"/>
          <p:cNvPicPr/>
          <p:nvPr/>
        </p:nvPicPr>
        <p:blipFill>
          <a:blip r:embed="rId2" cstate="email"/>
          <a:srcRect/>
          <a:stretch>
            <a:fillRect/>
          </a:stretch>
        </p:blipFill>
        <p:spPr bwMode="auto">
          <a:xfrm>
            <a:off x="2411760" y="332656"/>
            <a:ext cx="3638550" cy="1647825"/>
          </a:xfrm>
          <a:prstGeom prst="rect">
            <a:avLst/>
          </a:prstGeom>
          <a:noFill/>
          <a:ln w="9525">
            <a:noFill/>
            <a:miter lim="800000"/>
            <a:headEnd/>
            <a:tailEnd/>
          </a:ln>
        </p:spPr>
      </p:pic>
      <p:sp>
        <p:nvSpPr>
          <p:cNvPr id="4" name="Прямоугольник 3"/>
          <p:cNvSpPr/>
          <p:nvPr/>
        </p:nvSpPr>
        <p:spPr>
          <a:xfrm>
            <a:off x="3131840" y="4581128"/>
            <a:ext cx="5148064" cy="954107"/>
          </a:xfrm>
          <a:prstGeom prst="rect">
            <a:avLst/>
          </a:prstGeom>
        </p:spPr>
        <p:txBody>
          <a:bodyPr wrap="square">
            <a:spAutoFit/>
          </a:bodyPr>
          <a:lstStyle/>
          <a:p>
            <a:r>
              <a:rPr lang="ru-RU" sz="2800" dirty="0" smtClean="0"/>
              <a:t>высокой   пластичностью   и   повышенной   прочностью.</a:t>
            </a:r>
            <a:endParaRPr lang="ru-RU" sz="2800" dirty="0"/>
          </a:p>
        </p:txBody>
      </p:sp>
      <p:pic>
        <p:nvPicPr>
          <p:cNvPr id="5" name="Рисунок 4" descr="http://allforchildren.ru/pictures/school8_s/school0815.jpg">
            <a:hlinkClick r:id="rId3" tgtFrame="_blank" tooltip="&quot;Нажмите для просмотра полноразмерного изображения&quot;"/>
          </p:cNvPr>
          <p:cNvPicPr/>
          <p:nvPr/>
        </p:nvPicPr>
        <p:blipFill>
          <a:blip r:embed="rId4" cstate="email"/>
          <a:srcRect/>
          <a:stretch>
            <a:fillRect/>
          </a:stretch>
        </p:blipFill>
        <p:spPr bwMode="auto">
          <a:xfrm>
            <a:off x="827584" y="4725144"/>
            <a:ext cx="1575048" cy="1872208"/>
          </a:xfrm>
          <a:prstGeom prst="rect">
            <a:avLst/>
          </a:prstGeom>
          <a:noFill/>
          <a:ln w="9525">
            <a:noFill/>
            <a:miter lim="800000"/>
            <a:headEnd/>
            <a:tailEnd/>
          </a:ln>
        </p:spPr>
      </p:pic>
      <p:sp>
        <p:nvSpPr>
          <p:cNvPr id="6" name="Управляющая кнопка: домой 5">
            <a:hlinkClick r:id="rId5" action="ppaction://hlinksldjump" highlightClick="1"/>
          </p:cNvPr>
          <p:cNvSpPr/>
          <p:nvPr/>
        </p:nvSpPr>
        <p:spPr>
          <a:xfrm>
            <a:off x="8567936" y="6381328"/>
            <a:ext cx="576064" cy="476672"/>
          </a:xfrm>
          <a:prstGeom prst="actionButtonHom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2987824" y="908720"/>
            <a:ext cx="5904656" cy="3024336"/>
          </a:xfrm>
        </p:spPr>
        <p:txBody>
          <a:bodyPr>
            <a:normAutofit lnSpcReduction="10000"/>
          </a:bodyPr>
          <a:lstStyle/>
          <a:p>
            <a:pPr>
              <a:buNone/>
            </a:pPr>
            <a:r>
              <a:rPr lang="ru-RU" sz="2800" dirty="0" smtClean="0"/>
              <a:t>А знаете ли Вы, что такое</a:t>
            </a:r>
            <a:r>
              <a:rPr lang="ru-RU" sz="2800" b="1" dirty="0" smtClean="0"/>
              <a:t> </a:t>
            </a:r>
            <a:r>
              <a:rPr lang="ru-RU" sz="2800" dirty="0" smtClean="0"/>
              <a:t>«лунное» железо? Да-да, это железо, которое было обнаружено в доставленном на Землю образце лунного грунта! Лунная пыль, а в ней распыленное железо! Да, еще какое! </a:t>
            </a:r>
          </a:p>
          <a:p>
            <a:endParaRPr lang="ru-RU" sz="2800" dirty="0"/>
          </a:p>
        </p:txBody>
      </p:sp>
      <p:sp>
        <p:nvSpPr>
          <p:cNvPr id="5" name="Заголовок 1"/>
          <p:cNvSpPr>
            <a:spLocks noGrp="1"/>
          </p:cNvSpPr>
          <p:nvPr>
            <p:ph type="title"/>
          </p:nvPr>
        </p:nvSpPr>
        <p:spPr>
          <a:xfrm>
            <a:off x="2483768" y="476672"/>
            <a:ext cx="6203032" cy="360040"/>
          </a:xfrm>
        </p:spPr>
        <p:txBody>
          <a:bodyPr>
            <a:normAutofit fontScale="90000"/>
          </a:bodyPr>
          <a:lstStyle/>
          <a:p>
            <a:r>
              <a:rPr lang="ru-RU" dirty="0" smtClean="0"/>
              <a:t>«Лунное» железо.</a:t>
            </a:r>
            <a:br>
              <a:rPr lang="ru-RU" dirty="0" smtClean="0"/>
            </a:br>
            <a:endParaRPr lang="ru-RU" dirty="0"/>
          </a:p>
        </p:txBody>
      </p:sp>
      <p:pic>
        <p:nvPicPr>
          <p:cNvPr id="6" name="Рисунок 5" descr="http://funforkids.ru/pictures/cosmos/cosmos086.png"/>
          <p:cNvPicPr/>
          <p:nvPr/>
        </p:nvPicPr>
        <p:blipFill>
          <a:blip r:embed="rId2" cstate="email"/>
          <a:srcRect/>
          <a:stretch>
            <a:fillRect/>
          </a:stretch>
        </p:blipFill>
        <p:spPr bwMode="auto">
          <a:xfrm>
            <a:off x="0" y="0"/>
            <a:ext cx="3209925" cy="3324225"/>
          </a:xfrm>
          <a:prstGeom prst="rect">
            <a:avLst/>
          </a:prstGeom>
          <a:noFill/>
          <a:ln w="9525">
            <a:noFill/>
            <a:miter lim="800000"/>
            <a:headEnd/>
            <a:tailEnd/>
          </a:ln>
        </p:spPr>
      </p:pic>
      <p:sp>
        <p:nvSpPr>
          <p:cNvPr id="7" name="Прямоугольник 6"/>
          <p:cNvSpPr/>
          <p:nvPr/>
        </p:nvSpPr>
        <p:spPr>
          <a:xfrm>
            <a:off x="467544" y="3573016"/>
            <a:ext cx="8352928" cy="3108543"/>
          </a:xfrm>
          <a:prstGeom prst="rect">
            <a:avLst/>
          </a:prstGeom>
        </p:spPr>
        <p:txBody>
          <a:bodyPr wrap="square">
            <a:spAutoFit/>
          </a:bodyPr>
          <a:lstStyle/>
          <a:p>
            <a:r>
              <a:rPr lang="ru-RU" sz="2800" dirty="0" smtClean="0"/>
              <a:t>Это металлическое железо совсем не окисляется на воздухе! Ученые предполагают, что «виноват» в этом солнечный ветер, воздействующий на незащищенную атмосферой поверхность Луны. Бомбардировка поверхности Луны ионами и протонами  солнечного   ветра значительно   повышает коррозионную  устойчивость железа. </a:t>
            </a:r>
            <a:endParaRPr lang="ru-RU"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1649</TotalTime>
  <Words>1171</Words>
  <Application>Microsoft Office PowerPoint</Application>
  <PresentationFormat>Экран (4:3)</PresentationFormat>
  <Paragraphs>94</Paragraphs>
  <Slides>22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22</vt:i4>
      </vt:variant>
    </vt:vector>
  </HeadingPairs>
  <TitlesOfParts>
    <vt:vector size="26" baseType="lpstr">
      <vt:lpstr>Arial</vt:lpstr>
      <vt:lpstr>Calibri</vt:lpstr>
      <vt:lpstr>Times New Roman</vt:lpstr>
      <vt:lpstr>Тема Office</vt:lpstr>
      <vt:lpstr>Что вы думаете об обычном  железном гвоздике ?</vt:lpstr>
      <vt:lpstr>Содержание</vt:lpstr>
      <vt:lpstr>Древние изделия из железа. </vt:lpstr>
      <vt:lpstr>Презентация PowerPoint</vt:lpstr>
      <vt:lpstr>Не молот железо кует, а кузнец молотом бьет. </vt:lpstr>
      <vt:lpstr>Славен человек не словами, а делами. </vt:lpstr>
      <vt:lpstr>Строение  железа. </vt:lpstr>
      <vt:lpstr>Презентация PowerPoint</vt:lpstr>
      <vt:lpstr>«Лунное» железо. </vt:lpstr>
      <vt:lpstr>Презентация PowerPoint</vt:lpstr>
      <vt:lpstr>Теперь о большом "гвоздике"!</vt:lpstr>
      <vt:lpstr>Презентация PowerPoint</vt:lpstr>
      <vt:lpstr>Презентация PowerPoint</vt:lpstr>
      <vt:lpstr>Презентация PowerPoint</vt:lpstr>
      <vt:lpstr>Где больше всего железа на Земле?</vt:lpstr>
      <vt:lpstr>Презентация PowerPoint</vt:lpstr>
      <vt:lpstr>Железо  в  человеке.</vt:lpstr>
      <vt:lpstr>Презентация PowerPoint</vt:lpstr>
      <vt:lpstr> </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Чертёж  коробочки</dc:title>
  <dc:creator>sch941k109</dc:creator>
  <cp:lastModifiedBy>Saw</cp:lastModifiedBy>
  <cp:revision>159</cp:revision>
  <dcterms:created xsi:type="dcterms:W3CDTF">2012-11-14T10:58:58Z</dcterms:created>
  <dcterms:modified xsi:type="dcterms:W3CDTF">2013-02-22T18:50:24Z</dcterms:modified>
</cp:coreProperties>
</file>