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3" r:id="rId1"/>
  </p:sldMasterIdLst>
  <p:notesMasterIdLst>
    <p:notesMasterId r:id="rId21"/>
  </p:notesMasterIdLst>
  <p:sldIdLst>
    <p:sldId id="265" r:id="rId2"/>
    <p:sldId id="266" r:id="rId3"/>
    <p:sldId id="263" r:id="rId4"/>
    <p:sldId id="259" r:id="rId5"/>
    <p:sldId id="267" r:id="rId6"/>
    <p:sldId id="272" r:id="rId7"/>
    <p:sldId id="274" r:id="rId8"/>
    <p:sldId id="277" r:id="rId9"/>
    <p:sldId id="285" r:id="rId10"/>
    <p:sldId id="279" r:id="rId11"/>
    <p:sldId id="280" r:id="rId12"/>
    <p:sldId id="282" r:id="rId13"/>
    <p:sldId id="283" r:id="rId14"/>
    <p:sldId id="262" r:id="rId15"/>
    <p:sldId id="269" r:id="rId16"/>
    <p:sldId id="270" r:id="rId17"/>
    <p:sldId id="271" r:id="rId18"/>
    <p:sldId id="284" r:id="rId19"/>
    <p:sldId id="287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FF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59" autoAdjust="0"/>
    <p:restoredTop sz="94766" autoAdjust="0"/>
  </p:normalViewPr>
  <p:slideViewPr>
    <p:cSldViewPr>
      <p:cViewPr varScale="1">
        <p:scale>
          <a:sx n="86" d="100"/>
          <a:sy n="86" d="100"/>
        </p:scale>
        <p:origin x="-109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E91EC50C-6BD3-4CB4-A422-582A6D42DC93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DCF482C-2254-4BA9-A584-5BE749277307}" type="slidenum">
              <a:rPr lang="ru-RU"/>
              <a:pPr/>
              <a:t>1</a:t>
            </a:fld>
            <a:endParaRPr lang="ru-RU"/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D428910-7A0B-49F3-ADDC-40F3B3FEDF69}" type="slidenum">
              <a:rPr lang="ru-RU"/>
              <a:pPr/>
              <a:t>10</a:t>
            </a:fld>
            <a:endParaRPr lang="ru-RU"/>
          </a:p>
        </p:txBody>
      </p:sp>
      <p:sp>
        <p:nvSpPr>
          <p:cNvPr id="7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3CBEE80-0704-4339-879B-B8E0F55C4B04}" type="slidenum">
              <a:rPr lang="ru-RU"/>
              <a:pPr/>
              <a:t>11</a:t>
            </a:fld>
            <a:endParaRPr lang="ru-RU"/>
          </a:p>
        </p:txBody>
      </p:sp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FC4BBA5-138E-4FDE-9DDF-B568B6F74CCB}" type="slidenum">
              <a:rPr lang="ru-RU"/>
              <a:pPr/>
              <a:t>12</a:t>
            </a:fld>
            <a:endParaRPr lang="ru-RU"/>
          </a:p>
        </p:txBody>
      </p:sp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34B80ED-6505-459D-BE79-70499A597610}" type="slidenum">
              <a:rPr lang="ru-RU"/>
              <a:pPr/>
              <a:t>13</a:t>
            </a:fld>
            <a:endParaRPr lang="ru-RU"/>
          </a:p>
        </p:txBody>
      </p:sp>
      <p:sp>
        <p:nvSpPr>
          <p:cNvPr id="8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8417CF0-BE8A-4BAF-9045-7C8D85A8C03A}" type="slidenum">
              <a:rPr lang="ru-RU"/>
              <a:pPr/>
              <a:t>14</a:t>
            </a:fld>
            <a:endParaRPr lang="ru-RU"/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B02A676-C57A-4C89-A1A6-3D31DD3F7F45}" type="slidenum">
              <a:rPr lang="ru-RU"/>
              <a:pPr/>
              <a:t>15</a:t>
            </a:fld>
            <a:endParaRPr lang="ru-RU"/>
          </a:p>
        </p:txBody>
      </p:sp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515249A-09D7-4A95-ACD9-6DD59EFBDD55}" type="slidenum">
              <a:rPr lang="ru-RU"/>
              <a:pPr/>
              <a:t>16</a:t>
            </a:fld>
            <a:endParaRPr lang="ru-RU"/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E80DBA-63CB-477F-AFD2-6550B1DD436F}" type="slidenum">
              <a:rPr lang="ru-RU"/>
              <a:pPr/>
              <a:t>17</a:t>
            </a:fld>
            <a:endParaRPr lang="ru-RU"/>
          </a:p>
        </p:txBody>
      </p:sp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7EC70D-7801-4FF7-ABAE-A559EF59F23E}" type="slidenum">
              <a:rPr lang="ru-RU"/>
              <a:pPr/>
              <a:t>18</a:t>
            </a:fld>
            <a:endParaRPr lang="ru-RU"/>
          </a:p>
        </p:txBody>
      </p:sp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3942ABB-3957-4041-9DF1-65603756E043}" type="slidenum">
              <a:rPr lang="ru-RU"/>
              <a:pPr/>
              <a:t>19</a:t>
            </a:fld>
            <a:endParaRPr lang="ru-RU"/>
          </a:p>
        </p:txBody>
      </p:sp>
      <p:sp>
        <p:nvSpPr>
          <p:cNvPr id="98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FC3662-9BD6-41F7-9248-336AE3B101D4}" type="slidenum">
              <a:rPr lang="ru-RU"/>
              <a:pPr/>
              <a:t>2</a:t>
            </a:fld>
            <a:endParaRPr lang="ru-RU"/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4E3A4D2-EEDE-45C7-BB54-43912ED50B13}" type="slidenum">
              <a:rPr lang="ru-RU"/>
              <a:pPr/>
              <a:t>3</a:t>
            </a:fld>
            <a:endParaRPr lang="ru-RU"/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F8DCFA9-7A23-49B4-9813-D18F805A711C}" type="slidenum">
              <a:rPr lang="ru-RU"/>
              <a:pPr/>
              <a:t>4</a:t>
            </a:fld>
            <a:endParaRPr lang="ru-RU"/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7A2B0B-E118-4B5A-B37D-97BA238C4F10}" type="slidenum">
              <a:rPr lang="ru-RU"/>
              <a:pPr/>
              <a:t>5</a:t>
            </a:fld>
            <a:endParaRPr lang="ru-RU"/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38ACB4-34D4-46D0-8081-1B1AAAE730A8}" type="slidenum">
              <a:rPr lang="ru-RU"/>
              <a:pPr/>
              <a:t>6</a:t>
            </a:fld>
            <a:endParaRPr lang="ru-RU"/>
          </a:p>
        </p:txBody>
      </p:sp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2A64B3-864E-4FB2-AF56-CE349C8EFF13}" type="slidenum">
              <a:rPr lang="ru-RU"/>
              <a:pPr/>
              <a:t>7</a:t>
            </a:fld>
            <a:endParaRPr lang="ru-RU"/>
          </a:p>
        </p:txBody>
      </p:sp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311967-C206-420C-A620-6700B9239ADF}" type="slidenum">
              <a:rPr lang="ru-RU"/>
              <a:pPr/>
              <a:t>8</a:t>
            </a:fld>
            <a:endParaRPr lang="ru-RU"/>
          </a:p>
        </p:txBody>
      </p:sp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4EE293B-5FA7-44FA-9B50-CB86FD9FD618}" type="slidenum">
              <a:rPr lang="ru-RU"/>
              <a:pPr/>
              <a:t>9</a:t>
            </a:fld>
            <a:endParaRPr lang="ru-RU"/>
          </a:p>
        </p:txBody>
      </p:sp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0539C34-850F-42E1-A214-1D4EEB5A06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2F806-647B-4DD9-BD77-4A8E3E0478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BDAB7-B4A1-43A1-8B97-B65F4293B0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3EC5264C-43F7-4B7D-AB32-DD614E2F85EA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2C5E5C4B-4999-444B-9F5F-9FF42FF71F19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2BAD8155-A849-4525-8BBB-CA2B06F4E2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2BE6-8C30-4C89-BC7B-3D75265A5E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F6403-C1C7-4DAE-963A-1C070381870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A686C-6A43-4E92-963A-18BE08870B8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47A75-8930-4A4F-968D-E3E529EC9D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23E09-F522-4AD6-899B-6F7C93E9FE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D06DCCC-1C39-497B-B12C-4BBF2B4F3D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C7824AF-7C4F-4E2A-9D94-57C68CA140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792C265-E88A-4401-892D-B5E0E9348E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04" r:id="rId1"/>
    <p:sldLayoutId id="2147483905" r:id="rId2"/>
    <p:sldLayoutId id="2147483906" r:id="rId3"/>
    <p:sldLayoutId id="2147483907" r:id="rId4"/>
    <p:sldLayoutId id="2147483908" r:id="rId5"/>
    <p:sldLayoutId id="2147483909" r:id="rId6"/>
    <p:sldLayoutId id="2147483910" r:id="rId7"/>
    <p:sldLayoutId id="2147483911" r:id="rId8"/>
    <p:sldLayoutId id="2147483912" r:id="rId9"/>
    <p:sldLayoutId id="2147483913" r:id="rId10"/>
    <p:sldLayoutId id="2147483914" r:id="rId11"/>
    <p:sldLayoutId id="2147483915" r:id="rId12"/>
    <p:sldLayoutId id="2147483916" r:id="rId13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slide" Target="slide11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Relationship Id="rId4" Type="http://schemas.openxmlformats.org/officeDocument/2006/relationships/slide" Target="slide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slide" Target="slide1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slide" Target="slide10.xml"/><Relationship Id="rId7" Type="http://schemas.openxmlformats.org/officeDocument/2006/relationships/slide" Target="slide17.xml"/><Relationship Id="rId12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3.xml"/><Relationship Id="rId11" Type="http://schemas.openxmlformats.org/officeDocument/2006/relationships/image" Target="../media/image8.png"/><Relationship Id="rId5" Type="http://schemas.openxmlformats.org/officeDocument/2006/relationships/slide" Target="slide16.xml"/><Relationship Id="rId10" Type="http://schemas.openxmlformats.org/officeDocument/2006/relationships/image" Target="../media/image7.png"/><Relationship Id="rId4" Type="http://schemas.openxmlformats.org/officeDocument/2006/relationships/slide" Target="slide15.xml"/><Relationship Id="rId9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11188" y="4868863"/>
            <a:ext cx="8532812" cy="1439862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chemeClr val="bg2"/>
                </a:solidFill>
                <a:latin typeface="Times New Roman" pitchFamily="18" charset="0"/>
              </a:rPr>
              <a:t>Урок в 9 классе</a:t>
            </a:r>
          </a:p>
          <a:p>
            <a:r>
              <a:rPr lang="ru-RU" sz="4000" b="1" smtClean="0">
                <a:solidFill>
                  <a:schemeClr val="bg2"/>
                </a:solidFill>
                <a:latin typeface="Times New Roman" pitchFamily="18" charset="0"/>
              </a:rPr>
              <a:t>.</a:t>
            </a:r>
            <a:endParaRPr lang="ru-RU" sz="4000" b="1" dirty="0">
              <a:solidFill>
                <a:schemeClr val="bg2"/>
              </a:solidFill>
              <a:latin typeface="Times New Roman" pitchFamily="18" charset="0"/>
            </a:endParaRPr>
          </a:p>
        </p:txBody>
      </p:sp>
      <p:sp>
        <p:nvSpPr>
          <p:cNvPr id="29700" name="WordArt 4"/>
          <p:cNvSpPr>
            <a:spLocks noChangeArrowheads="1" noChangeShapeType="1" noTextEdit="1"/>
          </p:cNvSpPr>
          <p:nvPr/>
        </p:nvSpPr>
        <p:spPr bwMode="auto">
          <a:xfrm>
            <a:off x="3203575" y="1989138"/>
            <a:ext cx="5256213" cy="1752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noFill/>
                  <a:miter lim="800000"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Фосфор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9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1916113"/>
            <a:ext cx="8064500" cy="3886200"/>
          </a:xfrm>
        </p:spPr>
        <p:txBody>
          <a:bodyPr/>
          <a:lstStyle/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>
                <a:latin typeface="Times New Roman" pitchFamily="18" charset="0"/>
              </a:rPr>
              <a:t>нагреванием смеси фосфорита, угля и 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>
                <a:latin typeface="Times New Roman" pitchFamily="18" charset="0"/>
              </a:rPr>
              <a:t>песка в электропечи: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>
              <a:latin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3000" b="1">
                <a:latin typeface="Times New Roman" pitchFamily="18" charset="0"/>
              </a:rPr>
              <a:t>Ca</a:t>
            </a:r>
            <a:r>
              <a:rPr lang="en-US" sz="3000" b="1" baseline="-14000">
                <a:latin typeface="Times New Roman" pitchFamily="18" charset="0"/>
              </a:rPr>
              <a:t>3</a:t>
            </a:r>
            <a:r>
              <a:rPr lang="en-US" sz="3000" b="1">
                <a:latin typeface="Times New Roman" pitchFamily="18" charset="0"/>
              </a:rPr>
              <a:t>(PO</a:t>
            </a:r>
            <a:r>
              <a:rPr lang="en-US" sz="3000" b="1" baseline="-14000">
                <a:latin typeface="Times New Roman" pitchFamily="18" charset="0"/>
              </a:rPr>
              <a:t>4</a:t>
            </a:r>
            <a:r>
              <a:rPr lang="en-US" sz="3000" b="1">
                <a:latin typeface="Times New Roman" pitchFamily="18" charset="0"/>
              </a:rPr>
              <a:t>)</a:t>
            </a:r>
            <a:r>
              <a:rPr lang="en-US" sz="3000" b="1" baseline="-14000">
                <a:latin typeface="Times New Roman" pitchFamily="18" charset="0"/>
              </a:rPr>
              <a:t>2</a:t>
            </a:r>
            <a:r>
              <a:rPr lang="en-US" sz="3000" b="1">
                <a:latin typeface="Times New Roman" pitchFamily="18" charset="0"/>
              </a:rPr>
              <a:t> + C + SiO</a:t>
            </a:r>
            <a:r>
              <a:rPr lang="en-US" sz="3000" b="1" baseline="-14000">
                <a:latin typeface="Times New Roman" pitchFamily="18" charset="0"/>
              </a:rPr>
              <a:t>2</a:t>
            </a:r>
            <a:r>
              <a:rPr lang="en-US" sz="3000" b="1">
                <a:latin typeface="Times New Roman" pitchFamily="18" charset="0"/>
              </a:rPr>
              <a:t> </a:t>
            </a:r>
            <a:r>
              <a:rPr lang="en-US" sz="3000" b="1">
                <a:latin typeface="Times New Roman" pitchFamily="18" charset="0"/>
                <a:cs typeface="Times New Roman" pitchFamily="18" charset="0"/>
              </a:rPr>
              <a:t>→</a:t>
            </a:r>
            <a:r>
              <a:rPr lang="en-US" sz="3000" b="1">
                <a:latin typeface="Times New Roman" pitchFamily="18" charset="0"/>
              </a:rPr>
              <a:t> P</a:t>
            </a:r>
            <a:r>
              <a:rPr lang="en-US" sz="3000" b="1" baseline="-14000">
                <a:latin typeface="Times New Roman" pitchFamily="18" charset="0"/>
              </a:rPr>
              <a:t>4</a:t>
            </a:r>
            <a:r>
              <a:rPr lang="en-US" sz="3000" b="1">
                <a:latin typeface="Times New Roman" pitchFamily="18" charset="0"/>
              </a:rPr>
              <a:t> + CaSiO</a:t>
            </a:r>
            <a:r>
              <a:rPr lang="en-US" sz="3000" b="1" baseline="-14000">
                <a:latin typeface="Times New Roman" pitchFamily="18" charset="0"/>
              </a:rPr>
              <a:t>3</a:t>
            </a:r>
            <a:r>
              <a:rPr lang="en-US" sz="3000" b="1">
                <a:latin typeface="Times New Roman" pitchFamily="18" charset="0"/>
              </a:rPr>
              <a:t> + CO</a:t>
            </a:r>
            <a:endParaRPr lang="ru-RU" sz="3000" b="1">
              <a:latin typeface="Times New Roman" pitchFamily="18" charset="0"/>
            </a:endParaRPr>
          </a:p>
        </p:txBody>
      </p:sp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>
                <a:solidFill>
                  <a:schemeClr val="bg2"/>
                </a:solidFill>
                <a:latin typeface="Times New Roman" pitchFamily="18" charset="0"/>
              </a:rPr>
              <a:t>Получение фосфора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549275"/>
            <a:ext cx="8229600" cy="59531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>
                <a:solidFill>
                  <a:srgbClr val="990033"/>
                </a:solidFill>
                <a:latin typeface="Bookman Old Style" pitchFamily="18" charset="0"/>
              </a:rPr>
              <a:t>ПРИМЕНЕНИЕ ФОСФОРА</a:t>
            </a:r>
          </a:p>
        </p:txBody>
      </p:sp>
      <p:sp>
        <p:nvSpPr>
          <p:cNvPr id="77830" name="Oval 6"/>
          <p:cNvSpPr>
            <a:spLocks noChangeArrowheads="1"/>
          </p:cNvSpPr>
          <p:nvPr/>
        </p:nvSpPr>
        <p:spPr bwMode="auto">
          <a:xfrm>
            <a:off x="3995738" y="2852738"/>
            <a:ext cx="1152525" cy="936625"/>
          </a:xfrm>
          <a:prstGeom prst="ellipse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b="1">
                <a:latin typeface="Times New Roman" pitchFamily="18" charset="0"/>
              </a:rPr>
              <a:t>Р</a:t>
            </a:r>
          </a:p>
        </p:txBody>
      </p:sp>
      <p:sp>
        <p:nvSpPr>
          <p:cNvPr id="77841" name="Rectangle 17"/>
          <p:cNvSpPr>
            <a:spLocks noChangeArrowheads="1"/>
          </p:cNvSpPr>
          <p:nvPr/>
        </p:nvSpPr>
        <p:spPr bwMode="auto">
          <a:xfrm>
            <a:off x="323850" y="1341438"/>
            <a:ext cx="2952750" cy="504825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удобрения</a:t>
            </a:r>
          </a:p>
        </p:txBody>
      </p:sp>
      <p:sp>
        <p:nvSpPr>
          <p:cNvPr id="77843" name="Rectangle 19"/>
          <p:cNvSpPr>
            <a:spLocks noChangeArrowheads="1"/>
          </p:cNvSpPr>
          <p:nvPr/>
        </p:nvSpPr>
        <p:spPr bwMode="auto">
          <a:xfrm>
            <a:off x="323850" y="2276475"/>
            <a:ext cx="2952750" cy="504825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ядохимикаты</a:t>
            </a:r>
          </a:p>
        </p:txBody>
      </p:sp>
      <p:sp>
        <p:nvSpPr>
          <p:cNvPr id="77844" name="Rectangle 20"/>
          <p:cNvSpPr>
            <a:spLocks noChangeArrowheads="1"/>
          </p:cNvSpPr>
          <p:nvPr/>
        </p:nvSpPr>
        <p:spPr bwMode="auto">
          <a:xfrm>
            <a:off x="323850" y="3213100"/>
            <a:ext cx="2952750" cy="863600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Производство </a:t>
            </a:r>
          </a:p>
          <a:p>
            <a:pPr algn="ctr"/>
            <a:r>
              <a:rPr lang="ru-RU" sz="2800" b="1">
                <a:latin typeface="Times New Roman" pitchFamily="18" charset="0"/>
              </a:rPr>
              <a:t>спичек</a:t>
            </a:r>
          </a:p>
        </p:txBody>
      </p:sp>
      <p:sp>
        <p:nvSpPr>
          <p:cNvPr id="77845" name="Rectangle 21"/>
          <p:cNvSpPr>
            <a:spLocks noChangeArrowheads="1"/>
          </p:cNvSpPr>
          <p:nvPr/>
        </p:nvSpPr>
        <p:spPr bwMode="auto">
          <a:xfrm>
            <a:off x="323850" y="4365625"/>
            <a:ext cx="2952750" cy="935038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Создание </a:t>
            </a:r>
          </a:p>
          <a:p>
            <a:pPr algn="ctr"/>
            <a:r>
              <a:rPr lang="ru-RU" sz="2800" b="1">
                <a:latin typeface="Times New Roman" pitchFamily="18" charset="0"/>
              </a:rPr>
              <a:t>дымовых </a:t>
            </a:r>
            <a:r>
              <a:rPr lang="ru-RU" sz="2800" b="1">
                <a:latin typeface="Times New Roman" pitchFamily="18" charset="0"/>
                <a:hlinkClick r:id="rId3" action="ppaction://hlinksldjump"/>
              </a:rPr>
              <a:t>завес</a:t>
            </a:r>
            <a:endParaRPr lang="ru-RU" sz="2800" b="1">
              <a:latin typeface="Times New Roman" pitchFamily="18" charset="0"/>
            </a:endParaRPr>
          </a:p>
        </p:txBody>
      </p:sp>
      <p:sp>
        <p:nvSpPr>
          <p:cNvPr id="77846" name="Rectangle 22"/>
          <p:cNvSpPr>
            <a:spLocks noChangeArrowheads="1"/>
          </p:cNvSpPr>
          <p:nvPr/>
        </p:nvSpPr>
        <p:spPr bwMode="auto">
          <a:xfrm>
            <a:off x="3059113" y="5949950"/>
            <a:ext cx="2952750" cy="504825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полупроводники</a:t>
            </a:r>
          </a:p>
        </p:txBody>
      </p:sp>
      <p:sp>
        <p:nvSpPr>
          <p:cNvPr id="77847" name="Rectangle 23"/>
          <p:cNvSpPr>
            <a:spLocks noChangeArrowheads="1"/>
          </p:cNvSpPr>
          <p:nvPr/>
        </p:nvSpPr>
        <p:spPr bwMode="auto">
          <a:xfrm>
            <a:off x="5867400" y="4365625"/>
            <a:ext cx="2952750" cy="935038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Производство</a:t>
            </a:r>
          </a:p>
          <a:p>
            <a:pPr algn="ctr"/>
            <a:r>
              <a:rPr lang="ru-RU" sz="2800" b="1">
                <a:latin typeface="Times New Roman" pitchFamily="18" charset="0"/>
              </a:rPr>
              <a:t> красок</a:t>
            </a:r>
          </a:p>
        </p:txBody>
      </p:sp>
      <p:sp>
        <p:nvSpPr>
          <p:cNvPr id="77848" name="Rectangle 24"/>
          <p:cNvSpPr>
            <a:spLocks noChangeArrowheads="1"/>
          </p:cNvSpPr>
          <p:nvPr/>
        </p:nvSpPr>
        <p:spPr bwMode="auto">
          <a:xfrm>
            <a:off x="5867400" y="3213100"/>
            <a:ext cx="2952750" cy="863600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Защита от </a:t>
            </a:r>
          </a:p>
          <a:p>
            <a:pPr algn="ctr"/>
            <a:r>
              <a:rPr lang="ru-RU" sz="2800" b="1">
                <a:latin typeface="Times New Roman" pitchFamily="18" charset="0"/>
              </a:rPr>
              <a:t>коррозии</a:t>
            </a:r>
          </a:p>
        </p:txBody>
      </p:sp>
      <p:sp>
        <p:nvSpPr>
          <p:cNvPr id="77849" name="Rectangle 25"/>
          <p:cNvSpPr>
            <a:spLocks noChangeArrowheads="1"/>
          </p:cNvSpPr>
          <p:nvPr/>
        </p:nvSpPr>
        <p:spPr bwMode="auto">
          <a:xfrm>
            <a:off x="5867400" y="2276475"/>
            <a:ext cx="2952750" cy="504825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умягчение воды</a:t>
            </a:r>
          </a:p>
        </p:txBody>
      </p:sp>
      <p:sp>
        <p:nvSpPr>
          <p:cNvPr id="77850" name="Rectangle 26"/>
          <p:cNvSpPr>
            <a:spLocks noChangeArrowheads="1"/>
          </p:cNvSpPr>
          <p:nvPr/>
        </p:nvSpPr>
        <p:spPr bwMode="auto">
          <a:xfrm>
            <a:off x="5867400" y="1412875"/>
            <a:ext cx="2952750" cy="504825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моющие средства</a:t>
            </a:r>
          </a:p>
        </p:txBody>
      </p:sp>
      <p:sp>
        <p:nvSpPr>
          <p:cNvPr id="77851" name="Line 27"/>
          <p:cNvSpPr>
            <a:spLocks noChangeShapeType="1"/>
          </p:cNvSpPr>
          <p:nvPr/>
        </p:nvSpPr>
        <p:spPr bwMode="auto">
          <a:xfrm flipV="1">
            <a:off x="4787900" y="1700213"/>
            <a:ext cx="1008063" cy="1152525"/>
          </a:xfrm>
          <a:prstGeom prst="line">
            <a:avLst/>
          </a:prstGeom>
          <a:noFill/>
          <a:ln w="5715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7852" name="Line 28"/>
          <p:cNvSpPr>
            <a:spLocks noChangeShapeType="1"/>
          </p:cNvSpPr>
          <p:nvPr/>
        </p:nvSpPr>
        <p:spPr bwMode="auto">
          <a:xfrm flipH="1" flipV="1">
            <a:off x="3348038" y="1628775"/>
            <a:ext cx="1008062" cy="1223963"/>
          </a:xfrm>
          <a:prstGeom prst="line">
            <a:avLst/>
          </a:prstGeom>
          <a:noFill/>
          <a:ln w="5715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7853" name="Line 29"/>
          <p:cNvSpPr>
            <a:spLocks noChangeShapeType="1"/>
          </p:cNvSpPr>
          <p:nvPr/>
        </p:nvSpPr>
        <p:spPr bwMode="auto">
          <a:xfrm flipH="1" flipV="1">
            <a:off x="3276600" y="2492375"/>
            <a:ext cx="719138" cy="649288"/>
          </a:xfrm>
          <a:prstGeom prst="line">
            <a:avLst/>
          </a:prstGeom>
          <a:noFill/>
          <a:ln w="5715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7854" name="Line 30"/>
          <p:cNvSpPr>
            <a:spLocks noChangeShapeType="1"/>
          </p:cNvSpPr>
          <p:nvPr/>
        </p:nvSpPr>
        <p:spPr bwMode="auto">
          <a:xfrm flipV="1">
            <a:off x="5076825" y="2420938"/>
            <a:ext cx="790575" cy="647700"/>
          </a:xfrm>
          <a:prstGeom prst="line">
            <a:avLst/>
          </a:prstGeom>
          <a:noFill/>
          <a:ln w="5715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7855" name="Line 31"/>
          <p:cNvSpPr>
            <a:spLocks noChangeShapeType="1"/>
          </p:cNvSpPr>
          <p:nvPr/>
        </p:nvSpPr>
        <p:spPr bwMode="auto">
          <a:xfrm flipH="1">
            <a:off x="3348038" y="3500438"/>
            <a:ext cx="719137" cy="73025"/>
          </a:xfrm>
          <a:prstGeom prst="line">
            <a:avLst/>
          </a:prstGeom>
          <a:noFill/>
          <a:ln w="5715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7856" name="Line 32"/>
          <p:cNvSpPr>
            <a:spLocks noChangeShapeType="1"/>
          </p:cNvSpPr>
          <p:nvPr/>
        </p:nvSpPr>
        <p:spPr bwMode="auto">
          <a:xfrm>
            <a:off x="5148263" y="3429000"/>
            <a:ext cx="719137" cy="71438"/>
          </a:xfrm>
          <a:prstGeom prst="line">
            <a:avLst/>
          </a:prstGeom>
          <a:noFill/>
          <a:ln w="5715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7857" name="Line 33"/>
          <p:cNvSpPr>
            <a:spLocks noChangeShapeType="1"/>
          </p:cNvSpPr>
          <p:nvPr/>
        </p:nvSpPr>
        <p:spPr bwMode="auto">
          <a:xfrm>
            <a:off x="4932363" y="3716338"/>
            <a:ext cx="792162" cy="1008062"/>
          </a:xfrm>
          <a:prstGeom prst="line">
            <a:avLst/>
          </a:prstGeom>
          <a:noFill/>
          <a:ln w="5715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7858" name="Line 34"/>
          <p:cNvSpPr>
            <a:spLocks noChangeShapeType="1"/>
          </p:cNvSpPr>
          <p:nvPr/>
        </p:nvSpPr>
        <p:spPr bwMode="auto">
          <a:xfrm flipH="1">
            <a:off x="3348038" y="3716338"/>
            <a:ext cx="936625" cy="1008062"/>
          </a:xfrm>
          <a:prstGeom prst="line">
            <a:avLst/>
          </a:prstGeom>
          <a:noFill/>
          <a:ln w="5715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7859" name="Line 35"/>
          <p:cNvSpPr>
            <a:spLocks noChangeShapeType="1"/>
          </p:cNvSpPr>
          <p:nvPr/>
        </p:nvSpPr>
        <p:spPr bwMode="auto">
          <a:xfrm>
            <a:off x="4572000" y="3789363"/>
            <a:ext cx="0" cy="2087562"/>
          </a:xfrm>
          <a:prstGeom prst="line">
            <a:avLst/>
          </a:prstGeom>
          <a:noFill/>
          <a:ln w="5715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76250"/>
            <a:ext cx="8229600" cy="719138"/>
          </a:xfrm>
        </p:spPr>
        <p:txBody>
          <a:bodyPr/>
          <a:lstStyle/>
          <a:p>
            <a:pPr algn="ctr"/>
            <a:r>
              <a:rPr lang="ru-RU" sz="4000" b="1">
                <a:solidFill>
                  <a:srgbClr val="990033"/>
                </a:solidFill>
                <a:latin typeface="Bookman Old Style" pitchFamily="18" charset="0"/>
              </a:rPr>
              <a:t>ДОМАШНЕЕ ЗАДАНИЕ</a:t>
            </a:r>
          </a:p>
        </p:txBody>
      </p:sp>
      <p:sp>
        <p:nvSpPr>
          <p:cNvPr id="81924" name="Text Box 4"/>
          <p:cNvSpPr txBox="1">
            <a:spLocks noChangeArrowheads="1"/>
          </p:cNvSpPr>
          <p:nvPr/>
        </p:nvSpPr>
        <p:spPr bwMode="auto">
          <a:xfrm>
            <a:off x="900113" y="1412875"/>
            <a:ext cx="74168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 algn="ctr">
              <a:spcBef>
                <a:spcPct val="50000"/>
              </a:spcBef>
            </a:pPr>
            <a:r>
              <a:rPr lang="en-US" sz="2800" b="1" dirty="0">
                <a:solidFill>
                  <a:schemeClr val="bg2"/>
                </a:solidFill>
                <a:latin typeface="Times New Roman" pitchFamily="18" charset="0"/>
              </a:rPr>
              <a:t>§</a:t>
            </a:r>
            <a:r>
              <a:rPr lang="ru-RU" sz="2800" b="1" dirty="0">
                <a:solidFill>
                  <a:schemeClr val="bg2"/>
                </a:solidFill>
                <a:latin typeface="Times New Roman" pitchFamily="18" charset="0"/>
              </a:rPr>
              <a:t>19.9 (</a:t>
            </a:r>
            <a:r>
              <a:rPr lang="ru-RU" sz="2800" b="1" dirty="0" err="1">
                <a:solidFill>
                  <a:schemeClr val="bg2"/>
                </a:solidFill>
                <a:latin typeface="Times New Roman" pitchFamily="18" charset="0"/>
              </a:rPr>
              <a:t>Л.С.Гузей</a:t>
            </a:r>
            <a:r>
              <a:rPr lang="ru-RU" sz="2800" b="1" dirty="0">
                <a:solidFill>
                  <a:schemeClr val="bg2"/>
                </a:solidFill>
                <a:latin typeface="Times New Roman" pitchFamily="18" charset="0"/>
              </a:rPr>
              <a:t>),</a:t>
            </a:r>
            <a:r>
              <a:rPr lang="ru-RU" sz="2800" b="1" dirty="0">
                <a:solidFill>
                  <a:schemeClr val="bg2"/>
                </a:solidFill>
                <a:latin typeface="Bookman Old Style" pitchFamily="18" charset="0"/>
              </a:rPr>
              <a:t>        </a:t>
            </a:r>
            <a:endParaRPr lang="ru-RU" sz="2800" b="1" dirty="0">
              <a:solidFill>
                <a:schemeClr val="bg2"/>
              </a:solidFill>
              <a:latin typeface="Times New Roman" pitchFamily="18" charset="0"/>
            </a:endParaRPr>
          </a:p>
          <a:p>
            <a:pPr marL="457200" indent="-457200">
              <a:spcBef>
                <a:spcPct val="50000"/>
              </a:spcBef>
            </a:pPr>
            <a:r>
              <a:rPr lang="ru-RU" sz="2400" dirty="0">
                <a:latin typeface="Times New Roman" pitchFamily="18" charset="0"/>
              </a:rPr>
              <a:t>Индивидуальные задания.</a:t>
            </a:r>
          </a:p>
          <a:p>
            <a:pPr marL="457200" indent="-457200">
              <a:spcBef>
                <a:spcPct val="50000"/>
              </a:spcBef>
            </a:pPr>
            <a:r>
              <a:rPr lang="ru-RU" sz="4000" dirty="0">
                <a:latin typeface="Times New Roman" pitchFamily="18" charset="0"/>
              </a:rPr>
              <a:t>Подготовить сообщения: </a:t>
            </a:r>
          </a:p>
          <a:p>
            <a:pPr marL="457200" indent="-457200">
              <a:spcBef>
                <a:spcPct val="50000"/>
              </a:spcBef>
            </a:pPr>
            <a:r>
              <a:rPr lang="ru-RU" sz="4000" dirty="0">
                <a:latin typeface="Times New Roman" pitchFamily="18" charset="0"/>
              </a:rPr>
              <a:t>1)об истории спичек; </a:t>
            </a:r>
          </a:p>
          <a:p>
            <a:pPr marL="457200" indent="-457200">
              <a:spcBef>
                <a:spcPct val="50000"/>
              </a:spcBef>
            </a:pPr>
            <a:r>
              <a:rPr lang="ru-RU" sz="4000" dirty="0">
                <a:latin typeface="Times New Roman" pitchFamily="18" charset="0"/>
              </a:rPr>
              <a:t>2) о биологической роли фосфора и его соединений.</a:t>
            </a:r>
            <a:endParaRPr lang="ru-RU" sz="4000" dirty="0">
              <a:solidFill>
                <a:schemeClr val="bg2"/>
              </a:solidFill>
              <a:latin typeface="Times New Roman" pitchFamily="18" charset="0"/>
            </a:endParaRPr>
          </a:p>
        </p:txBody>
      </p:sp>
      <p:sp>
        <p:nvSpPr>
          <p:cNvPr id="81926" name="AutoShape 6"/>
          <p:cNvSpPr>
            <a:spLocks noChangeArrowheads="1"/>
          </p:cNvSpPr>
          <p:nvPr/>
        </p:nvSpPr>
        <p:spPr bwMode="auto">
          <a:xfrm>
            <a:off x="3348038" y="6092825"/>
            <a:ext cx="3240087" cy="476250"/>
          </a:xfrm>
          <a:prstGeom prst="ribbon">
            <a:avLst>
              <a:gd name="adj1" fmla="val 12500"/>
              <a:gd name="adj2" fmla="val 50000"/>
            </a:avLst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>
                <a:latin typeface="Times New Roman" pitchFamily="18" charset="0"/>
                <a:hlinkClick r:id="rId3" action="ppaction://hlinksldjump"/>
              </a:rPr>
              <a:t>ПОВТОРИМ</a:t>
            </a:r>
            <a:r>
              <a:rPr lang="ru-RU" sz="2000" b="1">
                <a:latin typeface="Times New Roman" pitchFamily="18" charset="0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3971" name="WordArt 3"/>
          <p:cNvSpPr>
            <a:spLocks noChangeArrowheads="1" noChangeShapeType="1" noTextEdit="1"/>
          </p:cNvSpPr>
          <p:nvPr/>
        </p:nvSpPr>
        <p:spPr bwMode="auto">
          <a:xfrm>
            <a:off x="1116013" y="2133600"/>
            <a:ext cx="7416800" cy="194310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chemeClr val="accent2"/>
                    </a:gs>
                    <a:gs pos="100000">
                      <a:srgbClr val="FFFF66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Bookman Old Style"/>
              </a:rPr>
              <a:t>СПАСИБО ЗА УРОК!</a:t>
            </a:r>
          </a:p>
        </p:txBody>
      </p:sp>
      <p:sp>
        <p:nvSpPr>
          <p:cNvPr id="83972" name="AutoShape 4">
            <a:hlinkClick r:id="" action="ppaction://hlinkshowjump?jump=endshow" highlightClick="1"/>
          </p:cNvPr>
          <p:cNvSpPr>
            <a:spLocks noChangeArrowheads="1"/>
          </p:cNvSpPr>
          <p:nvPr/>
        </p:nvSpPr>
        <p:spPr bwMode="auto">
          <a:xfrm>
            <a:off x="8675688" y="6524625"/>
            <a:ext cx="468312" cy="333375"/>
          </a:xfrm>
          <a:prstGeom prst="actionButtonEnd">
            <a:avLst/>
          </a:prstGeom>
          <a:solidFill>
            <a:srgbClr val="99003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839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0" name="Picture 6" descr="Ирак Фосфор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50825" y="3943350"/>
            <a:ext cx="4191000" cy="2914650"/>
          </a:xfrm>
          <a:noFill/>
          <a:ln/>
        </p:spPr>
      </p:pic>
      <p:sp>
        <p:nvSpPr>
          <p:cNvPr id="1126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356100" y="476250"/>
            <a:ext cx="2592388" cy="3240088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2800" b="1">
                <a:latin typeface="Times New Roman" pitchFamily="18" charset="0"/>
                <a:cs typeface="Times New Roman" pitchFamily="18" charset="0"/>
              </a:rPr>
              <a:t>Войска США</a:t>
            </a:r>
            <a:endParaRPr lang="ru-RU" sz="2800" b="1">
              <a:latin typeface="Times New Roman" pitchFamily="18" charset="0"/>
            </a:endParaRPr>
          </a:p>
          <a:p>
            <a:pPr algn="ctr">
              <a:buFont typeface="Wingdings" pitchFamily="2" charset="2"/>
              <a:buNone/>
            </a:pPr>
            <a:r>
              <a:rPr lang="ru-RU" sz="2800" b="1">
                <a:latin typeface="Times New Roman" pitchFamily="18" charset="0"/>
                <a:cs typeface="Times New Roman" pitchFamily="18" charset="0"/>
              </a:rPr>
              <a:t>использовали фосфорные</a:t>
            </a:r>
          </a:p>
          <a:p>
            <a:pPr algn="ctr">
              <a:buFont typeface="Wingdings" pitchFamily="2" charset="2"/>
              <a:buNone/>
            </a:pPr>
            <a:r>
              <a:rPr lang="ru-RU" sz="2800" b="1">
                <a:latin typeface="Times New Roman" pitchFamily="18" charset="0"/>
                <a:cs typeface="Times New Roman" pitchFamily="18" charset="0"/>
              </a:rPr>
              <a:t>Бомбы</a:t>
            </a:r>
          </a:p>
          <a:p>
            <a:pPr algn="ctr">
              <a:buFont typeface="Wingdings" pitchFamily="2" charset="2"/>
              <a:buNone/>
            </a:pPr>
            <a:r>
              <a:rPr lang="ru-RU" sz="2800" b="1">
                <a:latin typeface="Times New Roman" pitchFamily="18" charset="0"/>
                <a:cs typeface="Times New Roman" pitchFamily="18" charset="0"/>
              </a:rPr>
              <a:t>в Ираке, </a:t>
            </a:r>
          </a:p>
          <a:p>
            <a:pPr algn="ctr">
              <a:buFont typeface="Wingdings" pitchFamily="2" charset="2"/>
              <a:buNone/>
            </a:pPr>
            <a:r>
              <a:rPr lang="ru-RU" sz="2800" b="1">
                <a:latin typeface="Times New Roman" pitchFamily="18" charset="0"/>
                <a:cs typeface="Times New Roman" pitchFamily="18" charset="0"/>
              </a:rPr>
              <a:t>2004 г.</a:t>
            </a:r>
            <a:r>
              <a:rPr lang="ru-RU" sz="2800"/>
              <a:t> </a:t>
            </a:r>
          </a:p>
        </p:txBody>
      </p:sp>
      <p:pic>
        <p:nvPicPr>
          <p:cNvPr id="11274" name="Picture 10" descr="soldat_a уменш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43702" y="428604"/>
            <a:ext cx="3124200" cy="3124200"/>
          </a:xfrm>
          <a:prstGeom prst="rect">
            <a:avLst/>
          </a:prstGeom>
          <a:noFill/>
        </p:spPr>
      </p:pic>
      <p:pic>
        <p:nvPicPr>
          <p:cNvPr id="11276" name="i-main-pic" descr="Картинка 40 из 13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3850" y="422275"/>
            <a:ext cx="4032250" cy="302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7" name="Picture 13" descr="прим фосф бомбв ливани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16463" y="3933825"/>
            <a:ext cx="4248150" cy="2846388"/>
          </a:xfrm>
          <a:prstGeom prst="rect">
            <a:avLst/>
          </a:prstGeom>
          <a:noFill/>
        </p:spPr>
      </p:pic>
      <p:sp>
        <p:nvSpPr>
          <p:cNvPr id="11278" name="AutoShape 14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8783638" y="6597650"/>
            <a:ext cx="360362" cy="260350"/>
          </a:xfrm>
          <a:prstGeom prst="rightArrow">
            <a:avLst>
              <a:gd name="adj1" fmla="val 50000"/>
              <a:gd name="adj2" fmla="val 3460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AutoShape 3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8388350" y="6237288"/>
            <a:ext cx="576263" cy="431800"/>
          </a:xfrm>
          <a:prstGeom prst="actionButtonReturn">
            <a:avLst/>
          </a:prstGeom>
          <a:solidFill>
            <a:srgbClr val="99003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3252" name="Text Box 4"/>
          <p:cNvSpPr txBox="1">
            <a:spLocks noChangeArrowheads="1"/>
          </p:cNvSpPr>
          <p:nvPr/>
        </p:nvSpPr>
        <p:spPr bwMode="auto">
          <a:xfrm>
            <a:off x="611188" y="4149725"/>
            <a:ext cx="7848600" cy="2436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200">
                <a:solidFill>
                  <a:schemeClr val="bg2"/>
                </a:solidFill>
                <a:latin typeface="Bookman Old Style" pitchFamily="18" charset="0"/>
              </a:rPr>
              <a:t>   Молекулы </a:t>
            </a:r>
            <a:r>
              <a:rPr lang="en-US" sz="2200">
                <a:solidFill>
                  <a:schemeClr val="bg2"/>
                </a:solidFill>
                <a:latin typeface="Bookman Old Style" pitchFamily="18" charset="0"/>
              </a:rPr>
              <a:t>P</a:t>
            </a:r>
            <a:r>
              <a:rPr lang="ru-RU" sz="2200" baseline="-25000">
                <a:solidFill>
                  <a:schemeClr val="bg2"/>
                </a:solidFill>
                <a:latin typeface="Bookman Old Style" pitchFamily="18" charset="0"/>
              </a:rPr>
              <a:t>4</a:t>
            </a:r>
            <a:r>
              <a:rPr lang="ru-RU" sz="2200">
                <a:solidFill>
                  <a:schemeClr val="bg2"/>
                </a:solidFill>
                <a:latin typeface="Bookman Old Style" pitchFamily="18" charset="0"/>
              </a:rPr>
              <a:t> имеют форму тетраэдра. Это легкоплавкое </a:t>
            </a:r>
            <a:r>
              <a:rPr lang="en-US" sz="2200">
                <a:solidFill>
                  <a:schemeClr val="bg2"/>
                </a:solidFill>
                <a:latin typeface="Bookman Old Style" pitchFamily="18" charset="0"/>
              </a:rPr>
              <a:t>t</a:t>
            </a:r>
            <a:r>
              <a:rPr lang="ru-RU" sz="2200">
                <a:solidFill>
                  <a:schemeClr val="bg2"/>
                </a:solidFill>
                <a:latin typeface="Bookman Old Style" pitchFamily="18" charset="0"/>
              </a:rPr>
              <a:t>(пл)=44,1</a:t>
            </a:r>
            <a:r>
              <a:rPr lang="ru-RU" sz="2200" baseline="30000">
                <a:solidFill>
                  <a:schemeClr val="bg2"/>
                </a:solidFill>
                <a:latin typeface="Bookman Old Style" pitchFamily="18" charset="0"/>
              </a:rPr>
              <a:t>о</a:t>
            </a:r>
            <a:r>
              <a:rPr lang="ru-RU" sz="2200">
                <a:solidFill>
                  <a:schemeClr val="bg2"/>
                </a:solidFill>
                <a:latin typeface="Bookman Old Style" pitchFamily="18" charset="0"/>
              </a:rPr>
              <a:t>С, </a:t>
            </a:r>
            <a:r>
              <a:rPr lang="en-US" sz="2200">
                <a:solidFill>
                  <a:schemeClr val="bg2"/>
                </a:solidFill>
                <a:latin typeface="Bookman Old Style" pitchFamily="18" charset="0"/>
              </a:rPr>
              <a:t>t</a:t>
            </a:r>
            <a:r>
              <a:rPr lang="ru-RU" sz="2200">
                <a:solidFill>
                  <a:schemeClr val="bg2"/>
                </a:solidFill>
                <a:latin typeface="Bookman Old Style" pitchFamily="18" charset="0"/>
              </a:rPr>
              <a:t>(кип)=275</a:t>
            </a:r>
            <a:r>
              <a:rPr lang="ru-RU" sz="2200" baseline="30000">
                <a:solidFill>
                  <a:schemeClr val="bg2"/>
                </a:solidFill>
                <a:latin typeface="Bookman Old Style" pitchFamily="18" charset="0"/>
              </a:rPr>
              <a:t>о</a:t>
            </a:r>
            <a:r>
              <a:rPr lang="ru-RU" sz="2200">
                <a:solidFill>
                  <a:schemeClr val="bg2"/>
                </a:solidFill>
                <a:latin typeface="Bookman Old Style" pitchFamily="18" charset="0"/>
              </a:rPr>
              <a:t>С, мягкое, бесцветное воскообразное вещество. Хорошо растворяется в сероуглероде и ряде других органических растворителей. Ядовит, воспламеняется на воздухе, светится в темноте. Хранят его под слоем воды.</a:t>
            </a:r>
          </a:p>
        </p:txBody>
      </p:sp>
      <p:sp>
        <p:nvSpPr>
          <p:cNvPr id="53253" name="Rectangle 5"/>
          <p:cNvSpPr>
            <a:spLocks noGrp="1" noChangeArrowheads="1"/>
          </p:cNvSpPr>
          <p:nvPr>
            <p:ph type="title"/>
          </p:nvPr>
        </p:nvSpPr>
        <p:spPr>
          <a:xfrm>
            <a:off x="468313" y="476250"/>
            <a:ext cx="8229600" cy="5048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>
                <a:solidFill>
                  <a:srgbClr val="990033"/>
                </a:solidFill>
                <a:latin typeface="Bookman Old Style" pitchFamily="18" charset="0"/>
              </a:rPr>
              <a:t>БЕЛЫЙ ФОСФОР</a:t>
            </a:r>
          </a:p>
        </p:txBody>
      </p:sp>
      <p:pic>
        <p:nvPicPr>
          <p:cNvPr id="53254" name="Picture 6" descr="Рисунок1х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39975" y="1154113"/>
            <a:ext cx="4176713" cy="2968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AutoShape 3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8567738" y="6426200"/>
            <a:ext cx="576262" cy="431800"/>
          </a:xfrm>
          <a:prstGeom prst="actionButtonReturn">
            <a:avLst/>
          </a:prstGeom>
          <a:solidFill>
            <a:srgbClr val="99003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5300" name="Text Box 4"/>
          <p:cNvSpPr txBox="1">
            <a:spLocks noChangeArrowheads="1"/>
          </p:cNvSpPr>
          <p:nvPr/>
        </p:nvSpPr>
        <p:spPr bwMode="auto">
          <a:xfrm>
            <a:off x="611188" y="4508500"/>
            <a:ext cx="8137525" cy="210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200">
                <a:solidFill>
                  <a:schemeClr val="hlink"/>
                </a:solidFill>
                <a:latin typeface="Bookman Old Style" pitchFamily="18" charset="0"/>
              </a:rPr>
              <a:t>   </a:t>
            </a:r>
            <a:r>
              <a:rPr lang="ru-RU" sz="2200">
                <a:solidFill>
                  <a:schemeClr val="bg2"/>
                </a:solidFill>
                <a:latin typeface="Bookman Old Style" pitchFamily="18" charset="0"/>
              </a:rPr>
              <a:t>Существует несколько форм красного фосфора Их структуры окончательно не установлены. Известно, что они являются атомными веществами с полимерной кристаллической решеткой. Их температура плавления 585-600</a:t>
            </a:r>
            <a:r>
              <a:rPr lang="ru-RU" sz="2200" baseline="30000">
                <a:solidFill>
                  <a:schemeClr val="bg2"/>
                </a:solidFill>
                <a:latin typeface="Bookman Old Style" pitchFamily="18" charset="0"/>
              </a:rPr>
              <a:t>о</a:t>
            </a:r>
            <a:r>
              <a:rPr lang="ru-RU" sz="2200">
                <a:solidFill>
                  <a:schemeClr val="bg2"/>
                </a:solidFill>
                <a:latin typeface="Bookman Old Style" pitchFamily="18" charset="0"/>
              </a:rPr>
              <a:t>С, цвет от темно-корчневого до красного и фиолетового. Не ядовит.</a:t>
            </a:r>
          </a:p>
        </p:txBody>
      </p:sp>
      <p:sp>
        <p:nvSpPr>
          <p:cNvPr id="55301" name="Rectangle 5"/>
          <p:cNvSpPr>
            <a:spLocks noGrp="1" noChangeArrowheads="1"/>
          </p:cNvSpPr>
          <p:nvPr>
            <p:ph type="title"/>
          </p:nvPr>
        </p:nvSpPr>
        <p:spPr>
          <a:xfrm>
            <a:off x="611188" y="476250"/>
            <a:ext cx="8229600" cy="52387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>
                <a:solidFill>
                  <a:srgbClr val="990033"/>
                </a:solidFill>
                <a:latin typeface="Bookman Old Style" pitchFamily="18" charset="0"/>
              </a:rPr>
              <a:t>КРАСНЫЙ ФОСФОР</a:t>
            </a:r>
          </a:p>
        </p:txBody>
      </p:sp>
      <p:pic>
        <p:nvPicPr>
          <p:cNvPr id="55302" name="Picture 6" descr="оп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11413" y="1196975"/>
            <a:ext cx="4537075" cy="32210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AutoShape 2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8567738" y="6426200"/>
            <a:ext cx="576262" cy="431800"/>
          </a:xfrm>
          <a:prstGeom prst="actionButtonReturn">
            <a:avLst/>
          </a:prstGeom>
          <a:solidFill>
            <a:srgbClr val="99003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7347" name="Text Box 3"/>
          <p:cNvSpPr txBox="1">
            <a:spLocks noChangeArrowheads="1"/>
          </p:cNvSpPr>
          <p:nvPr/>
        </p:nvSpPr>
        <p:spPr bwMode="auto">
          <a:xfrm>
            <a:off x="684213" y="4508500"/>
            <a:ext cx="78486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400">
                <a:solidFill>
                  <a:schemeClr val="bg2"/>
                </a:solidFill>
                <a:latin typeface="Bookman Old Style" pitchFamily="18" charset="0"/>
              </a:rPr>
              <a:t>   Черный фосфор имеет слоистую атомную кристаллическую решетку. По внешнему виду похож на графит, но является полупроводником. Не ядовит.</a:t>
            </a:r>
          </a:p>
        </p:txBody>
      </p:sp>
      <p:sp>
        <p:nvSpPr>
          <p:cNvPr id="57348" name="Rectangle 4"/>
          <p:cNvSpPr>
            <a:spLocks noGrp="1" noChangeArrowheads="1"/>
          </p:cNvSpPr>
          <p:nvPr>
            <p:ph type="title"/>
          </p:nvPr>
        </p:nvSpPr>
        <p:spPr>
          <a:xfrm>
            <a:off x="539750" y="620713"/>
            <a:ext cx="8229600" cy="5953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>
                <a:solidFill>
                  <a:srgbClr val="990033"/>
                </a:solidFill>
                <a:latin typeface="Bookman Old Style" pitchFamily="18" charset="0"/>
              </a:rPr>
              <a:t>ЧЕРНЫЙ ФОСФОР</a:t>
            </a:r>
          </a:p>
        </p:txBody>
      </p:sp>
      <p:pic>
        <p:nvPicPr>
          <p:cNvPr id="57350" name="Picture 6" descr="Рисунок1о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24075" y="1341438"/>
            <a:ext cx="4895850" cy="29098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2" name="Picture 2" descr="pb_01500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130800" y="914400"/>
            <a:ext cx="4013200" cy="4495800"/>
          </a:xfrm>
          <a:noFill/>
          <a:ln/>
        </p:spPr>
      </p:pic>
      <p:sp>
        <p:nvSpPr>
          <p:cNvPr id="87043" name="Rectangle 3"/>
          <p:cNvSpPr>
            <a:spLocks noChangeArrowheads="1"/>
          </p:cNvSpPr>
          <p:nvPr/>
        </p:nvSpPr>
        <p:spPr bwMode="auto">
          <a:xfrm>
            <a:off x="323850" y="1557338"/>
            <a:ext cx="13065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>
                <a:latin typeface="Times New Roman" pitchFamily="18" charset="0"/>
              </a:rPr>
              <a:t>период</a:t>
            </a:r>
          </a:p>
        </p:txBody>
      </p:sp>
      <p:sp>
        <p:nvSpPr>
          <p:cNvPr id="87044" name="Rectangle 4"/>
          <p:cNvSpPr>
            <a:spLocks noChangeArrowheads="1"/>
          </p:cNvSpPr>
          <p:nvPr/>
        </p:nvSpPr>
        <p:spPr bwMode="auto">
          <a:xfrm>
            <a:off x="827088" y="260350"/>
            <a:ext cx="784701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chemeClr val="bg2"/>
                </a:solidFill>
                <a:latin typeface="Times New Roman" pitchFamily="18" charset="0"/>
              </a:rPr>
              <a:t>Фосфор как химический элемент</a:t>
            </a:r>
          </a:p>
        </p:txBody>
      </p:sp>
      <p:sp>
        <p:nvSpPr>
          <p:cNvPr id="87045" name="Rectangle 5"/>
          <p:cNvSpPr>
            <a:spLocks noChangeArrowheads="1"/>
          </p:cNvSpPr>
          <p:nvPr/>
        </p:nvSpPr>
        <p:spPr bwMode="auto">
          <a:xfrm>
            <a:off x="4140200" y="1628775"/>
            <a:ext cx="790575" cy="358775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 b="1">
                <a:latin typeface="Times New Roman" pitchFamily="18" charset="0"/>
              </a:rPr>
              <a:t>III</a:t>
            </a:r>
            <a:endParaRPr lang="ru-RU" sz="2800" b="1">
              <a:latin typeface="Times New Roman" pitchFamily="18" charset="0"/>
            </a:endParaRPr>
          </a:p>
        </p:txBody>
      </p:sp>
      <p:sp>
        <p:nvSpPr>
          <p:cNvPr id="87046" name="Rectangle 6"/>
          <p:cNvSpPr>
            <a:spLocks noChangeArrowheads="1"/>
          </p:cNvSpPr>
          <p:nvPr/>
        </p:nvSpPr>
        <p:spPr bwMode="auto">
          <a:xfrm>
            <a:off x="323850" y="2565400"/>
            <a:ext cx="1149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>
                <a:latin typeface="Times New Roman" pitchFamily="18" charset="0"/>
              </a:rPr>
              <a:t>группа</a:t>
            </a:r>
          </a:p>
        </p:txBody>
      </p:sp>
      <p:sp>
        <p:nvSpPr>
          <p:cNvPr id="87047" name="Rectangle 7"/>
          <p:cNvSpPr>
            <a:spLocks noChangeArrowheads="1"/>
          </p:cNvSpPr>
          <p:nvPr/>
        </p:nvSpPr>
        <p:spPr bwMode="auto">
          <a:xfrm>
            <a:off x="4140200" y="2492375"/>
            <a:ext cx="790575" cy="358775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 b="1">
                <a:latin typeface="Times New Roman" pitchFamily="18" charset="0"/>
              </a:rPr>
              <a:t>V</a:t>
            </a:r>
            <a:r>
              <a:rPr lang="ru-RU" sz="2800" b="1">
                <a:latin typeface="Times New Roman" pitchFamily="18" charset="0"/>
              </a:rPr>
              <a:t>А</a:t>
            </a:r>
          </a:p>
        </p:txBody>
      </p:sp>
      <p:sp>
        <p:nvSpPr>
          <p:cNvPr id="87048" name="Rectangle 8"/>
          <p:cNvSpPr>
            <a:spLocks noChangeArrowheads="1"/>
          </p:cNvSpPr>
          <p:nvPr/>
        </p:nvSpPr>
        <p:spPr bwMode="auto">
          <a:xfrm>
            <a:off x="250825" y="3429000"/>
            <a:ext cx="3355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>
                <a:latin typeface="Times New Roman" pitchFamily="18" charset="0"/>
              </a:rPr>
              <a:t>валентных электронов</a:t>
            </a:r>
          </a:p>
        </p:txBody>
      </p:sp>
      <p:sp>
        <p:nvSpPr>
          <p:cNvPr id="87049" name="Rectangle 9"/>
          <p:cNvSpPr>
            <a:spLocks noChangeArrowheads="1"/>
          </p:cNvSpPr>
          <p:nvPr/>
        </p:nvSpPr>
        <p:spPr bwMode="auto">
          <a:xfrm>
            <a:off x="4140200" y="3573463"/>
            <a:ext cx="790575" cy="358775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5</a:t>
            </a:r>
          </a:p>
        </p:txBody>
      </p:sp>
      <p:sp>
        <p:nvSpPr>
          <p:cNvPr id="87050" name="Rectangle 10"/>
          <p:cNvSpPr>
            <a:spLocks noChangeArrowheads="1"/>
          </p:cNvSpPr>
          <p:nvPr/>
        </p:nvSpPr>
        <p:spPr bwMode="auto">
          <a:xfrm>
            <a:off x="179388" y="4508500"/>
            <a:ext cx="2806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>
                <a:latin typeface="Times New Roman" pitchFamily="18" charset="0"/>
              </a:rPr>
              <a:t>степени окисления</a:t>
            </a:r>
          </a:p>
        </p:txBody>
      </p:sp>
      <p:sp>
        <p:nvSpPr>
          <p:cNvPr id="87051" name="Rectangle 11"/>
          <p:cNvSpPr>
            <a:spLocks noChangeArrowheads="1"/>
          </p:cNvSpPr>
          <p:nvPr/>
        </p:nvSpPr>
        <p:spPr bwMode="auto">
          <a:xfrm>
            <a:off x="3203575" y="4581525"/>
            <a:ext cx="1800225" cy="431800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-3, +3, +5</a:t>
            </a:r>
          </a:p>
        </p:txBody>
      </p:sp>
      <p:sp>
        <p:nvSpPr>
          <p:cNvPr id="87052" name="Rectangle 12"/>
          <p:cNvSpPr>
            <a:spLocks noChangeArrowheads="1"/>
          </p:cNvSpPr>
          <p:nvPr/>
        </p:nvSpPr>
        <p:spPr bwMode="auto">
          <a:xfrm>
            <a:off x="179388" y="5445125"/>
            <a:ext cx="22018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>
                <a:latin typeface="Times New Roman" pitchFamily="18" charset="0"/>
              </a:rPr>
              <a:t>высший оксид</a:t>
            </a:r>
          </a:p>
        </p:txBody>
      </p:sp>
      <p:sp>
        <p:nvSpPr>
          <p:cNvPr id="87053" name="Rectangle 13"/>
          <p:cNvSpPr>
            <a:spLocks noChangeArrowheads="1"/>
          </p:cNvSpPr>
          <p:nvPr/>
        </p:nvSpPr>
        <p:spPr bwMode="auto">
          <a:xfrm>
            <a:off x="3851275" y="5445125"/>
            <a:ext cx="1152525" cy="431800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latin typeface="Times New Roman" pitchFamily="18" charset="0"/>
              </a:rPr>
              <a:t>Р</a:t>
            </a:r>
            <a:r>
              <a:rPr lang="ru-RU" sz="2000" b="1">
                <a:latin typeface="Times New Roman" pitchFamily="18" charset="0"/>
              </a:rPr>
              <a:t>2</a:t>
            </a:r>
            <a:r>
              <a:rPr lang="ru-RU" sz="2400" b="1">
                <a:latin typeface="Times New Roman" pitchFamily="18" charset="0"/>
              </a:rPr>
              <a:t>О</a:t>
            </a:r>
            <a:r>
              <a:rPr lang="ru-RU" sz="2000" b="1">
                <a:latin typeface="Times New Roman" pitchFamily="18" charset="0"/>
              </a:rPr>
              <a:t>5</a:t>
            </a:r>
            <a:r>
              <a:rPr lang="ru-RU" sz="2400">
                <a:latin typeface="Times New Roman" pitchFamily="18" charset="0"/>
              </a:rPr>
              <a:t> </a:t>
            </a:r>
            <a:endParaRPr lang="ru-RU" sz="2800" b="1">
              <a:latin typeface="Times New Roman" pitchFamily="18" charset="0"/>
            </a:endParaRPr>
          </a:p>
        </p:txBody>
      </p:sp>
      <p:sp>
        <p:nvSpPr>
          <p:cNvPr id="87054" name="Rectangle 14"/>
          <p:cNvSpPr>
            <a:spLocks noChangeArrowheads="1"/>
          </p:cNvSpPr>
          <p:nvPr/>
        </p:nvSpPr>
        <p:spPr bwMode="auto">
          <a:xfrm>
            <a:off x="179388" y="6165850"/>
            <a:ext cx="3375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sz="2400" b="1">
                <a:latin typeface="Times New Roman" pitchFamily="18" charset="0"/>
              </a:rPr>
              <a:t>водородное соединение</a:t>
            </a:r>
          </a:p>
        </p:txBody>
      </p:sp>
      <p:sp>
        <p:nvSpPr>
          <p:cNvPr id="87055" name="Rectangle 15"/>
          <p:cNvSpPr>
            <a:spLocks noChangeArrowheads="1"/>
          </p:cNvSpPr>
          <p:nvPr/>
        </p:nvSpPr>
        <p:spPr bwMode="auto">
          <a:xfrm>
            <a:off x="4211638" y="6237288"/>
            <a:ext cx="790575" cy="358775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latin typeface="Times New Roman" pitchFamily="18" charset="0"/>
              </a:rPr>
              <a:t>РН</a:t>
            </a:r>
            <a:r>
              <a:rPr lang="ru-RU" sz="2000" b="1">
                <a:latin typeface="Times New Roman" pitchFamily="18" charset="0"/>
              </a:rPr>
              <a:t>3</a:t>
            </a:r>
          </a:p>
        </p:txBody>
      </p:sp>
      <p:sp>
        <p:nvSpPr>
          <p:cNvPr id="87056" name="AutoShape 16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8388350" y="6453188"/>
            <a:ext cx="504825" cy="404812"/>
          </a:xfrm>
          <a:prstGeom prst="rightArrow">
            <a:avLst>
              <a:gd name="adj1" fmla="val 50000"/>
              <a:gd name="adj2" fmla="val 3117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4" name="Rectangle 4"/>
          <p:cNvSpPr>
            <a:spLocks noChangeArrowheads="1"/>
          </p:cNvSpPr>
          <p:nvPr/>
        </p:nvSpPr>
        <p:spPr bwMode="auto">
          <a:xfrm>
            <a:off x="250825" y="3860800"/>
            <a:ext cx="8353425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i="1">
                <a:solidFill>
                  <a:schemeClr val="bg2"/>
                </a:solidFill>
                <a:latin typeface="Times New Roman" pitchFamily="18" charset="0"/>
              </a:rPr>
              <a:t>2</a:t>
            </a:r>
            <a:r>
              <a:rPr lang="ru-RU" sz="2800" i="1">
                <a:solidFill>
                  <a:schemeClr val="bg2"/>
                </a:solidFill>
                <a:latin typeface="Times New Roman" pitchFamily="18" charset="0"/>
              </a:rPr>
              <a:t>. Задача:</a:t>
            </a:r>
          </a:p>
          <a:p>
            <a:r>
              <a:rPr lang="ru-RU" sz="2800">
                <a:solidFill>
                  <a:schemeClr val="bg2"/>
                </a:solidFill>
                <a:latin typeface="Times New Roman" pitchFamily="18" charset="0"/>
              </a:rPr>
              <a:t>Какова масса фосфора в вашем теле, если известно, что фосфор составляет ≈1% от массы тела?</a:t>
            </a:r>
          </a:p>
        </p:txBody>
      </p:sp>
      <p:sp>
        <p:nvSpPr>
          <p:cNvPr id="97285" name="Rectangle 5"/>
          <p:cNvSpPr>
            <a:spLocks noGrp="1" noChangeArrowheads="1"/>
          </p:cNvSpPr>
          <p:nvPr>
            <p:ph type="title"/>
          </p:nvPr>
        </p:nvSpPr>
        <p:spPr>
          <a:xfrm>
            <a:off x="2555875" y="476250"/>
            <a:ext cx="4105275" cy="884238"/>
          </a:xfrm>
        </p:spPr>
        <p:txBody>
          <a:bodyPr/>
          <a:lstStyle/>
          <a:p>
            <a:pPr algn="ctr"/>
            <a:r>
              <a:rPr lang="ru-RU" b="1">
                <a:solidFill>
                  <a:schemeClr val="bg2"/>
                </a:solidFill>
                <a:latin typeface="Times New Roman" pitchFamily="18" charset="0"/>
              </a:rPr>
              <a:t>ПОВТОРИМ</a:t>
            </a:r>
          </a:p>
        </p:txBody>
      </p:sp>
      <p:sp>
        <p:nvSpPr>
          <p:cNvPr id="97286" name="Rectangle 6"/>
          <p:cNvSpPr>
            <a:spLocks noChangeArrowheads="1"/>
          </p:cNvSpPr>
          <p:nvPr/>
        </p:nvSpPr>
        <p:spPr bwMode="auto">
          <a:xfrm>
            <a:off x="250825" y="1196975"/>
            <a:ext cx="8424863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ru-RU" sz="2800" b="1">
                <a:latin typeface="Times New Roman" pitchFamily="18" charset="0"/>
              </a:rPr>
              <a:t>1.ЗАКОНЧИТЕ УРАВНЕНИЯ</a:t>
            </a:r>
            <a:r>
              <a:rPr lang="ru-RU" sz="3200">
                <a:latin typeface="Times New Roman" pitchFamily="18" charset="0"/>
              </a:rPr>
              <a:t>:</a:t>
            </a:r>
            <a:br>
              <a:rPr lang="ru-RU" sz="3200">
                <a:latin typeface="Times New Roman" pitchFamily="18" charset="0"/>
              </a:rPr>
            </a:br>
            <a:r>
              <a:rPr lang="ru-RU" sz="3600" b="1">
                <a:latin typeface="Times New Roman" pitchFamily="18" charset="0"/>
              </a:rPr>
              <a:t>Р +</a:t>
            </a:r>
            <a:r>
              <a:rPr lang="en-US" sz="3600" b="1">
                <a:latin typeface="Times New Roman" pitchFamily="18" charset="0"/>
              </a:rPr>
              <a:t> F</a:t>
            </a:r>
            <a:r>
              <a:rPr lang="en-US" sz="2800" b="1">
                <a:latin typeface="Times New Roman" pitchFamily="18" charset="0"/>
              </a:rPr>
              <a:t>2</a:t>
            </a:r>
            <a:r>
              <a:rPr lang="en-US" sz="3600" b="1">
                <a:latin typeface="Times New Roman" pitchFamily="18" charset="0"/>
              </a:rPr>
              <a:t> =</a:t>
            </a:r>
            <a:r>
              <a:rPr lang="ru-RU" sz="3600" b="1">
                <a:latin typeface="Times New Roman" pitchFamily="18" charset="0"/>
              </a:rPr>
              <a:t/>
            </a:r>
            <a:br>
              <a:rPr lang="ru-RU" sz="3600" b="1">
                <a:latin typeface="Times New Roman" pitchFamily="18" charset="0"/>
              </a:rPr>
            </a:br>
            <a:r>
              <a:rPr lang="en-US" sz="3600" b="1">
                <a:latin typeface="Times New Roman" pitchFamily="18" charset="0"/>
              </a:rPr>
              <a:t>Al  + P =</a:t>
            </a:r>
            <a:r>
              <a:rPr lang="ru-RU" sz="3600" b="1">
                <a:latin typeface="Times New Roman" pitchFamily="18" charset="0"/>
              </a:rPr>
              <a:t/>
            </a:r>
            <a:br>
              <a:rPr lang="ru-RU" sz="3600" b="1">
                <a:latin typeface="Times New Roman" pitchFamily="18" charset="0"/>
              </a:rPr>
            </a:br>
            <a:r>
              <a:rPr lang="ru-RU" sz="3200" b="1">
                <a:latin typeface="Times New Roman" pitchFamily="18" charset="0"/>
              </a:rPr>
              <a:t>Укажите окислитель и восстановитель</a:t>
            </a:r>
          </a:p>
        </p:txBody>
      </p:sp>
      <p:sp>
        <p:nvSpPr>
          <p:cNvPr id="97287" name="AutoShape 7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8172450" y="6524625"/>
            <a:ext cx="647700" cy="333375"/>
          </a:xfrm>
          <a:prstGeom prst="rightArrow">
            <a:avLst>
              <a:gd name="adj1" fmla="val 50000"/>
              <a:gd name="adj2" fmla="val 4857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7288" name="Rectangle 8"/>
          <p:cNvSpPr>
            <a:spLocks noChangeArrowheads="1"/>
          </p:cNvSpPr>
          <p:nvPr/>
        </p:nvSpPr>
        <p:spPr bwMode="auto">
          <a:xfrm>
            <a:off x="395288" y="5445125"/>
            <a:ext cx="820896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>
                <a:latin typeface="Times New Roman" pitchFamily="18" charset="0"/>
              </a:rPr>
              <a:t>3</a:t>
            </a:r>
            <a:r>
              <a:rPr lang="ru-RU" sz="2400" i="1">
                <a:latin typeface="Times New Roman" pitchFamily="18" charset="0"/>
              </a:rPr>
              <a:t>.Осуществите превращения:</a:t>
            </a:r>
          </a:p>
          <a:p>
            <a:r>
              <a:rPr lang="ru-RU" sz="2400" b="1">
                <a:latin typeface="Times New Roman" pitchFamily="18" charset="0"/>
              </a:rPr>
              <a:t>Р		РН</a:t>
            </a:r>
            <a:r>
              <a:rPr lang="ru-RU" sz="2000" b="1">
                <a:latin typeface="Times New Roman" pitchFamily="18" charset="0"/>
              </a:rPr>
              <a:t>3</a:t>
            </a:r>
            <a:r>
              <a:rPr lang="ru-RU" sz="2400" b="1">
                <a:latin typeface="Times New Roman" pitchFamily="18" charset="0"/>
              </a:rPr>
              <a:t>		Р</a:t>
            </a:r>
            <a:r>
              <a:rPr lang="ru-RU" sz="2000" b="1">
                <a:latin typeface="Times New Roman" pitchFamily="18" charset="0"/>
              </a:rPr>
              <a:t>2</a:t>
            </a:r>
            <a:r>
              <a:rPr lang="ru-RU" sz="2400" b="1">
                <a:latin typeface="Times New Roman" pitchFamily="18" charset="0"/>
              </a:rPr>
              <a:t>О</a:t>
            </a:r>
            <a:r>
              <a:rPr lang="ru-RU" sz="2000" b="1">
                <a:latin typeface="Times New Roman" pitchFamily="18" charset="0"/>
              </a:rPr>
              <a:t>5</a:t>
            </a:r>
            <a:r>
              <a:rPr lang="ru-RU" sz="2400" b="1">
                <a:latin typeface="Times New Roman" pitchFamily="18" charset="0"/>
              </a:rPr>
              <a:t>			Н</a:t>
            </a:r>
            <a:r>
              <a:rPr lang="ru-RU" sz="2000" b="1">
                <a:latin typeface="Times New Roman" pitchFamily="18" charset="0"/>
              </a:rPr>
              <a:t>3</a:t>
            </a:r>
            <a:r>
              <a:rPr lang="ru-RU" sz="2400" b="1">
                <a:latin typeface="Times New Roman" pitchFamily="18" charset="0"/>
              </a:rPr>
              <a:t>РО</a:t>
            </a:r>
            <a:r>
              <a:rPr lang="ru-RU" sz="2000" b="1">
                <a:latin typeface="Times New Roman" pitchFamily="18" charset="0"/>
              </a:rPr>
              <a:t>4</a:t>
            </a:r>
          </a:p>
        </p:txBody>
      </p:sp>
      <p:sp>
        <p:nvSpPr>
          <p:cNvPr id="97289" name="Line 9"/>
          <p:cNvSpPr>
            <a:spLocks noChangeShapeType="1"/>
          </p:cNvSpPr>
          <p:nvPr/>
        </p:nvSpPr>
        <p:spPr bwMode="auto">
          <a:xfrm>
            <a:off x="971550" y="6021388"/>
            <a:ext cx="8636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97290" name="Line 10"/>
          <p:cNvSpPr>
            <a:spLocks noChangeShapeType="1"/>
          </p:cNvSpPr>
          <p:nvPr/>
        </p:nvSpPr>
        <p:spPr bwMode="auto">
          <a:xfrm>
            <a:off x="3132138" y="6092825"/>
            <a:ext cx="719137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97291" name="Line 11"/>
          <p:cNvSpPr>
            <a:spLocks noChangeShapeType="1"/>
          </p:cNvSpPr>
          <p:nvPr/>
        </p:nvSpPr>
        <p:spPr bwMode="auto">
          <a:xfrm>
            <a:off x="5364163" y="6021388"/>
            <a:ext cx="935037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7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97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97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97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97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4" grpId="0"/>
      <p:bldP spid="97288" grpId="0"/>
      <p:bldP spid="97289" grpId="0" animBg="1"/>
      <p:bldP spid="97290" grpId="0" animBg="1"/>
      <p:bldP spid="9729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800" dirty="0">
                <a:latin typeface="Times New Roman" pitchFamily="18" charset="0"/>
              </a:rPr>
              <a:t>обеспечить усвоение учащимися знаний о фосфоре как о химическом элементе и простом веществе; </a:t>
            </a:r>
          </a:p>
          <a:p>
            <a:pPr>
              <a:lnSpc>
                <a:spcPct val="80000"/>
              </a:lnSpc>
            </a:pPr>
            <a:r>
              <a:rPr lang="ru-RU" sz="2800" dirty="0" err="1">
                <a:latin typeface="Times New Roman" pitchFamily="18" charset="0"/>
              </a:rPr>
              <a:t>аллотропных</a:t>
            </a:r>
            <a:r>
              <a:rPr lang="ru-RU" sz="2800" dirty="0">
                <a:latin typeface="Times New Roman" pitchFamily="18" charset="0"/>
              </a:rPr>
              <a:t> видоизменениях фосфора; </a:t>
            </a:r>
          </a:p>
          <a:p>
            <a:pPr>
              <a:lnSpc>
                <a:spcPct val="80000"/>
              </a:lnSpc>
            </a:pPr>
            <a:r>
              <a:rPr lang="ru-RU" sz="2800" dirty="0" smtClean="0">
                <a:latin typeface="Times New Roman" pitchFamily="18" charset="0"/>
              </a:rPr>
              <a:t>развивать </a:t>
            </a:r>
            <a:r>
              <a:rPr lang="ru-RU" sz="2800" dirty="0">
                <a:latin typeface="Times New Roman" pitchFamily="18" charset="0"/>
              </a:rPr>
              <a:t>умение сравнивать; </a:t>
            </a:r>
          </a:p>
        </p:txBody>
      </p:sp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3394075" cy="1027113"/>
          </a:xfrm>
        </p:spPr>
        <p:txBody>
          <a:bodyPr>
            <a:normAutofit/>
          </a:bodyPr>
          <a:lstStyle/>
          <a:p>
            <a:r>
              <a:rPr lang="ru-RU" sz="4000" b="1">
                <a:solidFill>
                  <a:schemeClr val="bg2"/>
                </a:solidFill>
                <a:latin typeface="Times New Roman" pitchFamily="18" charset="0"/>
              </a:rPr>
              <a:t>Цели урока:</a:t>
            </a:r>
            <a:r>
              <a:rPr lang="ru-RU" sz="4000" b="1"/>
              <a:t> </a:t>
            </a:r>
            <a:endParaRPr lang="ru-RU" sz="4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84213" y="404813"/>
            <a:ext cx="7772400" cy="6080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>
                <a:solidFill>
                  <a:schemeClr val="bg2"/>
                </a:solidFill>
                <a:latin typeface="Times New Roman" pitchFamily="18" charset="0"/>
              </a:rPr>
              <a:t>Открытие фосфора</a:t>
            </a:r>
          </a:p>
        </p:txBody>
      </p:sp>
      <p:sp>
        <p:nvSpPr>
          <p:cNvPr id="16387" name="Rectangle 1027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1125538"/>
            <a:ext cx="4392612" cy="5399087"/>
          </a:xfrm>
        </p:spPr>
        <p:txBody>
          <a:bodyPr>
            <a:normAutofit/>
          </a:bodyPr>
          <a:lstStyle/>
          <a:p>
            <a:pPr marL="533400" indent="-533400" algn="ctr">
              <a:lnSpc>
                <a:spcPct val="90000"/>
              </a:lnSpc>
              <a:buFont typeface="Wingdings" pitchFamily="2" charset="2"/>
              <a:buNone/>
            </a:pPr>
            <a:r>
              <a:rPr lang="ru-RU" b="1">
                <a:cs typeface="Times New Roman" pitchFamily="18" charset="0"/>
              </a:rPr>
              <a:t>Гамбургский алхимик</a:t>
            </a:r>
            <a:endParaRPr lang="ru-RU" b="1"/>
          </a:p>
          <a:p>
            <a:pPr marL="533400" indent="-533400" algn="ctr">
              <a:lnSpc>
                <a:spcPct val="90000"/>
              </a:lnSpc>
              <a:buFont typeface="Wingdings" pitchFamily="2" charset="2"/>
              <a:buNone/>
            </a:pPr>
            <a:r>
              <a:rPr lang="ru-RU" b="1">
                <a:cs typeface="Times New Roman" pitchFamily="18" charset="0"/>
              </a:rPr>
              <a:t>Хеннинг Бранд</a:t>
            </a:r>
            <a:endParaRPr lang="ru-RU" b="1"/>
          </a:p>
          <a:p>
            <a:pPr marL="533400" indent="-533400" algn="ctr">
              <a:lnSpc>
                <a:spcPct val="90000"/>
              </a:lnSpc>
              <a:buFont typeface="Wingdings" pitchFamily="2" charset="2"/>
              <a:buNone/>
            </a:pPr>
            <a:endParaRPr lang="ru-RU" b="1"/>
          </a:p>
          <a:p>
            <a:pPr marL="533400" indent="-533400" algn="ctr">
              <a:lnSpc>
                <a:spcPct val="90000"/>
              </a:lnSpc>
              <a:buFont typeface="Wingdings" pitchFamily="2" charset="2"/>
              <a:buNone/>
            </a:pPr>
            <a:r>
              <a:rPr lang="ru-RU" b="1">
                <a:latin typeface="Times New Roman" pitchFamily="18" charset="0"/>
                <a:cs typeface="Times New Roman" pitchFamily="18" charset="0"/>
              </a:rPr>
              <a:t>1669 год</a:t>
            </a:r>
            <a:endParaRPr lang="ru-RU" b="1">
              <a:latin typeface="Times New Roman" pitchFamily="18" charset="0"/>
            </a:endParaRPr>
          </a:p>
          <a:p>
            <a:pPr marL="533400" indent="-533400">
              <a:lnSpc>
                <a:spcPct val="90000"/>
              </a:lnSpc>
              <a:buFont typeface="Wingdings" pitchFamily="2" charset="2"/>
              <a:buNone/>
            </a:pPr>
            <a:endParaRPr lang="ru-RU" sz="2800">
              <a:latin typeface="Times New Roman" pitchFamily="18" charset="0"/>
            </a:endParaRPr>
          </a:p>
          <a:p>
            <a:pPr marL="533400" indent="-533400">
              <a:lnSpc>
                <a:spcPct val="90000"/>
              </a:lnSpc>
              <a:buFont typeface="Wingdings" pitchFamily="2" charset="2"/>
              <a:buNone/>
            </a:pPr>
            <a:endParaRPr lang="ru-RU" sz="2800">
              <a:latin typeface="Times New Roman" pitchFamily="18" charset="0"/>
            </a:endParaRPr>
          </a:p>
          <a:p>
            <a:pPr marL="533400" indent="-533400">
              <a:lnSpc>
                <a:spcPct val="90000"/>
              </a:lnSpc>
              <a:buFont typeface="Wingdings" pitchFamily="2" charset="2"/>
              <a:buNone/>
            </a:pPr>
            <a:endParaRPr lang="ru-RU" sz="2800">
              <a:latin typeface="Times New Roman" pitchFamily="18" charset="0"/>
            </a:endParaRPr>
          </a:p>
          <a:p>
            <a:pPr marL="533400" indent="-533400" algn="ctr">
              <a:lnSpc>
                <a:spcPct val="90000"/>
              </a:lnSpc>
              <a:buFont typeface="Wingdings" pitchFamily="2" charset="2"/>
              <a:buNone/>
            </a:pPr>
            <a:r>
              <a:rPr lang="ru-RU" b="1">
                <a:solidFill>
                  <a:schemeClr val="bg2"/>
                </a:solidFill>
                <a:latin typeface="Times New Roman" pitchFamily="18" charset="0"/>
              </a:rPr>
              <a:t>	«Фосфор»</a:t>
            </a:r>
            <a:r>
              <a:rPr lang="ru-RU" b="1">
                <a:latin typeface="Times New Roman" pitchFamily="18" charset="0"/>
              </a:rPr>
              <a:t> - </a:t>
            </a:r>
          </a:p>
          <a:p>
            <a:pPr marL="533400" indent="-533400" algn="ctr">
              <a:lnSpc>
                <a:spcPct val="90000"/>
              </a:lnSpc>
              <a:buFont typeface="Wingdings" pitchFamily="2" charset="2"/>
              <a:buNone/>
            </a:pPr>
            <a:r>
              <a:rPr lang="ru-RU" b="1">
                <a:latin typeface="Times New Roman" pitchFamily="18" charset="0"/>
              </a:rPr>
              <a:t>	от греческого «светоносный»</a:t>
            </a:r>
          </a:p>
        </p:txBody>
      </p:sp>
      <p:pic>
        <p:nvPicPr>
          <p:cNvPr id="16396" name="Picture 1036" descr="Рунок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32363" y="1052513"/>
            <a:ext cx="3875087" cy="5616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8" name="Picture 6" descr="pb_01500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130800" y="914400"/>
            <a:ext cx="4013200" cy="4495800"/>
          </a:xfrm>
          <a:noFill/>
          <a:ln/>
        </p:spPr>
      </p:pic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323850" y="1557338"/>
            <a:ext cx="13065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>
                <a:latin typeface="Times New Roman" pitchFamily="18" charset="0"/>
              </a:rPr>
              <a:t>период</a:t>
            </a:r>
          </a:p>
        </p:txBody>
      </p:sp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827088" y="260350"/>
            <a:ext cx="784701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chemeClr val="bg2"/>
                </a:solidFill>
                <a:latin typeface="Times New Roman" pitchFamily="18" charset="0"/>
              </a:rPr>
              <a:t>Фосфор как химический элемент</a:t>
            </a:r>
          </a:p>
        </p:txBody>
      </p:sp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4140200" y="1628775"/>
            <a:ext cx="790575" cy="358775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800" b="1">
              <a:latin typeface="Times New Roman" pitchFamily="18" charset="0"/>
            </a:endParaRPr>
          </a:p>
        </p:txBody>
      </p:sp>
      <p:sp>
        <p:nvSpPr>
          <p:cNvPr id="8204" name="Rectangle 12"/>
          <p:cNvSpPr>
            <a:spLocks noChangeArrowheads="1"/>
          </p:cNvSpPr>
          <p:nvPr/>
        </p:nvSpPr>
        <p:spPr bwMode="auto">
          <a:xfrm>
            <a:off x="323850" y="2565400"/>
            <a:ext cx="1149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>
                <a:latin typeface="Times New Roman" pitchFamily="18" charset="0"/>
              </a:rPr>
              <a:t>группа</a:t>
            </a:r>
          </a:p>
        </p:txBody>
      </p:sp>
      <p:sp>
        <p:nvSpPr>
          <p:cNvPr id="8205" name="Rectangle 13"/>
          <p:cNvSpPr>
            <a:spLocks noChangeArrowheads="1"/>
          </p:cNvSpPr>
          <p:nvPr/>
        </p:nvSpPr>
        <p:spPr bwMode="auto">
          <a:xfrm>
            <a:off x="4140200" y="2492375"/>
            <a:ext cx="790575" cy="358775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800" b="1">
              <a:latin typeface="Times New Roman" pitchFamily="18" charset="0"/>
            </a:endParaRPr>
          </a:p>
        </p:txBody>
      </p:sp>
      <p:sp>
        <p:nvSpPr>
          <p:cNvPr id="8206" name="Rectangle 14"/>
          <p:cNvSpPr>
            <a:spLocks noChangeArrowheads="1"/>
          </p:cNvSpPr>
          <p:nvPr/>
        </p:nvSpPr>
        <p:spPr bwMode="auto">
          <a:xfrm>
            <a:off x="250825" y="3429000"/>
            <a:ext cx="3355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>
                <a:latin typeface="Times New Roman" pitchFamily="18" charset="0"/>
              </a:rPr>
              <a:t>валентных электронов</a:t>
            </a:r>
          </a:p>
        </p:txBody>
      </p:sp>
      <p:sp>
        <p:nvSpPr>
          <p:cNvPr id="8208" name="Rectangle 16"/>
          <p:cNvSpPr>
            <a:spLocks noChangeArrowheads="1"/>
          </p:cNvSpPr>
          <p:nvPr/>
        </p:nvSpPr>
        <p:spPr bwMode="auto">
          <a:xfrm>
            <a:off x="4140200" y="3573463"/>
            <a:ext cx="790575" cy="358775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800" b="1">
              <a:latin typeface="Times New Roman" pitchFamily="18" charset="0"/>
            </a:endParaRPr>
          </a:p>
        </p:txBody>
      </p:sp>
      <p:sp>
        <p:nvSpPr>
          <p:cNvPr id="8209" name="Rectangle 17"/>
          <p:cNvSpPr>
            <a:spLocks noChangeArrowheads="1"/>
          </p:cNvSpPr>
          <p:nvPr/>
        </p:nvSpPr>
        <p:spPr bwMode="auto">
          <a:xfrm>
            <a:off x="179388" y="4508500"/>
            <a:ext cx="2806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>
                <a:latin typeface="Times New Roman" pitchFamily="18" charset="0"/>
              </a:rPr>
              <a:t>степени окисления</a:t>
            </a:r>
          </a:p>
        </p:txBody>
      </p:sp>
      <p:sp>
        <p:nvSpPr>
          <p:cNvPr id="8210" name="Rectangle 18"/>
          <p:cNvSpPr>
            <a:spLocks noChangeArrowheads="1"/>
          </p:cNvSpPr>
          <p:nvPr/>
        </p:nvSpPr>
        <p:spPr bwMode="auto">
          <a:xfrm>
            <a:off x="3203575" y="4581525"/>
            <a:ext cx="1800225" cy="431800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800" b="1">
              <a:latin typeface="Times New Roman" pitchFamily="18" charset="0"/>
            </a:endParaRPr>
          </a:p>
        </p:txBody>
      </p:sp>
      <p:sp>
        <p:nvSpPr>
          <p:cNvPr id="8211" name="Rectangle 19"/>
          <p:cNvSpPr>
            <a:spLocks noChangeArrowheads="1"/>
          </p:cNvSpPr>
          <p:nvPr/>
        </p:nvSpPr>
        <p:spPr bwMode="auto">
          <a:xfrm>
            <a:off x="179388" y="5445125"/>
            <a:ext cx="22018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>
                <a:latin typeface="Times New Roman" pitchFamily="18" charset="0"/>
              </a:rPr>
              <a:t>высший оксид</a:t>
            </a:r>
          </a:p>
        </p:txBody>
      </p:sp>
      <p:sp>
        <p:nvSpPr>
          <p:cNvPr id="8212" name="Rectangle 20"/>
          <p:cNvSpPr>
            <a:spLocks noChangeArrowheads="1"/>
          </p:cNvSpPr>
          <p:nvPr/>
        </p:nvSpPr>
        <p:spPr bwMode="auto">
          <a:xfrm>
            <a:off x="3851275" y="5445125"/>
            <a:ext cx="1152525" cy="431800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>
                <a:latin typeface="Times New Roman" pitchFamily="18" charset="0"/>
              </a:rPr>
              <a:t> </a:t>
            </a:r>
            <a:endParaRPr lang="ru-RU" sz="2800" b="1">
              <a:latin typeface="Times New Roman" pitchFamily="18" charset="0"/>
            </a:endParaRPr>
          </a:p>
        </p:txBody>
      </p:sp>
      <p:sp>
        <p:nvSpPr>
          <p:cNvPr id="8213" name="Rectangle 21"/>
          <p:cNvSpPr>
            <a:spLocks noChangeArrowheads="1"/>
          </p:cNvSpPr>
          <p:nvPr/>
        </p:nvSpPr>
        <p:spPr bwMode="auto">
          <a:xfrm>
            <a:off x="179388" y="6165850"/>
            <a:ext cx="3375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sz="2400" b="1">
                <a:latin typeface="Times New Roman" pitchFamily="18" charset="0"/>
              </a:rPr>
              <a:t>водородное соединение</a:t>
            </a:r>
          </a:p>
        </p:txBody>
      </p:sp>
      <p:sp>
        <p:nvSpPr>
          <p:cNvPr id="8214" name="Rectangle 22"/>
          <p:cNvSpPr>
            <a:spLocks noChangeArrowheads="1"/>
          </p:cNvSpPr>
          <p:nvPr/>
        </p:nvSpPr>
        <p:spPr bwMode="auto">
          <a:xfrm>
            <a:off x="4211638" y="6237288"/>
            <a:ext cx="790575" cy="358775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000" b="1">
              <a:latin typeface="Times New Roman" pitchFamily="18" charset="0"/>
            </a:endParaRPr>
          </a:p>
        </p:txBody>
      </p:sp>
      <p:sp>
        <p:nvSpPr>
          <p:cNvPr id="8216" name="AutoShape 24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8459788" y="6381750"/>
            <a:ext cx="503237" cy="476250"/>
          </a:xfrm>
          <a:prstGeom prst="rightArrow">
            <a:avLst>
              <a:gd name="adj1" fmla="val 50000"/>
              <a:gd name="adj2" fmla="val 2641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AutoShape 2"/>
          <p:cNvSpPr>
            <a:spLocks noChangeArrowheads="1"/>
          </p:cNvSpPr>
          <p:nvPr/>
        </p:nvSpPr>
        <p:spPr bwMode="auto">
          <a:xfrm rot="10800000">
            <a:off x="3203575" y="1773238"/>
            <a:ext cx="2808288" cy="1800225"/>
          </a:xfrm>
          <a:custGeom>
            <a:avLst/>
            <a:gdLst>
              <a:gd name="G0" fmla="+- 6480 0 0"/>
              <a:gd name="G1" fmla="+- 8640 0 0"/>
              <a:gd name="G2" fmla="+- 6171 0 0"/>
              <a:gd name="G3" fmla="+- 21600 0 6480"/>
              <a:gd name="G4" fmla="+- 21600 0 8640"/>
              <a:gd name="G5" fmla="*/ G0 21600 G3"/>
              <a:gd name="G6" fmla="*/ G1 21600 G3"/>
              <a:gd name="G7" fmla="*/ G2 G3 21600"/>
              <a:gd name="G8" fmla="*/ 10800 21600 G3"/>
              <a:gd name="G9" fmla="*/ G4 21600 G3"/>
              <a:gd name="G10" fmla="+- 21600 0 G7"/>
              <a:gd name="G11" fmla="+- G5 0 G8"/>
              <a:gd name="G12" fmla="+- G6 0 G8"/>
              <a:gd name="G13" fmla="*/ G12 G7 G11"/>
              <a:gd name="G14" fmla="+- 21600 0 G13"/>
              <a:gd name="G15" fmla="+- G0 0 10800"/>
              <a:gd name="G16" fmla="+- G1 0 10800"/>
              <a:gd name="G17" fmla="*/ G2 G16 G15"/>
              <a:gd name="T0" fmla="*/ 10800 w 21600"/>
              <a:gd name="T1" fmla="*/ 0 h 21600"/>
              <a:gd name="T2" fmla="*/ 0 w 21600"/>
              <a:gd name="T3" fmla="*/ 15429 h 21600"/>
              <a:gd name="T4" fmla="*/ 10800 w 21600"/>
              <a:gd name="T5" fmla="*/ 18514 h 21600"/>
              <a:gd name="T6" fmla="*/ 21600 w 21600"/>
              <a:gd name="T7" fmla="*/ 15429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G13 w 21600"/>
              <a:gd name="T13" fmla="*/ G6 h 21600"/>
              <a:gd name="T14" fmla="*/ G14 w 21600"/>
              <a:gd name="T15" fmla="*/ G9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00" y="0"/>
                </a:moveTo>
                <a:lnTo>
                  <a:pt x="6480" y="6171"/>
                </a:lnTo>
                <a:lnTo>
                  <a:pt x="8640" y="6171"/>
                </a:lnTo>
                <a:lnTo>
                  <a:pt x="8640" y="12343"/>
                </a:lnTo>
                <a:lnTo>
                  <a:pt x="4320" y="12343"/>
                </a:lnTo>
                <a:lnTo>
                  <a:pt x="4320" y="9257"/>
                </a:lnTo>
                <a:lnTo>
                  <a:pt x="0" y="15429"/>
                </a:lnTo>
                <a:lnTo>
                  <a:pt x="4320" y="21600"/>
                </a:lnTo>
                <a:lnTo>
                  <a:pt x="4320" y="18514"/>
                </a:lnTo>
                <a:lnTo>
                  <a:pt x="17280" y="18514"/>
                </a:lnTo>
                <a:lnTo>
                  <a:pt x="17280" y="21600"/>
                </a:lnTo>
                <a:lnTo>
                  <a:pt x="21600" y="15429"/>
                </a:lnTo>
                <a:lnTo>
                  <a:pt x="17280" y="9257"/>
                </a:lnTo>
                <a:lnTo>
                  <a:pt x="17280" y="12343"/>
                </a:lnTo>
                <a:lnTo>
                  <a:pt x="12960" y="12343"/>
                </a:lnTo>
                <a:lnTo>
                  <a:pt x="12960" y="6171"/>
                </a:lnTo>
                <a:lnTo>
                  <a:pt x="15120" y="6171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title"/>
          </p:nvPr>
        </p:nvSpPr>
        <p:spPr>
          <a:xfrm>
            <a:off x="468313" y="620713"/>
            <a:ext cx="8229600" cy="5953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400" b="1">
                <a:solidFill>
                  <a:schemeClr val="bg2"/>
                </a:solidFill>
                <a:latin typeface="Times New Roman" pitchFamily="18" charset="0"/>
              </a:rPr>
              <a:t>АЛЛОТРОПНЫЕ МОДИФИКАЦИИ</a:t>
            </a:r>
          </a:p>
        </p:txBody>
      </p:sp>
      <p:sp>
        <p:nvSpPr>
          <p:cNvPr id="49156" name="Oval 4"/>
          <p:cNvSpPr>
            <a:spLocks noChangeArrowheads="1"/>
          </p:cNvSpPr>
          <p:nvPr/>
        </p:nvSpPr>
        <p:spPr bwMode="auto">
          <a:xfrm>
            <a:off x="3924300" y="1844675"/>
            <a:ext cx="1223963" cy="10795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bg2"/>
            </a:solidFill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ru-RU" sz="4000" b="1">
                <a:solidFill>
                  <a:schemeClr val="accent1"/>
                </a:solidFill>
                <a:latin typeface="Verdana" pitchFamily="34" charset="0"/>
              </a:rPr>
              <a:t>Р</a:t>
            </a:r>
            <a:endParaRPr lang="ru-RU"/>
          </a:p>
        </p:txBody>
      </p:sp>
      <p:sp>
        <p:nvSpPr>
          <p:cNvPr id="49157" name="AutoShap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755650" y="1844675"/>
            <a:ext cx="2160588" cy="790575"/>
          </a:xfrm>
          <a:prstGeom prst="roundRect">
            <a:avLst>
              <a:gd name="adj" fmla="val 16667"/>
            </a:avLst>
          </a:prstGeom>
          <a:solidFill>
            <a:srgbClr val="CCCCFF"/>
          </a:solidFill>
          <a:ln w="9525">
            <a:solidFill>
              <a:schemeClr val="bg2"/>
            </a:solidFill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ru-RU" sz="2400" b="1" u="sng">
                <a:solidFill>
                  <a:schemeClr val="bg2"/>
                </a:solidFill>
                <a:latin typeface="Bookman Old Style" pitchFamily="18" charset="0"/>
                <a:hlinkClick r:id="rId4" action="ppaction://hlinksldjump"/>
              </a:rPr>
              <a:t>БЕЛЫЙ</a:t>
            </a:r>
            <a:endParaRPr lang="ru-RU" u="sng">
              <a:solidFill>
                <a:schemeClr val="bg2"/>
              </a:solidFill>
            </a:endParaRPr>
          </a:p>
        </p:txBody>
      </p:sp>
      <p:sp>
        <p:nvSpPr>
          <p:cNvPr id="49158" name="AutoShape 6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6300788" y="1844675"/>
            <a:ext cx="2160587" cy="790575"/>
          </a:xfrm>
          <a:prstGeom prst="roundRect">
            <a:avLst>
              <a:gd name="adj" fmla="val 16667"/>
            </a:avLst>
          </a:prstGeom>
          <a:solidFill>
            <a:srgbClr val="CCCCFF"/>
          </a:solidFill>
          <a:ln w="9525">
            <a:solidFill>
              <a:schemeClr val="bg2"/>
            </a:solidFill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ru-RU" sz="2400" b="1" u="sng">
                <a:solidFill>
                  <a:schemeClr val="bg2"/>
                </a:solidFill>
                <a:latin typeface="Bookman Old Style" pitchFamily="18" charset="0"/>
                <a:hlinkClick r:id="rId5" action="ppaction://hlinksldjump"/>
              </a:rPr>
              <a:t>КРАСНЫЙ</a:t>
            </a:r>
            <a:endParaRPr lang="ru-RU" u="sng">
              <a:solidFill>
                <a:schemeClr val="bg2"/>
              </a:solidFill>
            </a:endParaRPr>
          </a:p>
        </p:txBody>
      </p:sp>
      <p:sp>
        <p:nvSpPr>
          <p:cNvPr id="49159" name="AutoShape 7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3563938" y="3716338"/>
            <a:ext cx="2160587" cy="790575"/>
          </a:xfrm>
          <a:prstGeom prst="roundRect">
            <a:avLst>
              <a:gd name="adj" fmla="val 16667"/>
            </a:avLst>
          </a:prstGeom>
          <a:solidFill>
            <a:srgbClr val="CCCCFF"/>
          </a:solidFill>
          <a:ln w="9525">
            <a:solidFill>
              <a:schemeClr val="bg2"/>
            </a:solidFill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ru-RU" sz="2400" b="1" u="sng">
                <a:solidFill>
                  <a:schemeClr val="bg2"/>
                </a:solidFill>
                <a:latin typeface="Bookman Old Style" pitchFamily="18" charset="0"/>
                <a:hlinkClick r:id="rId7" action="ppaction://hlinksldjump"/>
              </a:rPr>
              <a:t>ЧЕРНЫЙ</a:t>
            </a:r>
            <a:endParaRPr lang="ru-RU" u="sng">
              <a:solidFill>
                <a:schemeClr val="bg2"/>
              </a:solidFill>
            </a:endParaRPr>
          </a:p>
        </p:txBody>
      </p:sp>
      <p:pic>
        <p:nvPicPr>
          <p:cNvPr id="49165" name="Picture 13" descr="кр фосфор уменш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372225" y="4652963"/>
            <a:ext cx="2268538" cy="1944687"/>
          </a:xfrm>
          <a:prstGeom prst="rect">
            <a:avLst/>
          </a:prstGeom>
          <a:noFill/>
        </p:spPr>
      </p:pic>
      <p:pic>
        <p:nvPicPr>
          <p:cNvPr id="49166" name="Picture 14" descr="Рисунок1х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55650" y="2781300"/>
            <a:ext cx="2298700" cy="1633538"/>
          </a:xfrm>
          <a:prstGeom prst="rect">
            <a:avLst/>
          </a:prstGeom>
          <a:noFill/>
        </p:spPr>
      </p:pic>
      <p:pic>
        <p:nvPicPr>
          <p:cNvPr id="49167" name="Picture 15" descr="оп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372225" y="2781300"/>
            <a:ext cx="2292350" cy="1627188"/>
          </a:xfrm>
          <a:prstGeom prst="rect">
            <a:avLst/>
          </a:prstGeom>
          <a:noFill/>
        </p:spPr>
      </p:pic>
      <p:pic>
        <p:nvPicPr>
          <p:cNvPr id="49168" name="Picture 16" descr="Рисунок1о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203575" y="4797425"/>
            <a:ext cx="2798763" cy="1663700"/>
          </a:xfrm>
          <a:prstGeom prst="rect">
            <a:avLst/>
          </a:prstGeom>
          <a:noFill/>
        </p:spPr>
      </p:pic>
      <p:pic>
        <p:nvPicPr>
          <p:cNvPr id="49169" name="Picture 17" descr="Рисуноок1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827088" y="4581525"/>
            <a:ext cx="2144712" cy="2090738"/>
          </a:xfrm>
          <a:prstGeom prst="rect">
            <a:avLst/>
          </a:prstGeom>
          <a:noFill/>
        </p:spPr>
      </p:pic>
      <p:sp>
        <p:nvSpPr>
          <p:cNvPr id="49170" name="Rectangle 18"/>
          <p:cNvSpPr>
            <a:spLocks noChangeArrowheads="1"/>
          </p:cNvSpPr>
          <p:nvPr/>
        </p:nvSpPr>
        <p:spPr bwMode="auto">
          <a:xfrm>
            <a:off x="395288" y="549275"/>
            <a:ext cx="826452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chemeClr val="bg2"/>
                </a:solidFill>
                <a:latin typeface="Times New Roman" pitchFamily="18" charset="0"/>
              </a:rPr>
              <a:t>Сравните физические свойства</a:t>
            </a:r>
          </a:p>
          <a:p>
            <a:r>
              <a:rPr lang="ru-RU" sz="2800" b="1">
                <a:solidFill>
                  <a:schemeClr val="bg2"/>
                </a:solidFill>
                <a:latin typeface="Times New Roman" pitchFamily="18" charset="0"/>
              </a:rPr>
              <a:t>АЛЛОТРОПНЫХ МОДИФИКАЦИЙ ФОСФОРА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85" decel="100000"/>
                                        <p:tgtEl>
                                          <p:spTgt spid="4917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385" decel="100000"/>
                                        <p:tgtEl>
                                          <p:spTgt spid="4917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917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4" dur="385" fill="hold"/>
                                        <p:tgtEl>
                                          <p:spTgt spid="49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5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9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" dur="385" fill="hold"/>
                                        <p:tgtEl>
                                          <p:spTgt spid="49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9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5" grpId="0"/>
      <p:bldP spid="4917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idx="1"/>
          </p:nvPr>
        </p:nvSpPr>
        <p:spPr>
          <a:xfrm>
            <a:off x="468313" y="1341438"/>
            <a:ext cx="8229600" cy="5256212"/>
          </a:xfrm>
        </p:spPr>
        <p:txBody>
          <a:bodyPr/>
          <a:lstStyle/>
          <a:p>
            <a:pPr>
              <a:buClr>
                <a:schemeClr val="hlink"/>
              </a:buClr>
              <a:buSzTx/>
              <a:buFont typeface="Wingdings" pitchFamily="2" charset="2"/>
              <a:buChar char="q"/>
            </a:pPr>
            <a:r>
              <a:rPr lang="en-US" sz="3600" b="1">
                <a:solidFill>
                  <a:schemeClr val="bg2"/>
                </a:solidFill>
                <a:latin typeface="Bookman Old Style" pitchFamily="18" charset="0"/>
              </a:rPr>
              <a:t> </a:t>
            </a:r>
            <a:r>
              <a:rPr lang="ru-RU" sz="4400" b="1">
                <a:solidFill>
                  <a:schemeClr val="bg2"/>
                </a:solidFill>
                <a:latin typeface="Bookman Old Style" pitchFamily="18" charset="0"/>
              </a:rPr>
              <a:t>С металлами:</a:t>
            </a:r>
          </a:p>
          <a:p>
            <a:pPr>
              <a:buFont typeface="Wingdings" pitchFamily="2" charset="2"/>
              <a:buNone/>
            </a:pPr>
            <a:r>
              <a:rPr lang="en-US" sz="4400" b="1">
                <a:solidFill>
                  <a:schemeClr val="hlink"/>
                </a:solidFill>
                <a:latin typeface="Bookman Old Style" pitchFamily="18" charset="0"/>
              </a:rPr>
              <a:t>              </a:t>
            </a:r>
            <a:r>
              <a:rPr lang="en-US" sz="4400" b="1">
                <a:latin typeface="Bookman Old Style" pitchFamily="18" charset="0"/>
              </a:rPr>
              <a:t>Ca + P =</a:t>
            </a:r>
            <a:r>
              <a:rPr lang="en-US" sz="4400" b="1">
                <a:solidFill>
                  <a:schemeClr val="hlink"/>
                </a:solidFill>
                <a:latin typeface="Bookman Old Style" pitchFamily="18" charset="0"/>
              </a:rPr>
              <a:t> </a:t>
            </a:r>
          </a:p>
          <a:p>
            <a:pPr>
              <a:buFont typeface="Wingdings" pitchFamily="2" charset="2"/>
              <a:buNone/>
            </a:pPr>
            <a:endParaRPr lang="en-US" sz="2400" b="1">
              <a:solidFill>
                <a:schemeClr val="hlink"/>
              </a:solidFill>
              <a:latin typeface="Bookman Old Style" pitchFamily="18" charset="0"/>
            </a:endParaRPr>
          </a:p>
          <a:p>
            <a:pPr>
              <a:buClr>
                <a:schemeClr val="hlink"/>
              </a:buClr>
              <a:buFont typeface="Wingdings" pitchFamily="2" charset="2"/>
              <a:buChar char="q"/>
            </a:pPr>
            <a:r>
              <a:rPr lang="en-US" sz="4400" b="1">
                <a:solidFill>
                  <a:schemeClr val="hlink"/>
                </a:solidFill>
                <a:latin typeface="Bookman Old Style" pitchFamily="18" charset="0"/>
              </a:rPr>
              <a:t> </a:t>
            </a:r>
            <a:r>
              <a:rPr lang="en-US" sz="4400" b="1">
                <a:solidFill>
                  <a:schemeClr val="bg2"/>
                </a:solidFill>
                <a:latin typeface="Bookman Old Style" pitchFamily="18" charset="0"/>
              </a:rPr>
              <a:t>C </a:t>
            </a:r>
            <a:r>
              <a:rPr lang="ru-RU" sz="4400" b="1">
                <a:solidFill>
                  <a:schemeClr val="bg2"/>
                </a:solidFill>
                <a:latin typeface="Bookman Old Style" pitchFamily="18" charset="0"/>
              </a:rPr>
              <a:t>неметаллами:</a:t>
            </a:r>
            <a:endParaRPr lang="en-US" sz="4400" b="1">
              <a:solidFill>
                <a:schemeClr val="bg2"/>
              </a:solidFill>
              <a:latin typeface="Bookman Old Style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n-US" sz="4400" b="1">
                <a:latin typeface="Bookman Old Style" pitchFamily="18" charset="0"/>
              </a:rPr>
              <a:t>              P + O</a:t>
            </a:r>
            <a:r>
              <a:rPr lang="en-US" sz="4400" b="1" baseline="-25000">
                <a:latin typeface="Bookman Old Style" pitchFamily="18" charset="0"/>
              </a:rPr>
              <a:t>2</a:t>
            </a:r>
            <a:r>
              <a:rPr lang="en-US" sz="4400" b="1">
                <a:latin typeface="Bookman Old Style" pitchFamily="18" charset="0"/>
              </a:rPr>
              <a:t> =</a:t>
            </a:r>
          </a:p>
          <a:p>
            <a:pPr>
              <a:buFont typeface="Wingdings" pitchFamily="2" charset="2"/>
              <a:buNone/>
            </a:pPr>
            <a:endParaRPr lang="en-US" sz="4400" b="1" baseline="-25000">
              <a:latin typeface="Bookman Old Style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n-US" sz="4400" b="1" baseline="-25000">
                <a:solidFill>
                  <a:schemeClr val="hlink"/>
                </a:solidFill>
                <a:latin typeface="Bookman Old Style" pitchFamily="18" charset="0"/>
              </a:rPr>
              <a:t>                     </a:t>
            </a:r>
            <a:r>
              <a:rPr lang="en-US" sz="4400" b="1">
                <a:latin typeface="Bookman Old Style" pitchFamily="18" charset="0"/>
              </a:rPr>
              <a:t>P + S =</a:t>
            </a:r>
            <a:r>
              <a:rPr lang="en-US" sz="4400" b="1">
                <a:solidFill>
                  <a:schemeClr val="hlink"/>
                </a:solidFill>
                <a:latin typeface="Bookman Old Style" pitchFamily="18" charset="0"/>
              </a:rPr>
              <a:t> </a:t>
            </a:r>
            <a:endParaRPr lang="ru-RU" sz="4400" b="1" baseline="-25000">
              <a:solidFill>
                <a:schemeClr val="hlink"/>
              </a:solidFill>
              <a:latin typeface="Bookman Old Style" pitchFamily="18" charset="0"/>
            </a:endParaRPr>
          </a:p>
        </p:txBody>
      </p:sp>
      <p:sp>
        <p:nvSpPr>
          <p:cNvPr id="59397" name="Rectangle 5"/>
          <p:cNvSpPr>
            <a:spLocks noGrp="1" noChangeArrowheads="1"/>
          </p:cNvSpPr>
          <p:nvPr>
            <p:ph type="title"/>
          </p:nvPr>
        </p:nvSpPr>
        <p:spPr>
          <a:xfrm>
            <a:off x="468313" y="549275"/>
            <a:ext cx="8229600" cy="792163"/>
          </a:xfrm>
        </p:spPr>
        <p:txBody>
          <a:bodyPr/>
          <a:lstStyle/>
          <a:p>
            <a:pPr algn="ctr"/>
            <a:r>
              <a:rPr lang="ru-RU" sz="3600" b="1">
                <a:solidFill>
                  <a:srgbClr val="990033"/>
                </a:solidFill>
                <a:latin typeface="Bookman Old Style" pitchFamily="18" charset="0"/>
              </a:rPr>
              <a:t>ХИМИЧЕСКИЕ СВОЙСТВА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idx="1"/>
          </p:nvPr>
        </p:nvSpPr>
        <p:spPr>
          <a:xfrm>
            <a:off x="539750" y="836613"/>
            <a:ext cx="8229600" cy="3886200"/>
          </a:xfrm>
        </p:spPr>
        <p:txBody>
          <a:bodyPr/>
          <a:lstStyle/>
          <a:p>
            <a:pPr>
              <a:buClr>
                <a:schemeClr val="hlink"/>
              </a:buClr>
              <a:buSzTx/>
              <a:buFont typeface="Wingdings" pitchFamily="2" charset="2"/>
              <a:buChar char="q"/>
            </a:pPr>
            <a:r>
              <a:rPr lang="en-US" sz="3600" b="1">
                <a:solidFill>
                  <a:schemeClr val="bg2"/>
                </a:solidFill>
                <a:latin typeface="Bookman Old Style" pitchFamily="18" charset="0"/>
              </a:rPr>
              <a:t> </a:t>
            </a:r>
            <a:r>
              <a:rPr lang="ru-RU" sz="3600" b="1">
                <a:solidFill>
                  <a:schemeClr val="bg2"/>
                </a:solidFill>
                <a:latin typeface="Bookman Old Style" pitchFamily="18" charset="0"/>
              </a:rPr>
              <a:t>с бертолетовой солью при ударе взрывается, воспламеняется</a:t>
            </a:r>
            <a:r>
              <a:rPr lang="ru-RU" sz="4400" b="1">
                <a:solidFill>
                  <a:schemeClr val="bg2"/>
                </a:solidFill>
                <a:latin typeface="Bookman Old Style" pitchFamily="18" charset="0"/>
              </a:rPr>
              <a:t>:</a:t>
            </a:r>
            <a:endParaRPr lang="en-US" sz="4400" b="1">
              <a:solidFill>
                <a:schemeClr val="bg2"/>
              </a:solidFill>
              <a:latin typeface="Bookman Old Style" pitchFamily="18" charset="0"/>
            </a:endParaRPr>
          </a:p>
          <a:p>
            <a:pPr>
              <a:buClr>
                <a:schemeClr val="hlink"/>
              </a:buClr>
              <a:buSzTx/>
              <a:buFont typeface="Wingdings" pitchFamily="2" charset="2"/>
              <a:buNone/>
            </a:pPr>
            <a:endParaRPr lang="ru-RU" sz="2800" b="1">
              <a:solidFill>
                <a:schemeClr val="bg2"/>
              </a:solidFill>
              <a:latin typeface="Bookman Old Style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n-US" sz="4400" b="1">
                <a:solidFill>
                  <a:schemeClr val="hlink"/>
                </a:solidFill>
                <a:latin typeface="Bookman Old Style" pitchFamily="18" charset="0"/>
              </a:rPr>
              <a:t> </a:t>
            </a:r>
            <a:r>
              <a:rPr lang="en-US" sz="4400" b="1">
                <a:latin typeface="Times New Roman" pitchFamily="18" charset="0"/>
              </a:rPr>
              <a:t>KClO</a:t>
            </a:r>
            <a:r>
              <a:rPr lang="en-US" sz="3600" b="1">
                <a:latin typeface="Times New Roman" pitchFamily="18" charset="0"/>
              </a:rPr>
              <a:t>3</a:t>
            </a:r>
            <a:r>
              <a:rPr lang="en-US" sz="4400" b="1">
                <a:latin typeface="Times New Roman" pitchFamily="18" charset="0"/>
              </a:rPr>
              <a:t> + P = P</a:t>
            </a:r>
            <a:r>
              <a:rPr lang="en-US" sz="3600" b="1">
                <a:latin typeface="Times New Roman" pitchFamily="18" charset="0"/>
              </a:rPr>
              <a:t>2</a:t>
            </a:r>
            <a:r>
              <a:rPr lang="en-US" sz="4400" b="1">
                <a:latin typeface="Times New Roman" pitchFamily="18" charset="0"/>
              </a:rPr>
              <a:t>O</a:t>
            </a:r>
            <a:r>
              <a:rPr lang="en-US" sz="3600" b="1">
                <a:latin typeface="Times New Roman" pitchFamily="18" charset="0"/>
              </a:rPr>
              <a:t>5 </a:t>
            </a:r>
            <a:r>
              <a:rPr lang="en-US" sz="4400" b="1">
                <a:latin typeface="Times New Roman" pitchFamily="18" charset="0"/>
              </a:rPr>
              <a:t>+ KCl</a:t>
            </a:r>
          </a:p>
          <a:p>
            <a:pPr>
              <a:buClr>
                <a:schemeClr val="hlink"/>
              </a:buClr>
              <a:buFont typeface="Wingdings" pitchFamily="2" charset="2"/>
              <a:buChar char="q"/>
            </a:pPr>
            <a:endParaRPr lang="ru-RU" sz="4400" b="1" baseline="-25000">
              <a:latin typeface="Times New Roman" pitchFamily="18" charset="0"/>
            </a:endParaRPr>
          </a:p>
        </p:txBody>
      </p:sp>
      <p:pic>
        <p:nvPicPr>
          <p:cNvPr id="63497" name="Picture 9" descr="U41_0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142349">
            <a:off x="6588125" y="4005263"/>
            <a:ext cx="2266950" cy="1684337"/>
          </a:xfrm>
          <a:prstGeom prst="rect">
            <a:avLst/>
          </a:prstGeom>
          <a:noFill/>
          <a:ln w="28575">
            <a:solidFill>
              <a:srgbClr val="990033"/>
            </a:solidFill>
            <a:miter lim="800000"/>
            <a:headEnd/>
            <a:tailEnd/>
          </a:ln>
        </p:spPr>
      </p:pic>
      <p:pic>
        <p:nvPicPr>
          <p:cNvPr id="63498" name="Picture 10" descr="спичк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40200" y="4772025"/>
            <a:ext cx="2857500" cy="2085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ChangeArrowheads="1"/>
          </p:cNvSpPr>
          <p:nvPr/>
        </p:nvSpPr>
        <p:spPr bwMode="auto">
          <a:xfrm>
            <a:off x="611188" y="476250"/>
            <a:ext cx="8229600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ru-RU" sz="3000" b="1">
              <a:solidFill>
                <a:srgbClr val="990033"/>
              </a:solidFill>
              <a:latin typeface="Bookman Old Style" pitchFamily="18" charset="0"/>
            </a:endParaRPr>
          </a:p>
        </p:txBody>
      </p:sp>
      <p:sp>
        <p:nvSpPr>
          <p:cNvPr id="69635" name="Oval 3"/>
          <p:cNvSpPr>
            <a:spLocks noChangeArrowheads="1"/>
          </p:cNvSpPr>
          <p:nvPr/>
        </p:nvSpPr>
        <p:spPr bwMode="auto">
          <a:xfrm>
            <a:off x="3851275" y="1268413"/>
            <a:ext cx="1223963" cy="10795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bg2"/>
            </a:solidFill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ru-RU" sz="6000" b="1">
                <a:solidFill>
                  <a:schemeClr val="accent1"/>
                </a:solidFill>
                <a:latin typeface="Times New Roman" pitchFamily="18" charset="0"/>
              </a:rPr>
              <a:t>Р</a:t>
            </a:r>
          </a:p>
        </p:txBody>
      </p:sp>
      <p:sp>
        <p:nvSpPr>
          <p:cNvPr id="69636" name="AutoShape 4"/>
          <p:cNvSpPr>
            <a:spLocks noChangeArrowheads="1"/>
          </p:cNvSpPr>
          <p:nvPr/>
        </p:nvSpPr>
        <p:spPr bwMode="auto">
          <a:xfrm>
            <a:off x="395288" y="2060575"/>
            <a:ext cx="3097212" cy="719138"/>
          </a:xfrm>
          <a:prstGeom prst="roundRect">
            <a:avLst>
              <a:gd name="adj" fmla="val 16667"/>
            </a:avLst>
          </a:prstGeom>
          <a:solidFill>
            <a:srgbClr val="CCCCFF"/>
          </a:solidFill>
          <a:ln w="9525">
            <a:solidFill>
              <a:schemeClr val="bg2"/>
            </a:solidFill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ru-RU" sz="2400" b="1">
                <a:solidFill>
                  <a:schemeClr val="bg2"/>
                </a:solidFill>
                <a:latin typeface="Bookman Old Style" pitchFamily="18" charset="0"/>
              </a:rPr>
              <a:t>ОРГАНИЗМЫ</a:t>
            </a:r>
          </a:p>
        </p:txBody>
      </p:sp>
      <p:sp>
        <p:nvSpPr>
          <p:cNvPr id="69637" name="AutoShape 5"/>
          <p:cNvSpPr>
            <a:spLocks noChangeArrowheads="1"/>
          </p:cNvSpPr>
          <p:nvPr/>
        </p:nvSpPr>
        <p:spPr bwMode="auto">
          <a:xfrm>
            <a:off x="5580063" y="2060575"/>
            <a:ext cx="3097212" cy="719138"/>
          </a:xfrm>
          <a:prstGeom prst="roundRect">
            <a:avLst>
              <a:gd name="adj" fmla="val 16667"/>
            </a:avLst>
          </a:prstGeom>
          <a:solidFill>
            <a:srgbClr val="CCCCFF"/>
          </a:solidFill>
          <a:ln w="9525">
            <a:solidFill>
              <a:schemeClr val="bg2"/>
            </a:solidFill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ru-RU" sz="2400" b="1">
                <a:solidFill>
                  <a:schemeClr val="bg2"/>
                </a:solidFill>
                <a:latin typeface="Bookman Old Style" pitchFamily="18" charset="0"/>
              </a:rPr>
              <a:t>МИНЕРАЛЫ</a:t>
            </a:r>
          </a:p>
        </p:txBody>
      </p:sp>
      <p:sp>
        <p:nvSpPr>
          <p:cNvPr id="69638" name="AutoShape 6"/>
          <p:cNvSpPr>
            <a:spLocks noChangeArrowheads="1"/>
          </p:cNvSpPr>
          <p:nvPr/>
        </p:nvSpPr>
        <p:spPr bwMode="auto">
          <a:xfrm>
            <a:off x="1835150" y="2852738"/>
            <a:ext cx="144463" cy="288925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bg2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9639" name="Line 7"/>
          <p:cNvSpPr>
            <a:spLocks noChangeShapeType="1"/>
          </p:cNvSpPr>
          <p:nvPr/>
        </p:nvSpPr>
        <p:spPr bwMode="auto">
          <a:xfrm flipH="1">
            <a:off x="3203575" y="1700213"/>
            <a:ext cx="503238" cy="215900"/>
          </a:xfrm>
          <a:prstGeom prst="line">
            <a:avLst/>
          </a:prstGeom>
          <a:noFill/>
          <a:ln w="57150">
            <a:solidFill>
              <a:schemeClr val="bg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9640" name="Line 8"/>
          <p:cNvSpPr>
            <a:spLocks noChangeShapeType="1"/>
          </p:cNvSpPr>
          <p:nvPr/>
        </p:nvSpPr>
        <p:spPr bwMode="auto">
          <a:xfrm>
            <a:off x="5219700" y="1628775"/>
            <a:ext cx="503238" cy="360363"/>
          </a:xfrm>
          <a:prstGeom prst="line">
            <a:avLst/>
          </a:prstGeom>
          <a:noFill/>
          <a:ln w="57150">
            <a:solidFill>
              <a:schemeClr val="bg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9641" name="AutoShape 9"/>
          <p:cNvSpPr>
            <a:spLocks noChangeArrowheads="1"/>
          </p:cNvSpPr>
          <p:nvPr/>
        </p:nvSpPr>
        <p:spPr bwMode="auto">
          <a:xfrm>
            <a:off x="250825" y="3213100"/>
            <a:ext cx="3527425" cy="2449513"/>
          </a:xfrm>
          <a:prstGeom prst="roundRect">
            <a:avLst>
              <a:gd name="adj" fmla="val 16667"/>
            </a:avLst>
          </a:prstGeom>
          <a:solidFill>
            <a:srgbClr val="CCCCFF"/>
          </a:solidFill>
          <a:ln w="9525">
            <a:solidFill>
              <a:schemeClr val="bg2"/>
            </a:solidFill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ru-RU" sz="2400" b="1">
                <a:solidFill>
                  <a:schemeClr val="bg2"/>
                </a:solidFill>
                <a:latin typeface="Bookman Old Style" pitchFamily="18" charset="0"/>
              </a:rPr>
              <a:t>ФОСФОЛИПИДЫ,</a:t>
            </a:r>
          </a:p>
          <a:p>
            <a:pPr algn="ctr"/>
            <a:r>
              <a:rPr lang="ru-RU" sz="2400" b="1">
                <a:solidFill>
                  <a:schemeClr val="bg2"/>
                </a:solidFill>
                <a:latin typeface="Bookman Old Style" pitchFamily="18" charset="0"/>
              </a:rPr>
              <a:t>ФЕРМЕНТЫ,</a:t>
            </a:r>
          </a:p>
          <a:p>
            <a:pPr algn="ctr"/>
            <a:r>
              <a:rPr lang="ru-RU" sz="2400" b="1">
                <a:solidFill>
                  <a:schemeClr val="bg2"/>
                </a:solidFill>
                <a:latin typeface="Bookman Old Style" pitchFamily="18" charset="0"/>
              </a:rPr>
              <a:t>ФОСФАТ КАЛЬЦИЯ</a:t>
            </a:r>
            <a:br>
              <a:rPr lang="ru-RU" sz="2400" b="1">
                <a:solidFill>
                  <a:schemeClr val="bg2"/>
                </a:solidFill>
                <a:latin typeface="Bookman Old Style" pitchFamily="18" charset="0"/>
              </a:rPr>
            </a:br>
            <a:r>
              <a:rPr lang="ru-RU" sz="2400" b="1">
                <a:solidFill>
                  <a:schemeClr val="bg2"/>
                </a:solidFill>
                <a:latin typeface="Bookman Old Style" pitchFamily="18" charset="0"/>
              </a:rPr>
              <a:t> ЭФИРЫ </a:t>
            </a:r>
          </a:p>
          <a:p>
            <a:pPr algn="ctr"/>
            <a:r>
              <a:rPr lang="ru-RU" sz="2400" b="1">
                <a:solidFill>
                  <a:schemeClr val="bg2"/>
                </a:solidFill>
                <a:latin typeface="Bookman Old Style" pitchFamily="18" charset="0"/>
              </a:rPr>
              <a:t>ОРТОФОСФОРНОЙ </a:t>
            </a:r>
          </a:p>
          <a:p>
            <a:pPr algn="ctr"/>
            <a:r>
              <a:rPr lang="ru-RU" sz="2400" b="1">
                <a:solidFill>
                  <a:schemeClr val="bg2"/>
                </a:solidFill>
                <a:latin typeface="Bookman Old Style" pitchFamily="18" charset="0"/>
              </a:rPr>
              <a:t>КИСЛОТЫ</a:t>
            </a:r>
          </a:p>
        </p:txBody>
      </p:sp>
      <p:sp>
        <p:nvSpPr>
          <p:cNvPr id="69642" name="AutoShape 10"/>
          <p:cNvSpPr>
            <a:spLocks noChangeArrowheads="1"/>
          </p:cNvSpPr>
          <p:nvPr/>
        </p:nvSpPr>
        <p:spPr bwMode="auto">
          <a:xfrm>
            <a:off x="468313" y="5949950"/>
            <a:ext cx="3097212" cy="719138"/>
          </a:xfrm>
          <a:prstGeom prst="roundRect">
            <a:avLst>
              <a:gd name="adj" fmla="val 16667"/>
            </a:avLst>
          </a:prstGeom>
          <a:solidFill>
            <a:srgbClr val="CCCCFF"/>
          </a:solidFill>
          <a:ln w="9525">
            <a:solidFill>
              <a:schemeClr val="bg2"/>
            </a:solidFill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ru-RU" sz="2000" b="1">
                <a:solidFill>
                  <a:schemeClr val="bg2"/>
                </a:solidFill>
                <a:latin typeface="Bookman Old Style" pitchFamily="18" charset="0"/>
              </a:rPr>
              <a:t>В ЗУБАХ И КОСТЯХ</a:t>
            </a:r>
          </a:p>
        </p:txBody>
      </p:sp>
      <p:sp>
        <p:nvSpPr>
          <p:cNvPr id="69643" name="AutoShape 11"/>
          <p:cNvSpPr>
            <a:spLocks noChangeArrowheads="1"/>
          </p:cNvSpPr>
          <p:nvPr/>
        </p:nvSpPr>
        <p:spPr bwMode="auto">
          <a:xfrm>
            <a:off x="1908175" y="5589588"/>
            <a:ext cx="144463" cy="288925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bg2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9644" name="AutoShape 12"/>
          <p:cNvSpPr>
            <a:spLocks noChangeArrowheads="1"/>
          </p:cNvSpPr>
          <p:nvPr/>
        </p:nvSpPr>
        <p:spPr bwMode="auto">
          <a:xfrm>
            <a:off x="7019925" y="2852738"/>
            <a:ext cx="144463" cy="288925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bg2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9645" name="AutoShape 13"/>
          <p:cNvSpPr>
            <a:spLocks noChangeArrowheads="1"/>
          </p:cNvSpPr>
          <p:nvPr/>
        </p:nvSpPr>
        <p:spPr bwMode="auto">
          <a:xfrm>
            <a:off x="5364163" y="3284538"/>
            <a:ext cx="3527425" cy="1439862"/>
          </a:xfrm>
          <a:prstGeom prst="roundRect">
            <a:avLst>
              <a:gd name="adj" fmla="val 16667"/>
            </a:avLst>
          </a:prstGeom>
          <a:solidFill>
            <a:srgbClr val="CCCCFF"/>
          </a:solidFill>
          <a:ln w="9525">
            <a:solidFill>
              <a:schemeClr val="bg2"/>
            </a:solidFill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ru-RU" sz="2400" b="1">
                <a:solidFill>
                  <a:schemeClr val="bg2"/>
                </a:solidFill>
                <a:latin typeface="Bookman Old Style" pitchFamily="18" charset="0"/>
              </a:rPr>
              <a:t>ФОСФОРИТ</a:t>
            </a:r>
          </a:p>
          <a:p>
            <a:pPr algn="ctr"/>
            <a:r>
              <a:rPr lang="ru-RU" sz="2400" b="1">
                <a:solidFill>
                  <a:schemeClr val="bg2"/>
                </a:solidFill>
                <a:latin typeface="Bookman Old Style" pitchFamily="18" charset="0"/>
              </a:rPr>
              <a:t>БИРЮЗА </a:t>
            </a:r>
          </a:p>
          <a:p>
            <a:pPr algn="ctr"/>
            <a:r>
              <a:rPr lang="ru-RU" sz="2400" b="1">
                <a:solidFill>
                  <a:schemeClr val="bg2"/>
                </a:solidFill>
                <a:latin typeface="Bookman Old Style" pitchFamily="18" charset="0"/>
              </a:rPr>
              <a:t>АПАТИТ</a:t>
            </a:r>
          </a:p>
        </p:txBody>
      </p:sp>
      <p:sp>
        <p:nvSpPr>
          <p:cNvPr id="69646" name="Rectangle 14"/>
          <p:cNvSpPr>
            <a:spLocks noGrp="1" noChangeArrowheads="1"/>
          </p:cNvSpPr>
          <p:nvPr>
            <p:ph type="title"/>
          </p:nvPr>
        </p:nvSpPr>
        <p:spPr>
          <a:xfrm>
            <a:off x="539750" y="549275"/>
            <a:ext cx="8229600" cy="576263"/>
          </a:xfrm>
        </p:spPr>
        <p:txBody>
          <a:bodyPr/>
          <a:lstStyle/>
          <a:p>
            <a:pPr algn="ctr"/>
            <a:r>
              <a:rPr lang="ru-RU" sz="3000" b="1">
                <a:solidFill>
                  <a:srgbClr val="990033"/>
                </a:solidFill>
                <a:latin typeface="Bookman Old Style" pitchFamily="18" charset="0"/>
              </a:rPr>
              <a:t>НАХОЖДЕНИЕ В ПРИРОДЕ</a:t>
            </a:r>
          </a:p>
        </p:txBody>
      </p:sp>
      <p:pic>
        <p:nvPicPr>
          <p:cNvPr id="69648" name="Picture 16" descr="Ftoropati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80063" y="4913313"/>
            <a:ext cx="3024187" cy="1944687"/>
          </a:xfrm>
          <a:prstGeom prst="rect">
            <a:avLst/>
          </a:prstGeom>
          <a:noFill/>
        </p:spPr>
      </p:pic>
      <p:sp>
        <p:nvSpPr>
          <p:cNvPr id="69649" name="Rectangle 17"/>
          <p:cNvSpPr>
            <a:spLocks noChangeArrowheads="1"/>
          </p:cNvSpPr>
          <p:nvPr/>
        </p:nvSpPr>
        <p:spPr bwMode="auto">
          <a:xfrm>
            <a:off x="5724525" y="6369050"/>
            <a:ext cx="17240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FFFF00"/>
                </a:solidFill>
                <a:latin typeface="Times New Roman" pitchFamily="18" charset="0"/>
              </a:rPr>
              <a:t>АПАТИТ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b="1">
                <a:solidFill>
                  <a:schemeClr val="bg2"/>
                </a:solidFill>
                <a:latin typeface="Times New Roman" pitchFamily="18" charset="0"/>
              </a:rPr>
              <a:t>Физиологическое действие </a:t>
            </a:r>
            <a:br>
              <a:rPr lang="ru-RU" sz="4000" b="1">
                <a:solidFill>
                  <a:schemeClr val="bg2"/>
                </a:solidFill>
                <a:latin typeface="Times New Roman" pitchFamily="18" charset="0"/>
              </a:rPr>
            </a:br>
            <a:r>
              <a:rPr lang="ru-RU" sz="4000" b="1">
                <a:solidFill>
                  <a:schemeClr val="bg2"/>
                </a:solidFill>
                <a:latin typeface="Times New Roman" pitchFamily="18" charset="0"/>
              </a:rPr>
              <a:t>белого фосфора</a:t>
            </a:r>
          </a:p>
        </p:txBody>
      </p:sp>
      <p:pic>
        <p:nvPicPr>
          <p:cNvPr id="89091" name="Picture 3" descr="фосфор в док текст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989138"/>
            <a:ext cx="3063875" cy="3168650"/>
          </a:xfrm>
          <a:prstGeom prst="rect">
            <a:avLst/>
          </a:prstGeom>
          <a:noFill/>
        </p:spPr>
      </p:pic>
      <p:pic>
        <p:nvPicPr>
          <p:cNvPr id="89092" name="i-main-pic" descr="Картинка 51 из 13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91250" y="2060575"/>
            <a:ext cx="2952750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093" name="Rectangle 5"/>
          <p:cNvSpPr>
            <a:spLocks noChangeArrowheads="1"/>
          </p:cNvSpPr>
          <p:nvPr/>
        </p:nvSpPr>
        <p:spPr bwMode="auto">
          <a:xfrm>
            <a:off x="6335713" y="5084763"/>
            <a:ext cx="2808287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2000">
                <a:latin typeface="Times New Roman" pitchFamily="18" charset="0"/>
              </a:rPr>
              <a:t>Результат  </a:t>
            </a:r>
            <a:r>
              <a:rPr lang="ru-RU" sz="2000" b="1">
                <a:latin typeface="Times New Roman" pitchFamily="18" charset="0"/>
              </a:rPr>
              <a:t>применения</a:t>
            </a:r>
            <a:r>
              <a:rPr lang="ru-RU" sz="2000">
                <a:latin typeface="Times New Roman" pitchFamily="18" charset="0"/>
              </a:rPr>
              <a:t> чрезмерного количества </a:t>
            </a:r>
            <a:r>
              <a:rPr lang="ru-RU" sz="2000" b="1">
                <a:latin typeface="Times New Roman" pitchFamily="18" charset="0"/>
              </a:rPr>
              <a:t>фосфора</a:t>
            </a:r>
            <a:r>
              <a:rPr lang="ru-RU"/>
              <a:t> </a:t>
            </a:r>
          </a:p>
        </p:txBody>
      </p:sp>
      <p:sp>
        <p:nvSpPr>
          <p:cNvPr id="89094" name="Rectangle 6"/>
          <p:cNvSpPr>
            <a:spLocks noChangeArrowheads="1"/>
          </p:cNvSpPr>
          <p:nvPr/>
        </p:nvSpPr>
        <p:spPr bwMode="auto">
          <a:xfrm>
            <a:off x="0" y="5089525"/>
            <a:ext cx="327660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000">
                <a:latin typeface="Times New Roman" pitchFamily="18" charset="0"/>
              </a:rPr>
              <a:t>Появление лягушек с уродствами -результат </a:t>
            </a:r>
            <a:r>
              <a:rPr lang="ru-RU" sz="2000" b="1">
                <a:latin typeface="Times New Roman" pitchFamily="18" charset="0"/>
              </a:rPr>
              <a:t>применения</a:t>
            </a:r>
            <a:r>
              <a:rPr lang="ru-RU" sz="2000">
                <a:latin typeface="Times New Roman" pitchFamily="18" charset="0"/>
              </a:rPr>
              <a:t> </a:t>
            </a:r>
            <a:r>
              <a:rPr lang="ru-RU" sz="2000" b="1">
                <a:latin typeface="Times New Roman" pitchFamily="18" charset="0"/>
              </a:rPr>
              <a:t>фосфорных</a:t>
            </a:r>
            <a:r>
              <a:rPr lang="ru-RU" sz="2000">
                <a:latin typeface="Times New Roman" pitchFamily="18" charset="0"/>
              </a:rPr>
              <a:t> удобрений, которые смываются в реки и пруды</a:t>
            </a:r>
            <a:r>
              <a:rPr lang="ru-RU"/>
              <a:t>, </a:t>
            </a:r>
          </a:p>
        </p:txBody>
      </p:sp>
      <p:pic>
        <p:nvPicPr>
          <p:cNvPr id="89095" name="Picture 7" descr="i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03575" y="1916113"/>
            <a:ext cx="2808288" cy="3673475"/>
          </a:xfrm>
          <a:prstGeom prst="rect">
            <a:avLst/>
          </a:prstGeom>
          <a:noFill/>
        </p:spPr>
      </p:pic>
      <p:sp>
        <p:nvSpPr>
          <p:cNvPr id="89096" name="Rectangle 8"/>
          <p:cNvSpPr>
            <a:spLocks noChangeArrowheads="1"/>
          </p:cNvSpPr>
          <p:nvPr/>
        </p:nvSpPr>
        <p:spPr bwMode="auto">
          <a:xfrm>
            <a:off x="3492500" y="5734050"/>
            <a:ext cx="242887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000">
                <a:latin typeface="Times New Roman" pitchFamily="18" charset="0"/>
              </a:rPr>
              <a:t>Фосфорный </a:t>
            </a:r>
            <a:r>
              <a:rPr lang="ru-RU" sz="2000" b="1">
                <a:latin typeface="Times New Roman" pitchFamily="18" charset="0"/>
              </a:rPr>
              <a:t>некроз</a:t>
            </a:r>
            <a:r>
              <a:rPr lang="ru-RU" sz="2000">
                <a:latin typeface="Times New Roman" pitchFamily="18" charset="0"/>
              </a:rPr>
              <a:t> – поражение челюстей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89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89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89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89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3" grpId="0"/>
      <p:bldP spid="89094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629</TotalTime>
  <Words>446</Words>
  <Application>Microsoft PowerPoint</Application>
  <PresentationFormat>Экран (4:3)</PresentationFormat>
  <Paragraphs>138</Paragraphs>
  <Slides>19</Slides>
  <Notes>19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Бумажная</vt:lpstr>
      <vt:lpstr>Слайд 1</vt:lpstr>
      <vt:lpstr>Цели урока: </vt:lpstr>
      <vt:lpstr>Открытие фосфора</vt:lpstr>
      <vt:lpstr>Слайд 4</vt:lpstr>
      <vt:lpstr>АЛЛОТРОПНЫЕ МОДИФИКАЦИИ</vt:lpstr>
      <vt:lpstr>ХИМИЧЕСКИЕ СВОЙСТВА</vt:lpstr>
      <vt:lpstr>Слайд 7</vt:lpstr>
      <vt:lpstr>НАХОЖДЕНИЕ В ПРИРОДЕ</vt:lpstr>
      <vt:lpstr>Физиологическое действие  белого фосфора</vt:lpstr>
      <vt:lpstr>Получение фосфора</vt:lpstr>
      <vt:lpstr>ПРИМЕНЕНИЕ ФОСФОРА</vt:lpstr>
      <vt:lpstr>ДОМАШНЕЕ ЗАДАНИЕ</vt:lpstr>
      <vt:lpstr>Слайд 13</vt:lpstr>
      <vt:lpstr>Слайд 14</vt:lpstr>
      <vt:lpstr>БЕЛЫЙ ФОСФОР</vt:lpstr>
      <vt:lpstr>КРАСНЫЙ ФОСФОР</vt:lpstr>
      <vt:lpstr>ЧЕРНЫЙ ФОСФОР</vt:lpstr>
      <vt:lpstr>Слайд 18</vt:lpstr>
      <vt:lpstr>ПОВТОРИМ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Дима</dc:creator>
  <cp:lastModifiedBy>Дима</cp:lastModifiedBy>
  <cp:revision>23</cp:revision>
  <dcterms:created xsi:type="dcterms:W3CDTF">1601-01-01T00:00:00Z</dcterms:created>
  <dcterms:modified xsi:type="dcterms:W3CDTF">2013-02-27T16:03:15Z</dcterms:modified>
</cp:coreProperties>
</file>