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8" r:id="rId5"/>
    <p:sldId id="260" r:id="rId6"/>
    <p:sldId id="267" r:id="rId7"/>
    <p:sldId id="265" r:id="rId8"/>
    <p:sldId id="266" r:id="rId9"/>
    <p:sldId id="264" r:id="rId10"/>
    <p:sldId id="268" r:id="rId11"/>
    <p:sldId id="269" r:id="rId12"/>
    <p:sldId id="270" r:id="rId13"/>
    <p:sldId id="271" r:id="rId14"/>
    <p:sldId id="26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unforkids.ru/pictures/school4/school0415.gif" TargetMode="External"/><Relationship Id="rId7" Type="http://schemas.openxmlformats.org/officeDocument/2006/relationships/hyperlink" Target="http://www.study-languages-online.com/ru/fr/phonetics/alphabet" TargetMode="External"/><Relationship Id="rId2" Type="http://schemas.openxmlformats.org/officeDocument/2006/relationships/hyperlink" Target="http://newton-yar.ru/photos/catalog/ct/732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ntata.narod.ru/langvich.files/alfavite.htm" TargetMode="External"/><Relationship Id="rId5" Type="http://schemas.openxmlformats.org/officeDocument/2006/relationships/hyperlink" Target="http://fr.prolingvo.info/fonetika-vvedenie/bukvy_c_g.php" TargetMode="External"/><Relationship Id="rId4" Type="http://schemas.openxmlformats.org/officeDocument/2006/relationships/hyperlink" Target="http://allforchildren.ru/pictures/school1.ph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72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Французский алфавит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58118" cy="2471758"/>
          </a:xfrm>
        </p:spPr>
        <p:txBody>
          <a:bodyPr>
            <a:normAutofit/>
          </a:bodyPr>
          <a:lstStyle/>
          <a:p>
            <a:endParaRPr lang="ru-RU" sz="2200" b="1" dirty="0" smtClean="0">
              <a:solidFill>
                <a:schemeClr val="tx1"/>
              </a:solidFill>
            </a:endParaRPr>
          </a:p>
          <a:p>
            <a:endParaRPr lang="ru-RU" sz="2200" b="1" dirty="0" smtClean="0">
              <a:solidFill>
                <a:schemeClr val="tx1"/>
              </a:solidFill>
            </a:endParaRPr>
          </a:p>
          <a:p>
            <a:endParaRPr lang="ru-RU" sz="2200" b="1" dirty="0" smtClean="0">
              <a:solidFill>
                <a:schemeClr val="tx1"/>
              </a:solidFill>
            </a:endParaRPr>
          </a:p>
          <a:p>
            <a:endParaRPr lang="ru-RU" sz="22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</a:rPr>
              <a:t>Подготовила  учитель французского языка </a:t>
            </a:r>
            <a:r>
              <a:rPr lang="ru-RU" sz="2200" b="1" dirty="0" err="1" smtClean="0">
                <a:solidFill>
                  <a:schemeClr val="tx1"/>
                </a:solidFill>
              </a:rPr>
              <a:t>Ишутина</a:t>
            </a:r>
            <a:r>
              <a:rPr lang="ru-RU" sz="2200" b="1" dirty="0" smtClean="0">
                <a:solidFill>
                  <a:schemeClr val="tx1"/>
                </a:solidFill>
              </a:rPr>
              <a:t> Т.В. МОУ «Средняя школа №16» г.Кимры Тверской области</a:t>
            </a:r>
            <a:endParaRPr lang="en-US" sz="22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en-US" sz="8800" b="1" i="1" dirty="0" smtClean="0">
                <a:solidFill>
                  <a:srgbClr val="0070C0"/>
                </a:solidFill>
              </a:rPr>
              <a:t>H</a:t>
            </a:r>
            <a:r>
              <a:rPr lang="ru-RU" sz="8800" b="1" i="1" dirty="0" smtClean="0">
                <a:solidFill>
                  <a:srgbClr val="0070C0"/>
                </a:solidFill>
              </a:rPr>
              <a:t>: </a:t>
            </a: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i="1" dirty="0" smtClean="0">
                <a:solidFill>
                  <a:srgbClr val="FF0000"/>
                </a:solidFill>
              </a:rPr>
              <a:t>если Н дружит с С то звучат они как </a:t>
            </a:r>
            <a:r>
              <a:rPr lang="en-US" b="1" i="1" dirty="0" smtClean="0">
                <a:solidFill>
                  <a:srgbClr val="00B0F0"/>
                </a:solidFill>
              </a:rPr>
              <a:t>[∫]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слова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Un chat, 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une chevre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un cochon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un 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chie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Буквы</a:t>
            </a:r>
            <a:r>
              <a:rPr lang="ru-RU" sz="8800" b="1" i="1" dirty="0" smtClean="0">
                <a:solidFill>
                  <a:srgbClr val="0070C0"/>
                </a:solidFill>
              </a:rPr>
              <a:t> Е, А, </a:t>
            </a:r>
            <a:r>
              <a:rPr lang="en-US" sz="8800" b="1" i="1" dirty="0" smtClean="0">
                <a:solidFill>
                  <a:srgbClr val="0070C0"/>
                </a:solidFill>
              </a:rPr>
              <a:t>U</a:t>
            </a:r>
            <a:br>
              <a:rPr lang="en-US" sz="8800" b="1" i="1" dirty="0" smtClean="0">
                <a:solidFill>
                  <a:srgbClr val="0070C0"/>
                </a:solidFill>
              </a:rPr>
            </a:br>
            <a:r>
              <a:rPr lang="ru-RU" b="1" i="1" dirty="0" smtClean="0"/>
              <a:t>неразлучны </a:t>
            </a: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411543"/>
          </a:xfrm>
        </p:spPr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i="1" dirty="0" smtClean="0">
                <a:solidFill>
                  <a:srgbClr val="FF0000"/>
                </a:solidFill>
              </a:rPr>
              <a:t>звучат как один звук</a:t>
            </a:r>
            <a:r>
              <a:rPr lang="ru-RU" b="1" i="1" dirty="0" smtClean="0"/>
              <a:t> </a:t>
            </a:r>
            <a:r>
              <a:rPr lang="en-US" b="1" i="1" dirty="0" smtClean="0">
                <a:solidFill>
                  <a:schemeClr val="accent1"/>
                </a:solidFill>
              </a:rPr>
              <a:t>[o]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слова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un drapeau, un tableau, un oiseau, un corbeau, jaune, une auto, beau, beaucoup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Буквы  </a:t>
            </a:r>
            <a:r>
              <a:rPr lang="ru-RU" sz="8000" b="1" i="1" dirty="0" smtClean="0">
                <a:solidFill>
                  <a:srgbClr val="0070C0"/>
                </a:solidFill>
              </a:rPr>
              <a:t>О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/>
              <a:t>и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en-US" sz="8000" b="1" i="1" dirty="0" smtClean="0">
                <a:solidFill>
                  <a:srgbClr val="0070C0"/>
                </a:solidFill>
              </a:rPr>
              <a:t>U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/>
              <a:t>тоже неразлучны</a:t>
            </a:r>
            <a:r>
              <a:rPr lang="en-US" b="1" i="1" dirty="0" smtClean="0">
                <a:solidFill>
                  <a:srgbClr val="0070C0"/>
                </a:solidFill>
              </a:rPr>
              <a:t/>
            </a:r>
            <a:br>
              <a:rPr lang="en-US" b="1" i="1" dirty="0" smtClean="0">
                <a:solidFill>
                  <a:srgbClr val="0070C0"/>
                </a:solidFill>
              </a:rPr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i="1" dirty="0" smtClean="0">
                <a:solidFill>
                  <a:srgbClr val="FF0000"/>
                </a:solidFill>
              </a:rPr>
              <a:t>звучат как один звук</a:t>
            </a:r>
            <a:r>
              <a:rPr lang="ru-RU" b="1" i="1" dirty="0" smtClean="0"/>
              <a:t> </a:t>
            </a:r>
            <a:r>
              <a:rPr lang="en-US" b="1" i="1" dirty="0" smtClean="0">
                <a:solidFill>
                  <a:schemeClr val="accent1"/>
                </a:solidFill>
              </a:rPr>
              <a:t>[u]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un ours, un doudou, une poupée, une poule,une souris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 </a:t>
            </a:r>
            <a:r>
              <a:rPr lang="ru-RU" sz="8000" b="1" i="1" dirty="0" smtClean="0">
                <a:solidFill>
                  <a:srgbClr val="0070C0"/>
                </a:solidFill>
              </a:rPr>
              <a:t>Е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/>
              <a:t>и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en-US" sz="8000" b="1" i="1" dirty="0" smtClean="0">
                <a:solidFill>
                  <a:srgbClr val="0070C0"/>
                </a:solidFill>
              </a:rPr>
              <a:t>I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/>
              <a:t>буквы разные</a:t>
            </a:r>
            <a:r>
              <a:rPr lang="en-US" b="1" i="1" dirty="0" smtClean="0">
                <a:solidFill>
                  <a:srgbClr val="0070C0"/>
                </a:solidFill>
              </a:rPr>
              <a:t/>
            </a:r>
            <a:br>
              <a:rPr lang="en-US" b="1" i="1" dirty="0" smtClean="0">
                <a:solidFill>
                  <a:srgbClr val="0070C0"/>
                </a:solidFill>
              </a:rPr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 </a:t>
            </a:r>
            <a:r>
              <a:rPr lang="ru-RU" b="1" i="1" dirty="0" smtClean="0">
                <a:solidFill>
                  <a:srgbClr val="FF0000"/>
                </a:solidFill>
              </a:rPr>
              <a:t>но звучат как один звук</a:t>
            </a:r>
            <a:r>
              <a:rPr lang="ru-RU" b="1" i="1" dirty="0" smtClean="0"/>
              <a:t> </a:t>
            </a:r>
            <a:r>
              <a:rPr lang="en-US" b="1" i="1" dirty="0" smtClean="0">
                <a:solidFill>
                  <a:srgbClr val="00B0F0"/>
                </a:solidFill>
              </a:rPr>
              <a:t>[</a:t>
            </a:r>
            <a:r>
              <a:rPr lang="el-GR" b="1" i="1" dirty="0" smtClean="0">
                <a:solidFill>
                  <a:srgbClr val="00B0F0"/>
                </a:solidFill>
              </a:rPr>
              <a:t>ε</a:t>
            </a:r>
            <a:r>
              <a:rPr lang="en-US" b="1" i="1" dirty="0" smtClean="0">
                <a:solidFill>
                  <a:srgbClr val="00B0F0"/>
                </a:solidFill>
              </a:rPr>
              <a:t>]</a:t>
            </a:r>
            <a:r>
              <a:rPr lang="ru-RU" b="1" i="1" dirty="0" smtClean="0">
                <a:solidFill>
                  <a:schemeClr val="accent1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la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neige, le français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l’anglais,la règle, beige, la maîtresse, la fête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 </a:t>
            </a:r>
            <a:r>
              <a:rPr lang="ru-RU" sz="8000" b="1" i="1" dirty="0" smtClean="0">
                <a:solidFill>
                  <a:srgbClr val="0070C0"/>
                </a:solidFill>
              </a:rPr>
              <a:t>Е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/>
              <a:t>можно часто встретить с согласными</a:t>
            </a:r>
            <a:r>
              <a:rPr lang="ru-RU" b="1" i="1" dirty="0" smtClean="0">
                <a:solidFill>
                  <a:srgbClr val="0070C0"/>
                </a:solidFill>
              </a:rPr>
              <a:t>  </a:t>
            </a:r>
            <a:r>
              <a:rPr lang="en-US" sz="8000" b="1" i="1" dirty="0" smtClean="0">
                <a:solidFill>
                  <a:srgbClr val="0070C0"/>
                </a:solidFill>
              </a:rPr>
              <a:t>R </a:t>
            </a:r>
            <a:r>
              <a:rPr lang="ru-RU" b="1" i="1" dirty="0" smtClean="0"/>
              <a:t>и</a:t>
            </a:r>
            <a:r>
              <a:rPr lang="ru-RU" sz="8000" b="1" i="1" dirty="0" smtClean="0">
                <a:solidFill>
                  <a:srgbClr val="0070C0"/>
                </a:solidFill>
              </a:rPr>
              <a:t> </a:t>
            </a:r>
            <a:r>
              <a:rPr lang="en-US" sz="8000" b="1" i="1" dirty="0" smtClean="0">
                <a:solidFill>
                  <a:srgbClr val="0070C0"/>
                </a:solidFill>
              </a:rPr>
              <a:t>Z</a:t>
            </a:r>
            <a:r>
              <a:rPr lang="en-US" b="1" i="1" dirty="0" smtClean="0">
                <a:solidFill>
                  <a:srgbClr val="0070C0"/>
                </a:solidFill>
              </a:rPr>
              <a:t/>
            </a:r>
            <a:br>
              <a:rPr lang="en-US" b="1" i="1" dirty="0" smtClean="0">
                <a:solidFill>
                  <a:srgbClr val="0070C0"/>
                </a:solidFill>
              </a:rPr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 </a:t>
            </a:r>
            <a:r>
              <a:rPr lang="ru-RU" b="1" i="1" dirty="0" smtClean="0">
                <a:solidFill>
                  <a:srgbClr val="FF0000"/>
                </a:solidFill>
              </a:rPr>
              <a:t>вместе они звучат как </a:t>
            </a:r>
            <a:r>
              <a:rPr lang="en-US" b="1" i="1" dirty="0" smtClean="0">
                <a:solidFill>
                  <a:srgbClr val="00B0F0"/>
                </a:solidFill>
              </a:rPr>
              <a:t>[</a:t>
            </a:r>
            <a:r>
              <a:rPr lang="ru-RU" b="1" i="1" dirty="0" smtClean="0">
                <a:solidFill>
                  <a:srgbClr val="00B0F0"/>
                </a:solidFill>
              </a:rPr>
              <a:t>е</a:t>
            </a:r>
            <a:r>
              <a:rPr lang="en-US" b="1" i="1" dirty="0" smtClean="0">
                <a:solidFill>
                  <a:srgbClr val="00B0F0"/>
                </a:solidFill>
              </a:rPr>
              <a:t>]</a:t>
            </a:r>
            <a:r>
              <a:rPr lang="ru-RU" b="1" i="1" dirty="0" smtClean="0">
                <a:solidFill>
                  <a:srgbClr val="00B0F0"/>
                </a:solidFill>
              </a:rPr>
              <a:t>.</a:t>
            </a:r>
            <a:endParaRPr lang="ru-RU" b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chez, marcher, André, écouter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Французский алфавит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042" b="7042"/>
          <a:stretch>
            <a:fillRect/>
          </a:stretch>
        </p:blipFill>
        <p:spPr bwMode="auto">
          <a:xfrm>
            <a:off x="857224" y="1857364"/>
            <a:ext cx="700092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 </a:t>
            </a:r>
            <a:r>
              <a:rPr lang="en-US" sz="8000" b="1" i="1" dirty="0" smtClean="0">
                <a:solidFill>
                  <a:srgbClr val="0070C0"/>
                </a:solidFill>
              </a:rPr>
              <a:t>Q </a:t>
            </a:r>
            <a:r>
              <a:rPr lang="ru-RU" b="1" i="1" dirty="0" smtClean="0"/>
              <a:t>и</a:t>
            </a:r>
            <a:r>
              <a:rPr lang="en-US" sz="8000" b="1" i="1" dirty="0" smtClean="0">
                <a:solidFill>
                  <a:srgbClr val="0070C0"/>
                </a:solidFill>
              </a:rPr>
              <a:t> U</a:t>
            </a:r>
            <a:r>
              <a:rPr lang="ru-RU" sz="8000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smtClean="0"/>
              <a:t>неразлучны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 </a:t>
            </a:r>
            <a:r>
              <a:rPr lang="ru-RU" b="1" i="1" dirty="0" smtClean="0">
                <a:solidFill>
                  <a:srgbClr val="FF0000"/>
                </a:solidFill>
              </a:rPr>
              <a:t>вместе они звучат как </a:t>
            </a:r>
            <a:r>
              <a:rPr lang="en-US" b="1" i="1" dirty="0" smtClean="0">
                <a:solidFill>
                  <a:srgbClr val="00B0F0"/>
                </a:solidFill>
              </a:rPr>
              <a:t>[k]</a:t>
            </a:r>
            <a:r>
              <a:rPr lang="ru-RU" b="1" i="1" dirty="0" smtClean="0">
                <a:solidFill>
                  <a:srgbClr val="00B0F0"/>
                </a:solidFill>
              </a:rPr>
              <a:t>.</a:t>
            </a:r>
            <a:endParaRPr lang="ru-RU" b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la musique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quatre, la gymnastique, les mathematiques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Выполни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chemeClr val="accent2"/>
                </a:solidFill>
              </a:rPr>
              <a:t>Найди недостающие буквы</a:t>
            </a:r>
          </a:p>
          <a:p>
            <a:pPr algn="ctr">
              <a:buNone/>
            </a:pPr>
            <a:r>
              <a:rPr lang="fr-FR" b="1" i="1" dirty="0" smtClean="0"/>
              <a:t>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-erise,  -repe,  ti-re,  -irafe,  -aramel, </a:t>
            </a:r>
            <a:b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-lace, c-at, p-upee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ta-bour, tabl-au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 </a:t>
            </a:r>
            <a:b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j-une,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jo-rnal,  </a:t>
            </a:r>
            <a:b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bea-coup, do-dou,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masq-e,</a:t>
            </a:r>
            <a:b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so-ris, mama-,</a:t>
            </a:r>
            <a:b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fr-FR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q-atre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16272" y="2786058"/>
            <a:ext cx="391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200" b="1" dirty="0"/>
          </a:p>
        </p:txBody>
      </p:sp>
      <p:pic>
        <p:nvPicPr>
          <p:cNvPr id="7" name="Содержимое 6" descr="school0509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0"/>
            <a:ext cx="1273015" cy="176714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>
                <a:hlinkClick r:id="rId2"/>
              </a:rPr>
              <a:t>http://newton-yar.ru/photos/catalog/ct/7320.jpg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http://funforkids.ru/pictures/school4/school0415.gif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http://allforchildren.ru/pictures/school1.php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http://fr.prolingvo.info/fonetika-vvedenie/bukvy_c_g.php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http://contata.narod.ru/langvich.files/alfavite.htm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http://www.study-languages-online.com/ru/fr/phonetics/alphabet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Звуки французского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алфавита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sz="8800" b="1" i="1" dirty="0" smtClean="0">
                <a:solidFill>
                  <a:srgbClr val="0070C0"/>
                </a:solidFill>
              </a:rPr>
              <a:t>с:</a:t>
            </a:r>
            <a:r>
              <a:rPr lang="ru-RU" b="1" i="1" dirty="0" smtClean="0"/>
              <a:t> я могу быть звуком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[s]</a:t>
            </a:r>
            <a:r>
              <a:rPr lang="en-US" b="1" i="1" dirty="0" smtClean="0"/>
              <a:t>, </a:t>
            </a:r>
            <a:r>
              <a:rPr lang="ru-RU" b="1" i="1" dirty="0" smtClean="0"/>
              <a:t>а  могу быть и  звуком </a:t>
            </a:r>
            <a:r>
              <a:rPr lang="en-US" b="1" i="1" dirty="0" smtClean="0">
                <a:solidFill>
                  <a:srgbClr val="00B0F0"/>
                </a:solidFill>
              </a:rPr>
              <a:t>[k]</a:t>
            </a: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i="1" dirty="0" smtClean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осле </a:t>
            </a:r>
            <a:r>
              <a:rPr lang="en-US" b="1" dirty="0" smtClean="0">
                <a:solidFill>
                  <a:srgbClr val="FF0000"/>
                </a:solidFill>
              </a:rPr>
              <a:t>E,I,Y </a:t>
            </a:r>
            <a:r>
              <a:rPr lang="ru-RU" b="1" dirty="0" smtClean="0">
                <a:solidFill>
                  <a:srgbClr val="FF0000"/>
                </a:solidFill>
              </a:rPr>
              <a:t>читай </a:t>
            </a:r>
            <a:r>
              <a:rPr lang="en-US" b="1" dirty="0" smtClean="0">
                <a:solidFill>
                  <a:srgbClr val="FF0000"/>
                </a:solidFill>
              </a:rPr>
              <a:t>[s],</a:t>
            </a:r>
            <a:r>
              <a:rPr lang="ru-RU" b="1" dirty="0" smtClean="0">
                <a:solidFill>
                  <a:srgbClr val="FF0000"/>
                </a:solidFill>
              </a:rPr>
              <a:t> а после других букв – </a:t>
            </a:r>
            <a:r>
              <a:rPr lang="en-US" b="1" dirty="0" smtClean="0">
                <a:solidFill>
                  <a:srgbClr val="00B0F0"/>
                </a:solidFill>
              </a:rPr>
              <a:t>[k]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le cube, le caramel, la carte, le crocodile, la cerise, cinq, Marc, Nicole, Cécile, Colette, la crêpe, le carnaval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70C0"/>
                </a:solidFill>
              </a:rPr>
              <a:t>G</a:t>
            </a:r>
            <a:r>
              <a:rPr lang="ru-RU" sz="4000" b="1" i="1" dirty="0" smtClean="0">
                <a:solidFill>
                  <a:srgbClr val="0070C0"/>
                </a:solidFill>
              </a:rPr>
              <a:t>:  </a:t>
            </a:r>
            <a:r>
              <a:rPr lang="ru-RU" sz="4000" b="1" i="1" dirty="0" smtClean="0"/>
              <a:t>А я иногда читаюсь как  звук</a:t>
            </a:r>
            <a:r>
              <a:rPr lang="en-US" sz="4000" b="1" i="1" dirty="0" smtClean="0"/>
              <a:t> </a:t>
            </a:r>
            <a:r>
              <a:rPr lang="en-US" sz="4000" b="1" i="1" dirty="0" smtClean="0">
                <a:solidFill>
                  <a:srgbClr val="FF0000"/>
                </a:solidFill>
              </a:rPr>
              <a:t>[</a:t>
            </a:r>
            <a:r>
              <a:rPr lang="en-US" sz="4000" b="1" i="1" dirty="0" smtClean="0">
                <a:solidFill>
                  <a:srgbClr val="FF0000"/>
                </a:solidFill>
                <a:sym typeface="Andale Mono IPA"/>
              </a:rPr>
              <a:t>ʒ</a:t>
            </a:r>
            <a:r>
              <a:rPr lang="en-US" sz="4000" b="1" i="1" dirty="0" smtClean="0">
                <a:solidFill>
                  <a:srgbClr val="FF0000"/>
                </a:solidFill>
              </a:rPr>
              <a:t>]</a:t>
            </a:r>
            <a:r>
              <a:rPr lang="ru-RU" sz="4000" b="1" i="1" dirty="0" smtClean="0"/>
              <a:t>, а иногда  -</a:t>
            </a:r>
            <a:r>
              <a:rPr lang="en-US" sz="4000" b="1" i="1" dirty="0" smtClean="0"/>
              <a:t> </a:t>
            </a:r>
            <a:r>
              <a:rPr lang="en-US" sz="4000" b="1" i="1" dirty="0" smtClean="0">
                <a:solidFill>
                  <a:srgbClr val="00B0F0"/>
                </a:solidFill>
              </a:rPr>
              <a:t>[</a:t>
            </a:r>
            <a:r>
              <a:rPr lang="ru-RU" sz="4000" b="1" i="1" dirty="0" err="1" smtClean="0">
                <a:solidFill>
                  <a:srgbClr val="00B0F0"/>
                </a:solidFill>
              </a:rPr>
              <a:t>гэ</a:t>
            </a:r>
            <a:r>
              <a:rPr lang="en-US" sz="4000" b="1" i="1" dirty="0" smtClean="0">
                <a:solidFill>
                  <a:srgbClr val="00B0F0"/>
                </a:solidFill>
              </a:rPr>
              <a:t>]</a:t>
            </a:r>
            <a:r>
              <a:rPr lang="en-US" sz="4000" b="1" i="1" dirty="0" smtClean="0"/>
              <a:t>. </a:t>
            </a: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dirty="0" smtClean="0">
                <a:solidFill>
                  <a:srgbClr val="FF0000"/>
                </a:solidFill>
              </a:rPr>
              <a:t>После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r>
              <a:rPr lang="ru-RU" b="1" dirty="0" smtClean="0">
                <a:solidFill>
                  <a:srgbClr val="FF0000"/>
                </a:solidFill>
              </a:rPr>
              <a:t> читай </a:t>
            </a:r>
            <a:r>
              <a:rPr lang="en-US" b="1" dirty="0" smtClean="0">
                <a:solidFill>
                  <a:srgbClr val="FF0000"/>
                </a:solidFill>
              </a:rPr>
              <a:t>[</a:t>
            </a:r>
            <a:r>
              <a:rPr lang="en-US" b="1" i="1" dirty="0" smtClean="0">
                <a:solidFill>
                  <a:srgbClr val="FF0000"/>
                </a:solidFill>
                <a:sym typeface="Andale Mono IPA"/>
              </a:rPr>
              <a:t>ʒ</a:t>
            </a:r>
            <a:r>
              <a:rPr lang="en-US" b="1" dirty="0" smtClean="0">
                <a:solidFill>
                  <a:srgbClr val="FF0000"/>
                </a:solidFill>
              </a:rPr>
              <a:t>],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а после других букв – </a:t>
            </a:r>
            <a:r>
              <a:rPr lang="en-US" sz="3600" b="1" dirty="0" smtClean="0">
                <a:solidFill>
                  <a:srgbClr val="00B0F0"/>
                </a:solidFill>
              </a:rPr>
              <a:t>[</a:t>
            </a:r>
            <a:r>
              <a:rPr lang="ru-RU" sz="3600" b="1" dirty="0" err="1" smtClean="0">
                <a:solidFill>
                  <a:srgbClr val="00B0F0"/>
                </a:solidFill>
                <a:sym typeface="Andale Mono IPA"/>
              </a:rPr>
              <a:t>гэ</a:t>
            </a:r>
            <a:r>
              <a:rPr lang="en-US" sz="3600" b="1" dirty="0" smtClean="0">
                <a:solidFill>
                  <a:srgbClr val="00B0F0"/>
                </a:solidFill>
              </a:rPr>
              <a:t>]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la glace, la gerbe, l’orange, </a:t>
            </a:r>
            <a:b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la guitare, le garage, la girafe, l’image, gris, les gymnastes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Содержимое 8" descr="school041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H</a:t>
            </a:r>
            <a:r>
              <a:rPr lang="ru-RU" b="1" i="1" dirty="0" smtClean="0">
                <a:solidFill>
                  <a:srgbClr val="0070C0"/>
                </a:solidFill>
              </a:rPr>
              <a:t>: </a:t>
            </a:r>
            <a:r>
              <a:rPr lang="ru-RU" b="1" i="1" dirty="0" smtClean="0"/>
              <a:t>никто не замечает, не читает </a:t>
            </a: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Запомни правила: </a:t>
            </a:r>
            <a:r>
              <a:rPr lang="ru-RU" b="1" i="1" dirty="0" smtClean="0">
                <a:solidFill>
                  <a:srgbClr val="FF0000"/>
                </a:solidFill>
              </a:rPr>
              <a:t>Н не читается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6" descr="school0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1214446" cy="13531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 слова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4" name="Содержимое 8" descr="school041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1657344" cy="1708945"/>
          </a:xfrm>
        </p:spPr>
      </p:pic>
      <p:sp>
        <p:nvSpPr>
          <p:cNvPr id="5" name="Прямоугольник 4"/>
          <p:cNvSpPr/>
          <p:nvPr/>
        </p:nvSpPr>
        <p:spPr>
          <a:xfrm>
            <a:off x="2616272" y="2786058"/>
            <a:ext cx="39114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L’homme, l’harmonica, l’hiver, l’hamac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371</Words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Французский алфавит</vt:lpstr>
      <vt:lpstr>Французский алфавит</vt:lpstr>
      <vt:lpstr>Слайд 3</vt:lpstr>
      <vt:lpstr>с: я могу быть звуком [s], а  могу быть и  звуком [k] </vt:lpstr>
      <vt:lpstr>Прочитай слова </vt:lpstr>
      <vt:lpstr>G:  А я иногда читаюсь как  звук [ʒ], а иногда  - [гэ].  </vt:lpstr>
      <vt:lpstr>Прочитай слова </vt:lpstr>
      <vt:lpstr>H: никто не замечает, не читает  </vt:lpstr>
      <vt:lpstr>Прочитай слова </vt:lpstr>
      <vt:lpstr>H:  </vt:lpstr>
      <vt:lpstr>Прочитай слова </vt:lpstr>
      <vt:lpstr>Буквы Е, А, U неразлучны  </vt:lpstr>
      <vt:lpstr>Прочитай слова </vt:lpstr>
      <vt:lpstr> Буквы  О и U тоже неразлучны   </vt:lpstr>
      <vt:lpstr>Прочитай слова </vt:lpstr>
      <vt:lpstr>   Е и I буквы разные   </vt:lpstr>
      <vt:lpstr>Прочитай слова </vt:lpstr>
      <vt:lpstr>   Е можно часто встретить с согласными  R и Z   </vt:lpstr>
      <vt:lpstr>Прочитай слова </vt:lpstr>
      <vt:lpstr>   Q и U неразлучны</vt:lpstr>
      <vt:lpstr>Прочитай слова </vt:lpstr>
      <vt:lpstr>Выполни задание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L’alphabet français Французский алфавит</dc:title>
  <cp:lastModifiedBy>Мини1</cp:lastModifiedBy>
  <cp:revision>12</cp:revision>
  <dcterms:modified xsi:type="dcterms:W3CDTF">2013-02-27T09:06:10Z</dcterms:modified>
</cp:coreProperties>
</file>