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2FE94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86" d="100"/>
          <a:sy n="86" d="100"/>
        </p:scale>
        <p:origin x="-36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625E0EC-3979-4150-BB3C-46CDC015CD0B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F8E89E9-BB7C-458D-9F18-CC6EC495E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5601075-988E-4C8D-8EEE-13F02FCB510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BF601-7A57-428C-8CF2-DD070F1BD2C7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5A317-BA5D-4FCB-890D-25E6AF4A75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7BAB2-A83D-4C17-A737-C57EB64AAC77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2FF0F-9522-4DDE-BF8A-8ABC683F5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FFCBF-9646-4E8B-9280-073DE661B4B8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22B99-0BDB-4D31-9CDD-07FD4EDE3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91D29-6EA3-4692-960E-7CB000AE80C7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F72E5-1148-428C-AFF4-E37E91A993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B6D25-D203-4A0D-8642-E0A19F80AEF9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C7D94-9436-4C39-9425-16637276D6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DD1CC-96ED-4867-B374-DEF9BE68BA07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F591C-44EE-4023-842E-446793ACDA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DFA78-C6FE-435A-92F7-A551C07FCA72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7B3E4-9E5F-47A7-BF81-E30A5A107D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05048-5D6C-4680-AC73-60A583BB613D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89DBB-F111-47E6-9BA2-EF57C13705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571DC-6D69-4C21-93C3-C4395549D19E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2BF5C-0B22-47A8-9ED5-0A367863E4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03165-7086-44C6-B673-F7FA7A69ECDE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BF3D1-4C19-4915-88A5-AF53FA24C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875DA-A923-4F09-8B6C-27B3146452EA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2ABD7-5614-49BF-B692-4C2FBE622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9FD4B8-6122-44A1-9F20-36A2D820A6F5}" type="datetimeFigureOut">
              <a:rPr lang="ru-RU"/>
              <a:pPr>
                <a:defRPr/>
              </a:pPr>
              <a:t>27.02.2013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6B21906-188B-4131-919D-B5499D0EFF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5" r:id="rId2"/>
    <p:sldLayoutId id="2147483757" r:id="rId3"/>
    <p:sldLayoutId id="2147483754" r:id="rId4"/>
    <p:sldLayoutId id="2147483753" r:id="rId5"/>
    <p:sldLayoutId id="2147483752" r:id="rId6"/>
    <p:sldLayoutId id="2147483751" r:id="rId7"/>
    <p:sldLayoutId id="2147483750" r:id="rId8"/>
    <p:sldLayoutId id="2147483758" r:id="rId9"/>
    <p:sldLayoutId id="2147483749" r:id="rId10"/>
    <p:sldLayoutId id="214748374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600976" cy="185738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0" dirty="0" smtClean="0"/>
              <a:t>Summary on the topic: Protecting the environment!</a:t>
            </a:r>
            <a:endParaRPr lang="ru-RU" dirty="0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 rot="20793369">
            <a:off x="1069975" y="3821113"/>
            <a:ext cx="7854950" cy="1525587"/>
          </a:xfrm>
        </p:spPr>
        <p:txBody>
          <a:bodyPr/>
          <a:lstStyle/>
          <a:p>
            <a:pPr marR="0"/>
            <a:r>
              <a:rPr lang="en-US" sz="6000" smtClean="0"/>
              <a:t>The  Earth Needs a Friend Doesn`t It?</a:t>
            </a:r>
            <a:endParaRPr lang="ru-RU" sz="6000" smtClean="0"/>
          </a:p>
        </p:txBody>
      </p:sp>
      <p:pic>
        <p:nvPicPr>
          <p:cNvPr id="4" name="Рисунок 3" descr="21700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86256"/>
            <a:ext cx="2113115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08062011_02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388" y="4929198"/>
            <a:ext cx="2309784" cy="17030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Tm="4984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285750" y="500063"/>
            <a:ext cx="3786188" cy="1143000"/>
          </a:xfrm>
        </p:spPr>
        <p:txBody>
          <a:bodyPr/>
          <a:lstStyle/>
          <a:p>
            <a:r>
              <a:rPr lang="en-US" sz="2800" b="0" smtClean="0">
                <a:solidFill>
                  <a:srgbClr val="FF0000"/>
                </a:solidFill>
              </a:rPr>
              <a:t>How can we help the environment?</a:t>
            </a:r>
            <a:endParaRPr lang="ru-RU" sz="2800" smtClean="0">
              <a:solidFill>
                <a:srgbClr val="FF0000"/>
              </a:solidFill>
            </a:endParaRPr>
          </a:p>
        </p:txBody>
      </p:sp>
      <p:sp>
        <p:nvSpPr>
          <p:cNvPr id="16386" name="Текст 2"/>
          <p:cNvSpPr>
            <a:spLocks noGrp="1"/>
          </p:cNvSpPr>
          <p:nvPr>
            <p:ph type="body" sz="half" idx="2"/>
          </p:nvPr>
        </p:nvSpPr>
        <p:spPr>
          <a:xfrm>
            <a:off x="214313" y="2143125"/>
            <a:ext cx="2605087" cy="4143375"/>
          </a:xfrm>
        </p:spPr>
        <p:txBody>
          <a:bodyPr/>
          <a:lstStyle/>
          <a:p>
            <a:r>
              <a:rPr lang="en-US" sz="2000" smtClean="0">
                <a:solidFill>
                  <a:srgbClr val="FF0000"/>
                </a:solidFill>
              </a:rPr>
              <a:t>We often do not notice when the damage to nature! we throw a package of ice cream, candy wrappers from candy ,  packs of cigarettes. After all this garbage is not recycled, but flies in the wind and pollute more and more territory</a:t>
            </a:r>
            <a:endParaRPr lang="ru-RU" sz="2000" smtClean="0">
              <a:solidFill>
                <a:srgbClr val="FF0000"/>
              </a:solidFill>
            </a:endParaRPr>
          </a:p>
        </p:txBody>
      </p:sp>
      <p:pic>
        <p:nvPicPr>
          <p:cNvPr id="16387" name="Рисунок 4" descr="LitterBug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442" b="7442"/>
          <a:stretch>
            <a:fillRect/>
          </a:stretch>
        </p:blipFill>
        <p:spPr>
          <a:xfrm rot="420000">
            <a:off x="3259138" y="1193800"/>
            <a:ext cx="4970462" cy="3932238"/>
          </a:xfrm>
        </p:spPr>
      </p:pic>
    </p:spTree>
  </p:cSld>
  <p:clrMapOvr>
    <a:masterClrMapping/>
  </p:clrMapOvr>
  <p:transition spd="med" advTm="5297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1071562"/>
          </a:xfrm>
        </p:spPr>
        <p:txBody>
          <a:bodyPr/>
          <a:lstStyle/>
          <a:p>
            <a:r>
              <a:rPr lang="en-US" smtClean="0"/>
              <a:t>Plants and their waste!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solidFill>
                  <a:srgbClr val="FF0000"/>
                </a:solidFill>
              </a:rPr>
              <a:t>But the worst pollution on the environment is waste from factories. Plants with each time more and more! Much waste they produce, there are factories that destroy waste , but they are fewer than those plants which do not destroy them.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7411" name="Содержимое 4" descr="2a0ed991-6537-4b2e-a645-691285400b3a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43500" y="1643063"/>
            <a:ext cx="3328988" cy="2714625"/>
          </a:xfrm>
        </p:spPr>
      </p:pic>
      <p:pic>
        <p:nvPicPr>
          <p:cNvPr id="17412" name="Рисунок 5" descr="greka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8" y="4643438"/>
            <a:ext cx="2957512" cy="197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7234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2743200" cy="1162050"/>
          </a:xfrm>
        </p:spPr>
        <p:txBody>
          <a:bodyPr/>
          <a:lstStyle/>
          <a:p>
            <a:r>
              <a:rPr lang="en-US" smtClean="0"/>
              <a:t>If ifs and answer pots and pans</a:t>
            </a:r>
            <a:endParaRPr lang="ru-RU" smtClean="0"/>
          </a:p>
        </p:txBody>
      </p:sp>
      <p:sp>
        <p:nvSpPr>
          <p:cNvPr id="18434" name="Текст 2"/>
          <p:cNvSpPr>
            <a:spLocks noGrp="1"/>
          </p:cNvSpPr>
          <p:nvPr>
            <p:ph type="body" idx="2"/>
          </p:nvPr>
        </p:nvSpPr>
        <p:spPr>
          <a:xfrm>
            <a:off x="714375" y="1785938"/>
            <a:ext cx="2743200" cy="4572000"/>
          </a:xfrm>
        </p:spPr>
        <p:txBody>
          <a:bodyPr/>
          <a:lstStyle/>
          <a:p>
            <a:r>
              <a:rPr lang="en-US" smtClean="0"/>
              <a:t>If all the seas were one sea,</a:t>
            </a:r>
          </a:p>
          <a:p>
            <a:r>
              <a:rPr lang="en-US" smtClean="0"/>
              <a:t>What a great sea that would be!</a:t>
            </a:r>
          </a:p>
          <a:p>
            <a:r>
              <a:rPr lang="en-US" smtClean="0"/>
              <a:t>If all the trees were one tree,</a:t>
            </a:r>
          </a:p>
          <a:p>
            <a:r>
              <a:rPr lang="en-US" smtClean="0"/>
              <a:t>What a great tree that would be!</a:t>
            </a:r>
          </a:p>
          <a:p>
            <a:r>
              <a:rPr lang="en-US" smtClean="0"/>
              <a:t>And if all the axes were one axe,</a:t>
            </a:r>
          </a:p>
          <a:p>
            <a:r>
              <a:rPr lang="en-US" smtClean="0"/>
              <a:t>What a great axe that would be!</a:t>
            </a:r>
          </a:p>
          <a:p>
            <a:r>
              <a:rPr lang="en-US" smtClean="0"/>
              <a:t>And if all the men were one man,</a:t>
            </a:r>
          </a:p>
          <a:p>
            <a:r>
              <a:rPr lang="en-US" smtClean="0"/>
              <a:t>What a great man that would be!</a:t>
            </a:r>
          </a:p>
          <a:p>
            <a:r>
              <a:rPr lang="en-US" smtClean="0"/>
              <a:t>And if the great man took the great axe ,</a:t>
            </a:r>
          </a:p>
          <a:p>
            <a:r>
              <a:rPr lang="en-US" smtClean="0"/>
              <a:t>And cut down the great tree,</a:t>
            </a:r>
          </a:p>
          <a:p>
            <a:r>
              <a:rPr lang="en-US" smtClean="0"/>
              <a:t>And let it fall into the great sea,</a:t>
            </a:r>
          </a:p>
          <a:p>
            <a:r>
              <a:rPr lang="en-US" smtClean="0"/>
              <a:t>What a splish-splash that would be!</a:t>
            </a:r>
          </a:p>
        </p:txBody>
      </p:sp>
      <p:pic>
        <p:nvPicPr>
          <p:cNvPr id="18435" name="Содержимое 4" descr="energie-renouvelable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44925" y="1676400"/>
            <a:ext cx="4572000" cy="4572000"/>
          </a:xfrm>
        </p:spPr>
      </p:pic>
    </p:spTree>
  </p:cSld>
  <p:clrMapOvr>
    <a:masterClrMapping/>
  </p:clrMapOvr>
  <p:transition spd="med" advTm="5594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That is harmful to the Earth?</a:t>
            </a:r>
            <a:endParaRPr lang="ru-RU" smtClean="0">
              <a:solidFill>
                <a:srgbClr val="FF0000"/>
              </a:solidFill>
            </a:endParaRPr>
          </a:p>
        </p:txBody>
      </p:sp>
      <p:sp>
        <p:nvSpPr>
          <p:cNvPr id="19458" name="Содержимое 4"/>
          <p:cNvSpPr>
            <a:spLocks noGrp="1"/>
          </p:cNvSpPr>
          <p:nvPr>
            <p:ph idx="1"/>
          </p:nvPr>
        </p:nvSpPr>
        <p:spPr>
          <a:xfrm>
            <a:off x="428625" y="1928813"/>
            <a:ext cx="3929063" cy="4389437"/>
          </a:xfrm>
        </p:spPr>
        <p:txBody>
          <a:bodyPr/>
          <a:lstStyle/>
          <a:p>
            <a:r>
              <a:rPr lang="en-US" sz="2000" smtClean="0"/>
              <a:t>1)Dangerous diseases</a:t>
            </a:r>
          </a:p>
          <a:p>
            <a:r>
              <a:rPr lang="en-US" sz="2000" smtClean="0"/>
              <a:t>2)Star wars</a:t>
            </a:r>
          </a:p>
          <a:p>
            <a:r>
              <a:rPr lang="en-US" sz="2000" smtClean="0"/>
              <a:t>3)People and their interrelations</a:t>
            </a:r>
          </a:p>
          <a:p>
            <a:r>
              <a:rPr lang="en-US" sz="2000" smtClean="0"/>
              <a:t>4)Lack of recycling</a:t>
            </a:r>
          </a:p>
          <a:p>
            <a:r>
              <a:rPr lang="en-US" sz="2000" smtClean="0"/>
              <a:t>5)Breaking human rights</a:t>
            </a:r>
          </a:p>
          <a:p>
            <a:r>
              <a:rPr lang="en-US" sz="2000" smtClean="0"/>
              <a:t>6)Crimes</a:t>
            </a:r>
          </a:p>
          <a:p>
            <a:r>
              <a:rPr lang="en-US" sz="2000" smtClean="0"/>
              <a:t>7)Drugs</a:t>
            </a:r>
          </a:p>
          <a:p>
            <a:r>
              <a:rPr lang="en-US" sz="2000" smtClean="0"/>
              <a:t>8)Endangered animals</a:t>
            </a:r>
          </a:p>
          <a:p>
            <a:r>
              <a:rPr lang="en-US" sz="2000" smtClean="0"/>
              <a:t>9)New local wars</a:t>
            </a:r>
          </a:p>
          <a:p>
            <a:r>
              <a:rPr lang="en-US" sz="2000" smtClean="0"/>
              <a:t>10)Pollution</a:t>
            </a:r>
          </a:p>
          <a:p>
            <a:r>
              <a:rPr lang="en-US" sz="2000" smtClean="0"/>
              <a:t>11)Dangerous technologies</a:t>
            </a:r>
          </a:p>
          <a:p>
            <a:endParaRPr lang="ru-RU" smtClean="0"/>
          </a:p>
        </p:txBody>
      </p:sp>
      <p:pic>
        <p:nvPicPr>
          <p:cNvPr id="19459" name="Рисунок 5" descr="56f0a0f4786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8" y="1928813"/>
            <a:ext cx="2728912" cy="389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6" descr="556d2775718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13" y="4572000"/>
            <a:ext cx="2500312" cy="187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719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Top 10 cleanest countries!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Switzerland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Sweden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Norway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Costa Rica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Colombia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new Zealand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Japan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Croatia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Albania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Israel</a:t>
            </a:r>
            <a:endParaRPr lang="ru-RU" sz="2400" dirty="0"/>
          </a:p>
        </p:txBody>
      </p:sp>
      <p:pic>
        <p:nvPicPr>
          <p:cNvPr id="4" name="Рисунок 3" descr="32507755_vetton_ru_262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1643050"/>
            <a:ext cx="3000396" cy="2143140"/>
          </a:xfrm>
          <a:prstGeom prst="hear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Рисунок 4" descr="55176375_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714500"/>
            <a:ext cx="3071813" cy="205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5" descr="1538_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0" y="3214688"/>
            <a:ext cx="249555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kostarika_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24610" y="3643314"/>
            <a:ext cx="2919390" cy="2194076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7" name="TextBox 7"/>
          <p:cNvSpPr txBox="1">
            <a:spLocks noChangeArrowheads="1"/>
          </p:cNvSpPr>
          <p:nvPr/>
        </p:nvSpPr>
        <p:spPr bwMode="auto">
          <a:xfrm>
            <a:off x="2928938" y="2071688"/>
            <a:ext cx="1714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Switzerland</a:t>
            </a:r>
          </a:p>
        </p:txBody>
      </p:sp>
      <p:sp>
        <p:nvSpPr>
          <p:cNvPr id="20488" name="TextBox 8"/>
          <p:cNvSpPr txBox="1">
            <a:spLocks noChangeArrowheads="1"/>
          </p:cNvSpPr>
          <p:nvPr/>
        </p:nvSpPr>
        <p:spPr bwMode="auto">
          <a:xfrm>
            <a:off x="7358063" y="4786313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Costa Rica</a:t>
            </a:r>
          </a:p>
        </p:txBody>
      </p:sp>
      <p:sp>
        <p:nvSpPr>
          <p:cNvPr id="20489" name="TextBox 9"/>
          <p:cNvSpPr txBox="1">
            <a:spLocks noChangeArrowheads="1"/>
          </p:cNvSpPr>
          <p:nvPr/>
        </p:nvSpPr>
        <p:spPr bwMode="auto">
          <a:xfrm>
            <a:off x="7643813" y="1785938"/>
            <a:ext cx="1500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Sweden</a:t>
            </a:r>
          </a:p>
        </p:txBody>
      </p:sp>
      <p:sp>
        <p:nvSpPr>
          <p:cNvPr id="20490" name="TextBox 10"/>
          <p:cNvSpPr txBox="1">
            <a:spLocks noChangeArrowheads="1"/>
          </p:cNvSpPr>
          <p:nvPr/>
        </p:nvSpPr>
        <p:spPr bwMode="auto">
          <a:xfrm>
            <a:off x="5357813" y="3286125"/>
            <a:ext cx="1428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Norway</a:t>
            </a:r>
          </a:p>
        </p:txBody>
      </p:sp>
      <p:pic>
        <p:nvPicPr>
          <p:cNvPr id="12" name="Рисунок 11" descr="42552536_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3438" y="4786322"/>
            <a:ext cx="2638422" cy="1765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92" name="TextBox 12"/>
          <p:cNvSpPr txBox="1">
            <a:spLocks noChangeArrowheads="1"/>
          </p:cNvSpPr>
          <p:nvPr/>
        </p:nvSpPr>
        <p:spPr bwMode="auto">
          <a:xfrm>
            <a:off x="5500688" y="5214938"/>
            <a:ext cx="1643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Colombia</a:t>
            </a:r>
          </a:p>
        </p:txBody>
      </p:sp>
      <p:pic>
        <p:nvPicPr>
          <p:cNvPr id="14" name="Рисунок 13" descr="fbf854dd1869_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28860" y="3500438"/>
            <a:ext cx="2106366" cy="1409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94" name="TextBox 14"/>
          <p:cNvSpPr txBox="1">
            <a:spLocks noChangeArrowheads="1"/>
          </p:cNvSpPr>
          <p:nvPr/>
        </p:nvSpPr>
        <p:spPr bwMode="auto">
          <a:xfrm>
            <a:off x="2857500" y="3643313"/>
            <a:ext cx="1714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new Zealand</a:t>
            </a:r>
          </a:p>
        </p:txBody>
      </p:sp>
      <p:pic>
        <p:nvPicPr>
          <p:cNvPr id="16" name="Рисунок 15" descr="f_16396711_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714612" y="4572008"/>
            <a:ext cx="2306618" cy="1733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96" name="TextBox 16"/>
          <p:cNvSpPr txBox="1">
            <a:spLocks noChangeArrowheads="1"/>
          </p:cNvSpPr>
          <p:nvPr/>
        </p:nvSpPr>
        <p:spPr bwMode="auto">
          <a:xfrm>
            <a:off x="4000500" y="6143625"/>
            <a:ext cx="1428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Japan</a:t>
            </a:r>
          </a:p>
        </p:txBody>
      </p:sp>
      <p:pic>
        <p:nvPicPr>
          <p:cNvPr id="18" name="Рисунок 17" descr="hor1_3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786578" y="5500703"/>
            <a:ext cx="2214578" cy="1357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98" name="TextBox 18"/>
          <p:cNvSpPr txBox="1">
            <a:spLocks noChangeArrowheads="1"/>
          </p:cNvSpPr>
          <p:nvPr/>
        </p:nvSpPr>
        <p:spPr bwMode="auto">
          <a:xfrm>
            <a:off x="7858125" y="6488113"/>
            <a:ext cx="1500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Croatia</a:t>
            </a:r>
          </a:p>
        </p:txBody>
      </p:sp>
      <p:pic>
        <p:nvPicPr>
          <p:cNvPr id="20" name="Рисунок 19" descr="2986_3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785918" y="5500702"/>
            <a:ext cx="1714512" cy="1142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00" name="TextBox 20"/>
          <p:cNvSpPr txBox="1">
            <a:spLocks noChangeArrowheads="1"/>
          </p:cNvSpPr>
          <p:nvPr/>
        </p:nvSpPr>
        <p:spPr bwMode="auto">
          <a:xfrm>
            <a:off x="1785938" y="6143625"/>
            <a:ext cx="114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Albania</a:t>
            </a:r>
          </a:p>
        </p:txBody>
      </p:sp>
      <p:pic>
        <p:nvPicPr>
          <p:cNvPr id="22" name="Рисунок 21" descr="7572_3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030133" y="571480"/>
            <a:ext cx="2113867" cy="1388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02" name="TextBox 22"/>
          <p:cNvSpPr txBox="1">
            <a:spLocks noChangeArrowheads="1"/>
          </p:cNvSpPr>
          <p:nvPr/>
        </p:nvSpPr>
        <p:spPr bwMode="auto">
          <a:xfrm>
            <a:off x="7929563" y="642938"/>
            <a:ext cx="1643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Israel</a:t>
            </a:r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  <p:transition spd="med" advTm="6906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571500" y="428625"/>
            <a:ext cx="8229600" cy="1214438"/>
          </a:xfrm>
        </p:spPr>
        <p:txBody>
          <a:bodyPr/>
          <a:lstStyle/>
          <a:p>
            <a:r>
              <a:rPr lang="en-US" smtClean="0"/>
              <a:t>Top 10 most polluted cities</a:t>
            </a:r>
            <a:r>
              <a:rPr lang="ru-RU" smtClean="0"/>
              <a:t>!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Chernobyl</a:t>
            </a:r>
            <a:endParaRPr lang="ru-RU" sz="24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err="1" smtClean="0"/>
              <a:t>Dzerzhinsk</a:t>
            </a:r>
            <a:endParaRPr lang="ru-RU" sz="24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err="1" smtClean="0"/>
              <a:t>Kabwe</a:t>
            </a:r>
            <a:endParaRPr lang="ru-RU" sz="24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Hein</a:t>
            </a:r>
            <a:endParaRPr lang="ru-RU" sz="24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err="1" smtClean="0"/>
              <a:t>Oroya</a:t>
            </a:r>
            <a:endParaRPr lang="ru-RU" sz="24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err="1" smtClean="0"/>
              <a:t>Linfyn</a:t>
            </a:r>
            <a:endParaRPr lang="ru-RU" sz="24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err="1" smtClean="0"/>
              <a:t>Miley</a:t>
            </a:r>
            <a:r>
              <a:rPr lang="en-US" sz="2400" dirty="0" smtClean="0"/>
              <a:t>-Say</a:t>
            </a:r>
            <a:endParaRPr lang="ru-RU" sz="24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Norilsk</a:t>
            </a:r>
            <a:endParaRPr lang="ru-RU" sz="24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err="1" smtClean="0"/>
              <a:t>Ranipet</a:t>
            </a:r>
            <a:endParaRPr lang="ru-RU" sz="24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The ore dock, </a:t>
            </a:r>
            <a:r>
              <a:rPr lang="en-US" sz="2400" dirty="0" err="1" smtClean="0"/>
              <a:t>Dalnegorsk</a:t>
            </a:r>
            <a:endParaRPr lang="ru-RU" sz="24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6" name="Рисунок 5" descr="m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1571612"/>
            <a:ext cx="2114525" cy="1668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08" name="TextBox 6"/>
          <p:cNvSpPr txBox="1">
            <a:spLocks noChangeArrowheads="1"/>
          </p:cNvSpPr>
          <p:nvPr/>
        </p:nvSpPr>
        <p:spPr bwMode="auto">
          <a:xfrm>
            <a:off x="3214688" y="1857375"/>
            <a:ext cx="157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Chernobyl</a:t>
            </a:r>
            <a:endParaRPr lang="ru-RU">
              <a:latin typeface="Constantia" pitchFamily="18" charset="0"/>
            </a:endParaRPr>
          </a:p>
        </p:txBody>
      </p:sp>
      <p:pic>
        <p:nvPicPr>
          <p:cNvPr id="8" name="Рисунок 7" descr="12864579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2071678"/>
            <a:ext cx="2428875" cy="1821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10" name="TextBox 8"/>
          <p:cNvSpPr txBox="1">
            <a:spLocks noChangeArrowheads="1"/>
          </p:cNvSpPr>
          <p:nvPr/>
        </p:nvSpPr>
        <p:spPr bwMode="auto">
          <a:xfrm>
            <a:off x="5286375" y="2428875"/>
            <a:ext cx="1500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Dzerzhinsk</a:t>
            </a:r>
            <a:endParaRPr lang="ru-RU">
              <a:latin typeface="Constantia" pitchFamily="18" charset="0"/>
            </a:endParaRPr>
          </a:p>
        </p:txBody>
      </p:sp>
      <p:pic>
        <p:nvPicPr>
          <p:cNvPr id="10" name="Рисунок 9" descr="8d0c6b270ac0db590b643692403fbf37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86050" y="3071810"/>
            <a:ext cx="1976432" cy="15811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12" name="TextBox 10"/>
          <p:cNvSpPr txBox="1">
            <a:spLocks noChangeArrowheads="1"/>
          </p:cNvSpPr>
          <p:nvPr/>
        </p:nvSpPr>
        <p:spPr bwMode="auto">
          <a:xfrm>
            <a:off x="3571875" y="3286125"/>
            <a:ext cx="1357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Kabwe</a:t>
            </a:r>
            <a:endParaRPr lang="ru-RU">
              <a:latin typeface="Constantia" pitchFamily="18" charset="0"/>
            </a:endParaRPr>
          </a:p>
        </p:txBody>
      </p:sp>
      <p:pic>
        <p:nvPicPr>
          <p:cNvPr id="12" name="Рисунок 11" descr="hain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3438" y="3643314"/>
            <a:ext cx="2146842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14" name="TextBox 12"/>
          <p:cNvSpPr txBox="1">
            <a:spLocks noChangeArrowheads="1"/>
          </p:cNvSpPr>
          <p:nvPr/>
        </p:nvSpPr>
        <p:spPr bwMode="auto">
          <a:xfrm>
            <a:off x="5500688" y="3857625"/>
            <a:ext cx="1500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Hein</a:t>
            </a:r>
            <a:endParaRPr lang="ru-RU">
              <a:latin typeface="Constantia" pitchFamily="18" charset="0"/>
            </a:endParaRPr>
          </a:p>
        </p:txBody>
      </p:sp>
      <p:pic>
        <p:nvPicPr>
          <p:cNvPr id="21515" name="Рисунок 13" descr="peru-number-7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05563" y="3786188"/>
            <a:ext cx="2738437" cy="182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6" name="TextBox 14"/>
          <p:cNvSpPr txBox="1">
            <a:spLocks noChangeArrowheads="1"/>
          </p:cNvSpPr>
          <p:nvPr/>
        </p:nvSpPr>
        <p:spPr bwMode="auto">
          <a:xfrm>
            <a:off x="7643813" y="3857625"/>
            <a:ext cx="1785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Oroya</a:t>
            </a:r>
            <a:endParaRPr lang="ru-RU">
              <a:latin typeface="Constantia" pitchFamily="18" charset="0"/>
            </a:endParaRPr>
          </a:p>
        </p:txBody>
      </p:sp>
      <p:pic>
        <p:nvPicPr>
          <p:cNvPr id="16" name="Рисунок 15" descr="dirtiest_2(small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643174" y="4429132"/>
            <a:ext cx="1828800" cy="121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18" name="TextBox 16"/>
          <p:cNvSpPr txBox="1">
            <a:spLocks noChangeArrowheads="1"/>
          </p:cNvSpPr>
          <p:nvPr/>
        </p:nvSpPr>
        <p:spPr bwMode="auto">
          <a:xfrm>
            <a:off x="3357563" y="45720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onstantia" pitchFamily="18" charset="0"/>
              </a:rPr>
              <a:t>Linfyn</a:t>
            </a:r>
            <a:endParaRPr lang="ru-RU">
              <a:latin typeface="Constantia" pitchFamily="18" charset="0"/>
            </a:endParaRPr>
          </a:p>
        </p:txBody>
      </p:sp>
      <p:pic>
        <p:nvPicPr>
          <p:cNvPr id="18" name="Рисунок 17" descr="23642-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071934" y="4857760"/>
            <a:ext cx="2444749" cy="1833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20" name="TextBox 18"/>
          <p:cNvSpPr txBox="1">
            <a:spLocks noChangeArrowheads="1"/>
          </p:cNvSpPr>
          <p:nvPr/>
        </p:nvSpPr>
        <p:spPr bwMode="auto">
          <a:xfrm>
            <a:off x="4857750" y="5000625"/>
            <a:ext cx="157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Miley-Say</a:t>
            </a:r>
            <a:endParaRPr lang="ru-RU">
              <a:latin typeface="Constantia" pitchFamily="18" charset="0"/>
            </a:endParaRPr>
          </a:p>
        </p:txBody>
      </p:sp>
      <p:pic>
        <p:nvPicPr>
          <p:cNvPr id="20" name="Рисунок 19" descr="jpg1476467724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643702" y="2285992"/>
            <a:ext cx="2095498" cy="1571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22" name="TextBox 24"/>
          <p:cNvSpPr txBox="1">
            <a:spLocks noChangeArrowheads="1"/>
          </p:cNvSpPr>
          <p:nvPr/>
        </p:nvSpPr>
        <p:spPr bwMode="auto">
          <a:xfrm>
            <a:off x="6858000" y="2857500"/>
            <a:ext cx="1214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Ranipet</a:t>
            </a:r>
            <a:endParaRPr lang="ru-RU">
              <a:latin typeface="Constantia" pitchFamily="18" charset="0"/>
            </a:endParaRPr>
          </a:p>
        </p:txBody>
      </p:sp>
      <p:pic>
        <p:nvPicPr>
          <p:cNvPr id="26" name="Рисунок 25" descr="4284255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429388" y="5357826"/>
            <a:ext cx="2000232" cy="1500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24" name="TextBox 26"/>
          <p:cNvSpPr txBox="1">
            <a:spLocks noChangeArrowheads="1"/>
          </p:cNvSpPr>
          <p:nvPr/>
        </p:nvSpPr>
        <p:spPr bwMode="auto">
          <a:xfrm>
            <a:off x="6500813" y="5572125"/>
            <a:ext cx="114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Norilsk</a:t>
            </a:r>
            <a:endParaRPr lang="ru-RU">
              <a:latin typeface="Constantia" pitchFamily="18" charset="0"/>
            </a:endParaRPr>
          </a:p>
        </p:txBody>
      </p:sp>
      <p:pic>
        <p:nvPicPr>
          <p:cNvPr id="28" name="Рисунок 27" descr="0_418ad_15ac1678_orig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286644" y="1500174"/>
            <a:ext cx="1857356" cy="1235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26" name="TextBox 28"/>
          <p:cNvSpPr txBox="1">
            <a:spLocks noChangeArrowheads="1"/>
          </p:cNvSpPr>
          <p:nvPr/>
        </p:nvSpPr>
        <p:spPr bwMode="auto">
          <a:xfrm>
            <a:off x="6786563" y="1500188"/>
            <a:ext cx="23574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The ore dock, Dalnegorsk</a:t>
            </a:r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  <p:transition spd="med" advTm="5204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2FE941"/>
                </a:solidFill>
              </a:rPr>
              <a:t>     </a:t>
            </a:r>
            <a:r>
              <a:rPr lang="en-US" smtClean="0">
                <a:solidFill>
                  <a:srgbClr val="2FE941"/>
                </a:solidFill>
              </a:rPr>
              <a:t>Protect the environment!</a:t>
            </a:r>
            <a:endParaRPr lang="ru-RU" smtClean="0">
              <a:solidFill>
                <a:srgbClr val="2FE941"/>
              </a:solidFill>
            </a:endParaRPr>
          </a:p>
        </p:txBody>
      </p:sp>
      <p:pic>
        <p:nvPicPr>
          <p:cNvPr id="22530" name="Содержимое 3" descr="environment_day_2-gif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28813" y="1714500"/>
            <a:ext cx="4786312" cy="5143500"/>
          </a:xfrm>
        </p:spPr>
      </p:pic>
      <p:pic>
        <p:nvPicPr>
          <p:cNvPr id="5" name="Рисунок 4" descr="270_fl1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7947" y="2500306"/>
            <a:ext cx="2766053" cy="1795420"/>
          </a:xfrm>
          <a:prstGeom prst="cloud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252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4500570"/>
            <a:ext cx="2420713" cy="2022264"/>
          </a:xfrm>
          <a:prstGeom prst="cloud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flower-k0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72198" y="5202340"/>
            <a:ext cx="2571736" cy="1655660"/>
          </a:xfrm>
          <a:prstGeom prst="cloud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Tm="4531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 rot="430882" flipV="1">
            <a:off x="5889625" y="1681163"/>
            <a:ext cx="2393950" cy="15208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3554" name="Текст 2"/>
          <p:cNvSpPr>
            <a:spLocks noGrp="1"/>
          </p:cNvSpPr>
          <p:nvPr>
            <p:ph type="body" sz="half" idx="2"/>
          </p:nvPr>
        </p:nvSpPr>
        <p:spPr>
          <a:xfrm>
            <a:off x="0" y="928688"/>
            <a:ext cx="3203575" cy="3857625"/>
          </a:xfrm>
        </p:spPr>
        <p:txBody>
          <a:bodyPr/>
          <a:lstStyle/>
          <a:p>
            <a:r>
              <a:rPr lang="en-US" sz="2800" smtClean="0"/>
              <a:t>Topic: "Protecting the environment!"</a:t>
            </a:r>
            <a:br>
              <a:rPr lang="en-US" sz="2800" smtClean="0"/>
            </a:br>
            <a:r>
              <a:rPr lang="en-US" sz="2800" smtClean="0"/>
              <a:t>work performed </a:t>
            </a:r>
            <a:endParaRPr lang="ru-RU" sz="2800" smtClean="0">
              <a:latin typeface="Arial" charset="0"/>
            </a:endParaRPr>
          </a:p>
          <a:p>
            <a:r>
              <a:rPr lang="en-US" sz="2800" smtClean="0"/>
              <a:t>Goryainova Irina;</a:t>
            </a:r>
            <a:br>
              <a:rPr lang="en-US" sz="2800" smtClean="0"/>
            </a:br>
            <a:r>
              <a:rPr lang="en-US" sz="2800" smtClean="0"/>
              <a:t>Grade 8;</a:t>
            </a:r>
            <a:br>
              <a:rPr lang="en-US" sz="2800" smtClean="0"/>
            </a:br>
            <a:r>
              <a:rPr lang="en-US" sz="2800" smtClean="0"/>
              <a:t>teacher T</a:t>
            </a:r>
            <a:r>
              <a:rPr lang="en-US" sz="2800" smtClean="0">
                <a:latin typeface="Arial" charset="0"/>
              </a:rPr>
              <a:t>.Belyh</a:t>
            </a:r>
            <a:endParaRPr lang="ru-RU" sz="2800" smtClean="0">
              <a:latin typeface="Arial" charset="0"/>
            </a:endParaRPr>
          </a:p>
        </p:txBody>
      </p:sp>
      <p:pic>
        <p:nvPicPr>
          <p:cNvPr id="7" name="Рисунок 6" descr="64347480_vetton_ru_32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960" r="5960"/>
          <a:stretch>
            <a:fillRect/>
          </a:stretch>
        </p:blipFill>
        <p:spPr>
          <a:xfrm rot="420000">
            <a:off x="3937000" y="1481138"/>
            <a:ext cx="4618038" cy="3932237"/>
          </a:xfr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Tm="3985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219</TotalTime>
  <Words>298</Words>
  <Application>Microsoft Office PowerPoint</Application>
  <PresentationFormat>Экран (4:3)</PresentationFormat>
  <Paragraphs>76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Constantia</vt:lpstr>
      <vt:lpstr>Arial</vt:lpstr>
      <vt:lpstr>Calibri</vt:lpstr>
      <vt:lpstr>Wingdings 2</vt:lpstr>
      <vt:lpstr>Поток</vt:lpstr>
      <vt:lpstr>Поток</vt:lpstr>
      <vt:lpstr>Поток</vt:lpstr>
      <vt:lpstr>Поток</vt:lpstr>
      <vt:lpstr>Слайд 1</vt:lpstr>
      <vt:lpstr>How can we help the environment?</vt:lpstr>
      <vt:lpstr>Plants and their waste!</vt:lpstr>
      <vt:lpstr>If ifs and answer pots and pans</vt:lpstr>
      <vt:lpstr>That is harmful to the Earth?</vt:lpstr>
      <vt:lpstr>Top 10 cleanest countries!</vt:lpstr>
      <vt:lpstr>Top 10 most polluted cities!</vt:lpstr>
      <vt:lpstr>     Protect the environment!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gurik_andriy</cp:lastModifiedBy>
  <cp:revision>29</cp:revision>
  <dcterms:modified xsi:type="dcterms:W3CDTF">2013-02-27T14:36:34Z</dcterms:modified>
</cp:coreProperties>
</file>