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2"/>
  </p:notesMasterIdLst>
  <p:sldIdLst>
    <p:sldId id="256" r:id="rId2"/>
    <p:sldId id="257" r:id="rId3"/>
    <p:sldId id="267" r:id="rId4"/>
    <p:sldId id="268" r:id="rId5"/>
    <p:sldId id="270" r:id="rId6"/>
    <p:sldId id="259" r:id="rId7"/>
    <p:sldId id="272" r:id="rId8"/>
    <p:sldId id="258" r:id="rId9"/>
    <p:sldId id="279" r:id="rId10"/>
    <p:sldId id="260" r:id="rId11"/>
    <p:sldId id="276" r:id="rId12"/>
    <p:sldId id="261" r:id="rId13"/>
    <p:sldId id="277" r:id="rId14"/>
    <p:sldId id="280" r:id="rId15"/>
    <p:sldId id="263" r:id="rId16"/>
    <p:sldId id="282" r:id="rId17"/>
    <p:sldId id="264" r:id="rId18"/>
    <p:sldId id="265" r:id="rId19"/>
    <p:sldId id="283" r:id="rId20"/>
    <p:sldId id="28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717" autoAdjust="0"/>
  </p:normalViewPr>
  <p:slideViewPr>
    <p:cSldViewPr>
      <p:cViewPr>
        <p:scale>
          <a:sx n="95" d="100"/>
          <a:sy n="95" d="100"/>
        </p:scale>
        <p:origin x="-234"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B2B719-A2B2-4848-B03E-510D527469C9}" type="datetimeFigureOut">
              <a:rPr lang="ru-RU" smtClean="0"/>
              <a:pPr/>
              <a:t>27.02.2013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2E7AC9-2BFA-44FB-A788-21B40AB446E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A2E7AC9-2BFA-44FB-A788-21B40AB446E6}" type="slidenum">
              <a:rPr lang="ru-RU" smtClean="0"/>
              <a:pPr/>
              <a:t>20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00AAB4E-ACFE-4E3B-8EBD-99A677816D3A}" type="datetimeFigureOut">
              <a:rPr lang="ru-RU" smtClean="0"/>
              <a:pPr/>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47609FC-F074-420F-BAA3-C000C4126E6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0AAB4E-ACFE-4E3B-8EBD-99A677816D3A}" type="datetimeFigureOut">
              <a:rPr lang="ru-RU" smtClean="0"/>
              <a:pPr/>
              <a:t>27.02.2013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609FC-F074-420F-BAA3-C000C4126E6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38582" y="1438260"/>
            <a:ext cx="4572032" cy="369332"/>
          </a:xfrm>
          <a:prstGeom prst="rect">
            <a:avLst/>
          </a:prstGeom>
          <a:noFill/>
        </p:spPr>
        <p:txBody>
          <a:bodyPr wrap="square" rtlCol="0">
            <a:spAutoFit/>
          </a:bodyPr>
          <a:lstStyle/>
          <a:p>
            <a:endParaRPr lang="ru-RU" dirty="0"/>
          </a:p>
        </p:txBody>
      </p:sp>
      <p:sp>
        <p:nvSpPr>
          <p:cNvPr id="8" name="TextBox 7"/>
          <p:cNvSpPr txBox="1"/>
          <p:nvPr/>
        </p:nvSpPr>
        <p:spPr>
          <a:xfrm>
            <a:off x="3786182" y="1285860"/>
            <a:ext cx="4572032" cy="369332"/>
          </a:xfrm>
          <a:prstGeom prst="rect">
            <a:avLst/>
          </a:prstGeom>
          <a:noFill/>
        </p:spPr>
        <p:txBody>
          <a:bodyPr wrap="square" rtlCol="0">
            <a:spAutoFit/>
          </a:bodyPr>
          <a:lstStyle/>
          <a:p>
            <a:endParaRPr lang="ru-RU" dirty="0"/>
          </a:p>
        </p:txBody>
      </p:sp>
      <p:sp>
        <p:nvSpPr>
          <p:cNvPr id="10" name="TextBox 9"/>
          <p:cNvSpPr txBox="1"/>
          <p:nvPr/>
        </p:nvSpPr>
        <p:spPr>
          <a:xfrm>
            <a:off x="6000760" y="2285992"/>
            <a:ext cx="3000396" cy="2308324"/>
          </a:xfrm>
          <a:prstGeom prst="rect">
            <a:avLst/>
          </a:prstGeom>
          <a:noFill/>
        </p:spPr>
        <p:txBody>
          <a:bodyPr wrap="square" rtlCol="0">
            <a:spAutoFit/>
          </a:bodyPr>
          <a:lstStyle/>
          <a:p>
            <a:pPr algn="ctr"/>
            <a:r>
              <a:rPr lang="en-US" sz="3600" b="1" cap="all" dirty="0" smtClean="0">
                <a:ln w="500">
                  <a:solidFill>
                    <a:srgbClr val="4E5B6F">
                      <a:shade val="20000"/>
                      <a:satMod val="120000"/>
                    </a:srgbClr>
                  </a:solidFill>
                </a:ln>
                <a:solidFill>
                  <a:srgbClr val="002060"/>
                </a:solidFill>
                <a:effectLst>
                  <a:outerShdw blurRad="38100" dist="38100" dir="2700000" algn="tl">
                    <a:srgbClr val="000000">
                      <a:alpha val="43137"/>
                    </a:srgbClr>
                  </a:outerShdw>
                </a:effectLst>
                <a:latin typeface="Times New Roman" pitchFamily="18" charset="0"/>
                <a:ea typeface="+mj-ea"/>
                <a:cs typeface="Times New Roman" pitchFamily="18" charset="0"/>
              </a:rPr>
              <a:t>THE CULTURE OF AUSTRALIA</a:t>
            </a:r>
            <a:endParaRPr lang="en-US" sz="2000" b="0" i="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3" name="Рисунок 22" descr="australia-gerb.gif"/>
          <p:cNvPicPr>
            <a:picLocks noGrp="1" noChangeAspect="1"/>
          </p:cNvPicPr>
          <p:nvPr>
            <p:ph type="pic" idx="1"/>
          </p:nvPr>
        </p:nvPicPr>
        <p:blipFill>
          <a:blip r:embed="rId2" cstate="print"/>
          <a:srcRect t="1425" b="1425"/>
          <a:stretch>
            <a:fillRect/>
          </a:stretch>
        </p:blipFill>
        <p:spPr>
          <a:xfrm>
            <a:off x="827584" y="1124744"/>
            <a:ext cx="4334272" cy="325070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7239000" cy="677246"/>
          </a:xfrm>
        </p:spPr>
        <p:txBody>
          <a:bodyPr>
            <a:normAutofit/>
          </a:bodyPr>
          <a:lstStyle/>
          <a:p>
            <a:pPr algn="ctr"/>
            <a:r>
              <a:rPr lang="en-US" sz="3200" b="1" dirty="0" smtClean="0">
                <a:latin typeface="Times New Roman" pitchFamily="18" charset="0"/>
                <a:cs typeface="Times New Roman" pitchFamily="18" charset="0"/>
              </a:rPr>
              <a:t>LITERATURE</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357158" y="1428736"/>
            <a:ext cx="7239000" cy="4846320"/>
          </a:xfrm>
        </p:spPr>
        <p:txBody>
          <a:bodyPr>
            <a:normAutofit/>
          </a:bodyPr>
          <a:lstStyle/>
          <a:p>
            <a:pPr>
              <a:buNone/>
            </a:pPr>
            <a:r>
              <a:rPr lang="en-US" sz="1800" dirty="0" smtClean="0">
                <a:latin typeface="Times New Roman" pitchFamily="18" charset="0"/>
                <a:cs typeface="Times New Roman" pitchFamily="18" charset="0"/>
              </a:rPr>
              <a:t>     	Australia was a collection of British colonies, therefore, its literary tradition begins with and is linked to the broader tradition of English literature. However, the narrative art of Australian writers has, since 1788, introduced the character of a new continent into literature - exploring such themes as Aboriginality, mastership, egalitarianism, democracy, migrant and national identity, distance from other Western nations and proximity to Asia, the complexities of urban living and the "beauty and the terror" of life in the Australian bush.</a:t>
            </a:r>
          </a:p>
          <a:p>
            <a:pPr>
              <a:buNone/>
            </a:pPr>
            <a:r>
              <a:rPr lang="en-US" sz="1800" dirty="0" smtClean="0">
                <a:latin typeface="Times New Roman" pitchFamily="18" charset="0"/>
                <a:cs typeface="Times New Roman" pitchFamily="18" charset="0"/>
              </a:rPr>
              <a:t>     	Notable Australian writers have included the novelists Marcus Clarke, Miles Franklin, Patrick White, Thomas </a:t>
            </a:r>
            <a:r>
              <a:rPr lang="en-US" sz="1800" dirty="0" err="1" smtClean="0">
                <a:latin typeface="Times New Roman" pitchFamily="18" charset="0"/>
                <a:cs typeface="Times New Roman" pitchFamily="18" charset="0"/>
              </a:rPr>
              <a:t>Keneally</a:t>
            </a:r>
            <a:r>
              <a:rPr lang="en-US" sz="1800" dirty="0" smtClean="0">
                <a:latin typeface="Times New Roman" pitchFamily="18" charset="0"/>
                <a:cs typeface="Times New Roman" pitchFamily="18" charset="0"/>
              </a:rPr>
              <a:t>, Morris </a:t>
            </a:r>
            <a:r>
              <a:rPr lang="en-US" sz="1800" dirty="0" err="1" smtClean="0">
                <a:latin typeface="Times New Roman" pitchFamily="18" charset="0"/>
                <a:cs typeface="Times New Roman" pitchFamily="18" charset="0"/>
              </a:rPr>
              <a:t>Westand</a:t>
            </a:r>
            <a:r>
              <a:rPr lang="en-US" sz="1800" dirty="0" smtClean="0">
                <a:latin typeface="Times New Roman" pitchFamily="18" charset="0"/>
                <a:cs typeface="Times New Roman" pitchFamily="18" charset="0"/>
              </a:rPr>
              <a:t> Colleen McCullough, the bush poets Henry Lawson and Banjo Paterson, historians Manning Clark and Geoffrey </a:t>
            </a:r>
            <a:r>
              <a:rPr lang="en-US" sz="1800" dirty="0" err="1" smtClean="0">
                <a:latin typeface="Times New Roman" pitchFamily="18" charset="0"/>
                <a:cs typeface="Times New Roman" pitchFamily="18" charset="0"/>
              </a:rPr>
              <a:t>Blainey</a:t>
            </a:r>
            <a:r>
              <a:rPr lang="en-US" sz="1800" dirty="0" smtClean="0">
                <a:latin typeface="Times New Roman" pitchFamily="18" charset="0"/>
                <a:cs typeface="Times New Roman" pitchFamily="18" charset="0"/>
              </a:rPr>
              <a:t>, the playwright David Williamson and leading expatriate writers Barry Humphries, Robert Hughes, Clive James and Germaine Greer.</a:t>
            </a:r>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Tema\Desktop\Banjo_Patterson.jpg"/>
          <p:cNvPicPr>
            <a:picLocks noChangeAspect="1" noChangeArrowheads="1"/>
          </p:cNvPicPr>
          <p:nvPr/>
        </p:nvPicPr>
        <p:blipFill>
          <a:blip r:embed="rId2" cstate="print"/>
          <a:srcRect/>
          <a:stretch>
            <a:fillRect/>
          </a:stretch>
        </p:blipFill>
        <p:spPr bwMode="auto">
          <a:xfrm>
            <a:off x="1080328" y="620688"/>
            <a:ext cx="2205788" cy="2879950"/>
          </a:xfrm>
          <a:prstGeom prst="rect">
            <a:avLst/>
          </a:prstGeom>
          <a:noFill/>
        </p:spPr>
      </p:pic>
      <p:sp>
        <p:nvSpPr>
          <p:cNvPr id="5" name="Прямоугольник 4"/>
          <p:cNvSpPr/>
          <p:nvPr/>
        </p:nvSpPr>
        <p:spPr>
          <a:xfrm>
            <a:off x="1142976" y="3571876"/>
            <a:ext cx="1821717" cy="369332"/>
          </a:xfrm>
          <a:prstGeom prst="rect">
            <a:avLst/>
          </a:prstGeom>
        </p:spPr>
        <p:txBody>
          <a:bodyPr wrap="none">
            <a:spAutoFit/>
          </a:bodyPr>
          <a:lstStyle/>
          <a:p>
            <a:r>
              <a:rPr lang="en-US" dirty="0" smtClean="0"/>
              <a:t>Banjo Patterson</a:t>
            </a:r>
            <a:endParaRPr lang="en-US" dirty="0"/>
          </a:p>
        </p:txBody>
      </p:sp>
      <p:pic>
        <p:nvPicPr>
          <p:cNvPr id="3076" name="Picture 4" descr="C:\Users\Tema\Desktop\TheManFromSnowyRiver_web.jpg"/>
          <p:cNvPicPr>
            <a:picLocks noChangeAspect="1" noChangeArrowheads="1"/>
          </p:cNvPicPr>
          <p:nvPr/>
        </p:nvPicPr>
        <p:blipFill>
          <a:blip r:embed="rId3" cstate="print"/>
          <a:srcRect/>
          <a:stretch>
            <a:fillRect/>
          </a:stretch>
        </p:blipFill>
        <p:spPr bwMode="auto">
          <a:xfrm>
            <a:off x="4427984" y="1495752"/>
            <a:ext cx="3381242" cy="3933512"/>
          </a:xfrm>
          <a:prstGeom prst="rect">
            <a:avLst/>
          </a:prstGeom>
          <a:noFill/>
        </p:spPr>
      </p:pic>
      <p:pic>
        <p:nvPicPr>
          <p:cNvPr id="3077" name="Picture 5" descr="C:\Users\Tema\Desktop\waltzing-matilda.jpg"/>
          <p:cNvPicPr>
            <a:picLocks noChangeAspect="1" noChangeArrowheads="1"/>
          </p:cNvPicPr>
          <p:nvPr/>
        </p:nvPicPr>
        <p:blipFill>
          <a:blip r:embed="rId4" cstate="print"/>
          <a:srcRect/>
          <a:stretch>
            <a:fillRect/>
          </a:stretch>
        </p:blipFill>
        <p:spPr bwMode="auto">
          <a:xfrm>
            <a:off x="571472" y="4000504"/>
            <a:ext cx="3073911" cy="271464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7239000" cy="605808"/>
          </a:xfrm>
        </p:spPr>
        <p:txBody>
          <a:bodyPr>
            <a:normAutofit/>
          </a:bodyPr>
          <a:lstStyle/>
          <a:p>
            <a:pPr algn="ctr"/>
            <a:r>
              <a:rPr lang="en-US" sz="3200" b="1" dirty="0" smtClean="0">
                <a:latin typeface="Times New Roman" pitchFamily="18" charset="0"/>
                <a:cs typeface="Times New Roman" pitchFamily="18" charset="0"/>
              </a:rPr>
              <a:t>THEATRE</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428596" y="1428736"/>
            <a:ext cx="7239000" cy="4846320"/>
          </a:xfrm>
        </p:spPr>
        <p:txBody>
          <a:bodyPr>
            <a:normAutofit/>
          </a:bodyPr>
          <a:lstStyle/>
          <a:p>
            <a:pPr>
              <a:buNone/>
            </a:pPr>
            <a:r>
              <a:rPr lang="en-US" sz="1800" dirty="0" smtClean="0">
                <a:latin typeface="Times New Roman" pitchFamily="18" charset="0"/>
                <a:cs typeface="Times New Roman" pitchFamily="18" charset="0"/>
              </a:rPr>
              <a:t>     	There are theatrical and dramatic aspects to a number of Indigenous Australian ceremonies such as the corroboree, and fusions of this ancient theatrical content and style with Western theatrical productions are not uncommon in Australia. However, during its early Western history, Australia was a collection of British colonies in which the theatrical arts were generally linked to the broader traditions of English literature and to British and Irish theatre. Australian literature and theatrical artists have, since 1788, introduced the culture of Australia and the character of a new continent to the world stage. A large number of individuals have made a contribution to Australian theatre, many of whom have also been </a:t>
            </a:r>
            <a:r>
              <a:rPr lang="en-US" sz="1800" dirty="0" err="1" smtClean="0">
                <a:latin typeface="Times New Roman" pitchFamily="18" charset="0"/>
                <a:cs typeface="Times New Roman" pitchFamily="18" charset="0"/>
              </a:rPr>
              <a:t>recognised</a:t>
            </a:r>
            <a:r>
              <a:rPr lang="en-US" sz="1800" dirty="0" smtClean="0">
                <a:latin typeface="Times New Roman" pitchFamily="18" charset="0"/>
                <a:cs typeface="Times New Roman" pitchFamily="18" charset="0"/>
              </a:rPr>
              <a:t> at an international level, including Sir Robert </a:t>
            </a:r>
            <a:r>
              <a:rPr lang="en-US" sz="1800" dirty="0" err="1" smtClean="0">
                <a:latin typeface="Times New Roman" pitchFamily="18" charset="0"/>
                <a:cs typeface="Times New Roman" pitchFamily="18" charset="0"/>
              </a:rPr>
              <a:t>Helpmann</a:t>
            </a:r>
            <a:r>
              <a:rPr lang="en-US" sz="1800" dirty="0" smtClean="0">
                <a:latin typeface="Times New Roman" pitchFamily="18" charset="0"/>
                <a:cs typeface="Times New Roman" pitchFamily="18" charset="0"/>
              </a:rPr>
              <a:t> (ballet), Dame Joan Sutherland (opera), the performing artist Barry Humphries and playwright David Williamson. Notable theatrical institutions include the Sydney Opera House, and the National Institute of Dramatic Art in Sydney</a:t>
            </a:r>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Tema\Desktop\165335__redshoes_l.jpg"/>
          <p:cNvPicPr>
            <a:picLocks noChangeAspect="1" noChangeArrowheads="1"/>
          </p:cNvPicPr>
          <p:nvPr/>
        </p:nvPicPr>
        <p:blipFill>
          <a:blip r:embed="rId2" cstate="print"/>
          <a:srcRect/>
          <a:stretch>
            <a:fillRect/>
          </a:stretch>
        </p:blipFill>
        <p:spPr bwMode="auto">
          <a:xfrm>
            <a:off x="539552" y="671796"/>
            <a:ext cx="2228639" cy="2971518"/>
          </a:xfrm>
          <a:prstGeom prst="rect">
            <a:avLst/>
          </a:prstGeom>
          <a:noFill/>
        </p:spPr>
      </p:pic>
      <p:sp>
        <p:nvSpPr>
          <p:cNvPr id="5" name="Прямоугольник 4"/>
          <p:cNvSpPr/>
          <p:nvPr/>
        </p:nvSpPr>
        <p:spPr>
          <a:xfrm>
            <a:off x="2857488" y="785794"/>
            <a:ext cx="1702710" cy="338554"/>
          </a:xfrm>
          <a:prstGeom prst="rect">
            <a:avLst/>
          </a:prstGeom>
        </p:spPr>
        <p:txBody>
          <a:bodyPr wrap="none">
            <a:spAutoFit/>
          </a:bodyPr>
          <a:lstStyle/>
          <a:p>
            <a:r>
              <a:rPr lang="en-US" sz="1600" dirty="0" smtClean="0">
                <a:latin typeface="Times New Roman" pitchFamily="18" charset="0"/>
                <a:cs typeface="Times New Roman" pitchFamily="18" charset="0"/>
              </a:rPr>
              <a:t> Robert </a:t>
            </a:r>
            <a:r>
              <a:rPr lang="en-US" sz="1600" dirty="0" err="1" smtClean="0">
                <a:latin typeface="Times New Roman" pitchFamily="18" charset="0"/>
                <a:cs typeface="Times New Roman" pitchFamily="18" charset="0"/>
              </a:rPr>
              <a:t>Helpmann</a:t>
            </a:r>
            <a:endParaRPr lang="ru-RU" sz="1600" dirty="0">
              <a:latin typeface="Times New Roman" pitchFamily="18" charset="0"/>
              <a:cs typeface="Times New Roman" pitchFamily="18" charset="0"/>
            </a:endParaRPr>
          </a:p>
        </p:txBody>
      </p:sp>
      <p:pic>
        <p:nvPicPr>
          <p:cNvPr id="5123" name="Picture 3" descr="C:\Users\Tema\Desktop\sutherland-ef1ef02476f8dcc356a47749fd95a46b2f6f35b8-s6-c10.jpg"/>
          <p:cNvPicPr>
            <a:picLocks noChangeAspect="1" noChangeArrowheads="1"/>
          </p:cNvPicPr>
          <p:nvPr/>
        </p:nvPicPr>
        <p:blipFill>
          <a:blip r:embed="rId3" cstate="print"/>
          <a:srcRect/>
          <a:stretch>
            <a:fillRect/>
          </a:stretch>
        </p:blipFill>
        <p:spPr bwMode="auto">
          <a:xfrm>
            <a:off x="723468" y="4293096"/>
            <a:ext cx="3205590" cy="2404193"/>
          </a:xfrm>
          <a:prstGeom prst="rect">
            <a:avLst/>
          </a:prstGeom>
          <a:noFill/>
        </p:spPr>
      </p:pic>
      <p:sp>
        <p:nvSpPr>
          <p:cNvPr id="7" name="Прямоугольник 6"/>
          <p:cNvSpPr/>
          <p:nvPr/>
        </p:nvSpPr>
        <p:spPr>
          <a:xfrm>
            <a:off x="4071934" y="6286520"/>
            <a:ext cx="1503938" cy="338554"/>
          </a:xfrm>
          <a:prstGeom prst="rect">
            <a:avLst/>
          </a:prstGeom>
        </p:spPr>
        <p:txBody>
          <a:bodyPr wrap="none">
            <a:spAutoFit/>
          </a:bodyPr>
          <a:lstStyle/>
          <a:p>
            <a:r>
              <a:rPr lang="en-US" sz="1600" dirty="0" smtClean="0">
                <a:latin typeface="Times New Roman" pitchFamily="18" charset="0"/>
                <a:cs typeface="Times New Roman" pitchFamily="18" charset="0"/>
              </a:rPr>
              <a:t>Joan Sutherland</a:t>
            </a:r>
            <a:endParaRPr lang="ru-RU" sz="1600" dirty="0">
              <a:latin typeface="Times New Roman" pitchFamily="18" charset="0"/>
              <a:cs typeface="Times New Roman" pitchFamily="18" charset="0"/>
            </a:endParaRPr>
          </a:p>
        </p:txBody>
      </p:sp>
      <p:pic>
        <p:nvPicPr>
          <p:cNvPr id="5124" name="Picture 4" descr="C:\Users\Tema\Desktop\barry3.jpg"/>
          <p:cNvPicPr>
            <a:picLocks noChangeAspect="1" noChangeArrowheads="1"/>
          </p:cNvPicPr>
          <p:nvPr/>
        </p:nvPicPr>
        <p:blipFill>
          <a:blip r:embed="rId4" cstate="print"/>
          <a:srcRect/>
          <a:stretch>
            <a:fillRect/>
          </a:stretch>
        </p:blipFill>
        <p:spPr bwMode="auto">
          <a:xfrm>
            <a:off x="5335466" y="764704"/>
            <a:ext cx="2705223" cy="4140649"/>
          </a:xfrm>
          <a:prstGeom prst="rect">
            <a:avLst/>
          </a:prstGeom>
          <a:noFill/>
        </p:spPr>
      </p:pic>
      <p:sp>
        <p:nvSpPr>
          <p:cNvPr id="9" name="Прямоугольник 8"/>
          <p:cNvSpPr/>
          <p:nvPr/>
        </p:nvSpPr>
        <p:spPr>
          <a:xfrm>
            <a:off x="5715008" y="5000636"/>
            <a:ext cx="1669047" cy="338554"/>
          </a:xfrm>
          <a:prstGeom prst="rect">
            <a:avLst/>
          </a:prstGeom>
        </p:spPr>
        <p:txBody>
          <a:bodyPr wrap="none">
            <a:spAutoFit/>
          </a:bodyPr>
          <a:lstStyle/>
          <a:p>
            <a:r>
              <a:rPr lang="en-US" sz="1600" dirty="0" smtClean="0">
                <a:solidFill>
                  <a:srgbClr val="000000"/>
                </a:solidFill>
                <a:latin typeface="Times New Roman" pitchFamily="18" charset="0"/>
                <a:cs typeface="Times New Roman" pitchFamily="18" charset="0"/>
              </a:rPr>
              <a:t> Barry Humphries</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Tema\Desktop\800px-Nida_sunset.jpg"/>
          <p:cNvPicPr>
            <a:picLocks noChangeAspect="1" noChangeArrowheads="1"/>
          </p:cNvPicPr>
          <p:nvPr/>
        </p:nvPicPr>
        <p:blipFill>
          <a:blip r:embed="rId2" cstate="print"/>
          <a:srcRect/>
          <a:stretch>
            <a:fillRect/>
          </a:stretch>
        </p:blipFill>
        <p:spPr bwMode="auto">
          <a:xfrm>
            <a:off x="142843" y="142852"/>
            <a:ext cx="7893359" cy="5072098"/>
          </a:xfrm>
          <a:prstGeom prst="rect">
            <a:avLst/>
          </a:prstGeom>
          <a:noFill/>
        </p:spPr>
      </p:pic>
      <p:sp>
        <p:nvSpPr>
          <p:cNvPr id="6" name="Прямоугольник 5"/>
          <p:cNvSpPr/>
          <p:nvPr/>
        </p:nvSpPr>
        <p:spPr>
          <a:xfrm>
            <a:off x="1714480" y="5715016"/>
            <a:ext cx="4572000" cy="338554"/>
          </a:xfrm>
          <a:prstGeom prst="rect">
            <a:avLst/>
          </a:prstGeom>
        </p:spPr>
        <p:txBody>
          <a:bodyPr>
            <a:spAutoFit/>
          </a:bodyPr>
          <a:lstStyle/>
          <a:p>
            <a:r>
              <a:rPr lang="en-US" sz="1600" dirty="0" smtClean="0">
                <a:latin typeface="Times New Roman" pitchFamily="18" charset="0"/>
                <a:cs typeface="Times New Roman" pitchFamily="18" charset="0"/>
              </a:rPr>
              <a:t>The National Institute of Dramatic Art complex </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239000" cy="677246"/>
          </a:xfrm>
        </p:spPr>
        <p:txBody>
          <a:bodyPr>
            <a:normAutofit/>
          </a:bodyPr>
          <a:lstStyle/>
          <a:p>
            <a:pPr algn="ctr"/>
            <a:r>
              <a:rPr lang="en-US" sz="3200" b="1" dirty="0" smtClean="0">
                <a:latin typeface="Times New Roman" pitchFamily="18" charset="0"/>
                <a:cs typeface="Times New Roman" pitchFamily="18" charset="0"/>
              </a:rPr>
              <a:t>RELIGION</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428596" y="1285860"/>
            <a:ext cx="7239000" cy="4846320"/>
          </a:xfrm>
        </p:spPr>
        <p:txBody>
          <a:bodyPr>
            <a:normAutofit/>
          </a:bodyPr>
          <a:lstStyle/>
          <a:p>
            <a:pPr>
              <a:buNone/>
            </a:pPr>
            <a:r>
              <a:rPr lang="en-US" sz="1800" dirty="0" smtClean="0">
                <a:latin typeface="Times New Roman" pitchFamily="18" charset="0"/>
                <a:cs typeface="Times New Roman" pitchFamily="18" charset="0"/>
              </a:rPr>
              <a:t>		In the 21st century, religion in Australia is predominantly Christian. In the 2011 Census, 61.14% of the Australian population were recorded as adhering to Christianity. Historically the percentage has been far higher and the religious landscape of Australia is diversifying, along with multicultural immigration and 22.3% of people with no religious affiliation. 22.3% of Australians declared "no-religion" on the 2011 Census, and a further 8.55% did not answer the question. The remaining population is a diverse group which includes Buddhist (2.46%), Islamic (2.21%), Hindu (1.28%) and Jewish (0.45%) communities. The Constitution of Australia of 1901 prohibits the Commonwealth government from establishing a church or interfering with the freedom of religion.</a:t>
            </a:r>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Tema\Desktop\church.jpg"/>
          <p:cNvPicPr>
            <a:picLocks noChangeAspect="1" noChangeArrowheads="1"/>
          </p:cNvPicPr>
          <p:nvPr/>
        </p:nvPicPr>
        <p:blipFill>
          <a:blip r:embed="rId2" cstate="print"/>
          <a:srcRect/>
          <a:stretch>
            <a:fillRect/>
          </a:stretch>
        </p:blipFill>
        <p:spPr bwMode="auto">
          <a:xfrm>
            <a:off x="251520" y="404664"/>
            <a:ext cx="4129048" cy="5688632"/>
          </a:xfrm>
          <a:prstGeom prst="rect">
            <a:avLst/>
          </a:prstGeom>
          <a:noFill/>
        </p:spPr>
      </p:pic>
      <p:sp>
        <p:nvSpPr>
          <p:cNvPr id="5" name="Прямоугольник 4"/>
          <p:cNvSpPr/>
          <p:nvPr/>
        </p:nvSpPr>
        <p:spPr>
          <a:xfrm>
            <a:off x="5000628" y="2643182"/>
            <a:ext cx="3000396" cy="1077218"/>
          </a:xfrm>
          <a:prstGeom prst="rect">
            <a:avLst/>
          </a:prstGeom>
        </p:spPr>
        <p:txBody>
          <a:bodyPr wrap="square">
            <a:spAutoFit/>
          </a:bodyPr>
          <a:lstStyle/>
          <a:p>
            <a:r>
              <a:rPr lang="en-US" sz="1600" dirty="0" smtClean="0">
                <a:latin typeface="Times New Roman" pitchFamily="18" charset="0"/>
                <a:cs typeface="Times New Roman" pitchFamily="18" charset="0"/>
              </a:rPr>
              <a:t>St. Mary's Cathedral, the largest Australian church, built in the 19th century and located in Sydney</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7239000" cy="714372"/>
          </a:xfrm>
        </p:spPr>
        <p:txBody>
          <a:bodyPr>
            <a:normAutofit/>
          </a:bodyPr>
          <a:lstStyle/>
          <a:p>
            <a:pPr algn="ctr"/>
            <a:r>
              <a:rPr lang="en-US" sz="3200" b="1" dirty="0" smtClean="0">
                <a:latin typeface="Times New Roman" pitchFamily="18" charset="0"/>
                <a:cs typeface="Times New Roman" pitchFamily="18" charset="0"/>
              </a:rPr>
              <a:t>LANGUAGE</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428596" y="1357298"/>
            <a:ext cx="7239000" cy="4143404"/>
          </a:xfrm>
        </p:spPr>
        <p:txBody>
          <a:bodyPr>
            <a:normAutofit/>
          </a:bodyPr>
          <a:lstStyle/>
          <a:p>
            <a:pPr>
              <a:buNone/>
            </a:pPr>
            <a:r>
              <a:rPr lang="en-US" sz="1800" dirty="0" smtClean="0">
                <a:latin typeface="Times New Roman" pitchFamily="18" charset="0"/>
                <a:cs typeface="Times New Roman" pitchFamily="18" charset="0"/>
              </a:rPr>
              <a:t>     	Although Australia has no official language, it is largely monolingual with English being the de facto national language. Australian English has a distinctive accent and vocabulary. According to the 2011 census, 76.8% of people only spoke English at home. Other languages spoken at home included Mandarin 1.6%, Italian 1.4%, Arabic 1.3%, Cantonese 1.2% and Greek 1.2%. A considerable proportion of first- and second-generation migrants are bilingual. It is believed that there were almost 400 Australian Aboriginal languages at the time of first European contact. Only about 70 of these languages have survived and all but 30 of these are now endangered. An indigenous language remains the main language for about 50,000 (0.25%) people. Australia has a sign language known as </a:t>
            </a:r>
            <a:r>
              <a:rPr lang="en-US" sz="1800" dirty="0" err="1" smtClean="0">
                <a:latin typeface="Times New Roman" pitchFamily="18" charset="0"/>
                <a:cs typeface="Times New Roman" pitchFamily="18" charset="0"/>
              </a:rPr>
              <a:t>Auslan</a:t>
            </a:r>
            <a:r>
              <a:rPr lang="en-US" sz="1800" dirty="0" smtClean="0">
                <a:latin typeface="Times New Roman" pitchFamily="18" charset="0"/>
                <a:cs typeface="Times New Roman" pitchFamily="18" charset="0"/>
              </a:rPr>
              <a:t>, which is the main language of about 6,500 deaf people.</a:t>
            </a:r>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7239000" cy="677246"/>
          </a:xfrm>
        </p:spPr>
        <p:txBody>
          <a:bodyPr>
            <a:normAutofit/>
          </a:bodyPr>
          <a:lstStyle/>
          <a:p>
            <a:pPr algn="ctr"/>
            <a:r>
              <a:rPr lang="en-US" sz="3200" b="1" dirty="0" smtClean="0">
                <a:latin typeface="Times New Roman" pitchFamily="18" charset="0"/>
                <a:cs typeface="Times New Roman" pitchFamily="18" charset="0"/>
              </a:rPr>
              <a:t>SPORT</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214282" y="857232"/>
            <a:ext cx="7500990" cy="5572164"/>
          </a:xfrm>
        </p:spPr>
        <p:txBody>
          <a:bodyPr>
            <a:noAutofit/>
          </a:bodyPr>
          <a:lstStyle/>
          <a:p>
            <a:pPr>
              <a:buNone/>
            </a:pPr>
            <a:r>
              <a:rPr lang="en-US" sz="1800" dirty="0" smtClean="0">
                <a:latin typeface="Times New Roman" pitchFamily="18" charset="0"/>
                <a:cs typeface="Times New Roman" pitchFamily="18" charset="0"/>
              </a:rPr>
              <a:t>       	Sport is an important part of the culture in Australia, with a long history in the country dating back to the pre-colonial period. Early sports that were played included cricket, horse racing, Australian rules football and rugby. Sport evolved with Australian national identity through events like Phar Lap, the Bodyline series and the America's Cup races.</a:t>
            </a:r>
          </a:p>
          <a:p>
            <a:pPr>
              <a:buNone/>
            </a:pPr>
            <a:r>
              <a:rPr lang="en-US" sz="1800" dirty="0" smtClean="0">
                <a:latin typeface="Times New Roman" pitchFamily="18" charset="0"/>
                <a:cs typeface="Times New Roman" pitchFamily="18" charset="0"/>
              </a:rPr>
              <a:t>      	There are a number of professional sport leagues in Australia, including the Australian Football League (Australian rules football),National Rugby League (rugby league), Super Rugby (rugby union), the A league and W-League (soccer), ANZ Championship (Netball), the National Basketball League, the Women's National Basketball League and the Australian Baseball League. Attendance for some of these leagues over the course of a single season tops one million spectators in leagues like the AFL, A-league and NRL.</a:t>
            </a:r>
          </a:p>
          <a:p>
            <a:pPr>
              <a:buNone/>
            </a:pPr>
            <a:r>
              <a:rPr lang="en-US" sz="1800" dirty="0" smtClean="0">
                <a:latin typeface="Times New Roman" pitchFamily="18" charset="0"/>
                <a:cs typeface="Times New Roman" pitchFamily="18" charset="0"/>
              </a:rPr>
              <a:t>	As a nation, Australia has competed in many international events including the Olympics and Paralympics, and the Commonwealth Games. The country has a large number of national teams in sports such as cricket, rugby union, rugby league, basketball, hockey, netball, soccer, softball, water polo and wheelchair rugby. Sport is played by different populations in Australia including women, people with disabilities and Australia's indigenous people.</a:t>
            </a:r>
          </a:p>
          <a:p>
            <a:endParaRPr lang="ru-RU" sz="1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Tema\Desktop\frontcentre.jpg"/>
          <p:cNvPicPr>
            <a:picLocks noChangeAspect="1" noChangeArrowheads="1"/>
          </p:cNvPicPr>
          <p:nvPr/>
        </p:nvPicPr>
        <p:blipFill>
          <a:blip r:embed="rId2" cstate="print"/>
          <a:srcRect/>
          <a:stretch>
            <a:fillRect/>
          </a:stretch>
        </p:blipFill>
        <p:spPr bwMode="auto">
          <a:xfrm>
            <a:off x="142844" y="285728"/>
            <a:ext cx="3813311" cy="2571768"/>
          </a:xfrm>
          <a:prstGeom prst="rect">
            <a:avLst/>
          </a:prstGeom>
          <a:noFill/>
        </p:spPr>
      </p:pic>
      <p:pic>
        <p:nvPicPr>
          <p:cNvPr id="9219" name="Picture 3" descr="C:\Users\Tema\Desktop\r291171_1245697.jpg"/>
          <p:cNvPicPr>
            <a:picLocks noChangeAspect="1" noChangeArrowheads="1"/>
          </p:cNvPicPr>
          <p:nvPr/>
        </p:nvPicPr>
        <p:blipFill>
          <a:blip r:embed="rId3" cstate="print"/>
          <a:srcRect/>
          <a:stretch>
            <a:fillRect/>
          </a:stretch>
        </p:blipFill>
        <p:spPr bwMode="auto">
          <a:xfrm>
            <a:off x="3857621" y="3687132"/>
            <a:ext cx="4071966" cy="2985131"/>
          </a:xfrm>
          <a:prstGeom prst="rect">
            <a:avLst/>
          </a:prstGeom>
          <a:noFill/>
        </p:spPr>
      </p:pic>
      <p:pic>
        <p:nvPicPr>
          <p:cNvPr id="9220" name="Picture 4" descr="C:\Users\Tema\Desktop\33_percent_landscape.jpg"/>
          <p:cNvPicPr>
            <a:picLocks noChangeAspect="1" noChangeArrowheads="1"/>
          </p:cNvPicPr>
          <p:nvPr/>
        </p:nvPicPr>
        <p:blipFill>
          <a:blip r:embed="rId4" cstate="print"/>
          <a:srcRect/>
          <a:stretch>
            <a:fillRect/>
          </a:stretch>
        </p:blipFill>
        <p:spPr bwMode="auto">
          <a:xfrm>
            <a:off x="4177253" y="214290"/>
            <a:ext cx="3680896" cy="3214710"/>
          </a:xfrm>
          <a:prstGeom prst="rect">
            <a:avLst/>
          </a:prstGeom>
          <a:noFill/>
        </p:spPr>
      </p:pic>
      <p:pic>
        <p:nvPicPr>
          <p:cNvPr id="9221" name="Picture 5" descr="C:\Users\Tema\Desktop\damienmartyn_wideweb__470x344,0.jpg"/>
          <p:cNvPicPr>
            <a:picLocks noChangeAspect="1" noChangeArrowheads="1"/>
          </p:cNvPicPr>
          <p:nvPr/>
        </p:nvPicPr>
        <p:blipFill>
          <a:blip r:embed="rId5" cstate="print"/>
          <a:srcRect/>
          <a:stretch>
            <a:fillRect/>
          </a:stretch>
        </p:blipFill>
        <p:spPr bwMode="auto">
          <a:xfrm>
            <a:off x="142844" y="3175861"/>
            <a:ext cx="3500462" cy="296778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428604"/>
            <a:ext cx="7467600" cy="631844"/>
          </a:xfrm>
        </p:spPr>
        <p:txBody>
          <a:bodyPr>
            <a:normAutofit fontScale="90000"/>
          </a:bodyPr>
          <a:lstStyle/>
          <a:p>
            <a:pPr algn="ctr"/>
            <a:r>
              <a:rPr lang="en-US" sz="3600" b="1" dirty="0" smtClean="0">
                <a:latin typeface="Times New Roman" pitchFamily="18" charset="0"/>
                <a:cs typeface="Times New Roman" pitchFamily="18" charset="0"/>
              </a:rPr>
              <a:t>ARCHITECTURE</a:t>
            </a:r>
            <a:endParaRPr lang="ru-RU" sz="3600" b="1" dirty="0"/>
          </a:p>
        </p:txBody>
      </p:sp>
      <p:sp>
        <p:nvSpPr>
          <p:cNvPr id="3" name="Содержимое 2"/>
          <p:cNvSpPr>
            <a:spLocks noGrp="1"/>
          </p:cNvSpPr>
          <p:nvPr>
            <p:ph idx="1"/>
          </p:nvPr>
        </p:nvSpPr>
        <p:spPr/>
        <p:txBody>
          <a:bodyPr>
            <a:normAutofit/>
          </a:bodyPr>
          <a:lstStyle/>
          <a:p>
            <a:pPr>
              <a:buNone/>
            </a:pP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Australia has three architectural listings on UNESCO's World Heritage list: Australian Convict Sites (comprising a collection of separate sites around Australia, including Hyde Park Barracks in Sydney, Port Arthur in Tasmania, and Fremantle Prison in Western Australia); the Sydney Opera House; and the Royal Exhibition Building in Melbourne. Contemporary Australian architecture includes a number of other iconic structures, including the </a:t>
            </a:r>
            <a:r>
              <a:rPr lang="en-US" sz="1800" dirty="0" err="1" smtClean="0">
                <a:latin typeface="Times New Roman" pitchFamily="18" charset="0"/>
                <a:cs typeface="Times New Roman" pitchFamily="18" charset="0"/>
              </a:rPr>
              <a:t>Harbour</a:t>
            </a:r>
            <a:r>
              <a:rPr lang="en-US" sz="1800" dirty="0" smtClean="0">
                <a:latin typeface="Times New Roman" pitchFamily="18" charset="0"/>
                <a:cs typeface="Times New Roman" pitchFamily="18" charset="0"/>
              </a:rPr>
              <a:t> Bridge in Sydney and Parliament House, Canberra. Significant architects who have worked in Australia include Governor Lachlan Macquarie's colonial architect, Francis Greenway; the ecclesiastical architect William </a:t>
            </a:r>
            <a:r>
              <a:rPr lang="en-US" sz="1800" dirty="0" err="1" smtClean="0">
                <a:latin typeface="Times New Roman" pitchFamily="18" charset="0"/>
                <a:cs typeface="Times New Roman" pitchFamily="18" charset="0"/>
              </a:rPr>
              <a:t>Wardell</a:t>
            </a:r>
            <a:r>
              <a:rPr lang="en-US" sz="1800" dirty="0" smtClean="0">
                <a:latin typeface="Times New Roman" pitchFamily="18" charset="0"/>
                <a:cs typeface="Times New Roman" pitchFamily="18" charset="0"/>
              </a:rPr>
              <a:t>; the designer of Canberra's layout, Walter Burley Griffin; the modernist Harry </a:t>
            </a:r>
            <a:r>
              <a:rPr lang="en-US" sz="1800" dirty="0" err="1" smtClean="0">
                <a:latin typeface="Times New Roman" pitchFamily="18" charset="0"/>
                <a:cs typeface="Times New Roman" pitchFamily="18" charset="0"/>
              </a:rPr>
              <a:t>Seidler</a:t>
            </a:r>
            <a:r>
              <a:rPr lang="en-US" sz="1800" dirty="0" smtClean="0">
                <a:latin typeface="Times New Roman" pitchFamily="18" charset="0"/>
                <a:cs typeface="Times New Roman" pitchFamily="18" charset="0"/>
              </a:rPr>
              <a:t>; and </a:t>
            </a:r>
            <a:r>
              <a:rPr lang="en-US" sz="1800" dirty="0" err="1" smtClean="0">
                <a:latin typeface="Times New Roman" pitchFamily="18" charset="0"/>
                <a:cs typeface="Times New Roman" pitchFamily="18" charset="0"/>
              </a:rPr>
              <a:t>Jørn</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Utzon</a:t>
            </a:r>
            <a:r>
              <a:rPr lang="en-US" sz="1800" dirty="0" smtClean="0">
                <a:latin typeface="Times New Roman" pitchFamily="18" charset="0"/>
                <a:cs typeface="Times New Roman" pitchFamily="18" charset="0"/>
              </a:rPr>
              <a:t>, designer of the Sydney Opera House. The National Trust of Australia is a non-governmental </a:t>
            </a:r>
            <a:r>
              <a:rPr lang="en-US" sz="1800" dirty="0" err="1" smtClean="0">
                <a:latin typeface="Times New Roman" pitchFamily="18" charset="0"/>
                <a:cs typeface="Times New Roman" pitchFamily="18" charset="0"/>
              </a:rPr>
              <a:t>organisation</a:t>
            </a:r>
            <a:r>
              <a:rPr lang="en-US" sz="1800" dirty="0" smtClean="0">
                <a:latin typeface="Times New Roman" pitchFamily="18" charset="0"/>
                <a:cs typeface="Times New Roman" pitchFamily="18" charset="0"/>
              </a:rPr>
              <a:t> charged with protecting Australia's built heritage.</a:t>
            </a:r>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Tema\Desktop\8690782-Blue-Australia.jpg"/>
          <p:cNvPicPr>
            <a:picLocks noChangeAspect="1" noChangeArrowheads="1"/>
          </p:cNvPicPr>
          <p:nvPr/>
        </p:nvPicPr>
        <p:blipFill>
          <a:blip r:embed="rId3" cstate="print"/>
          <a:srcRect/>
          <a:stretch>
            <a:fillRect/>
          </a:stretch>
        </p:blipFill>
        <p:spPr bwMode="auto">
          <a:xfrm>
            <a:off x="0" y="0"/>
            <a:ext cx="8143900" cy="6857999"/>
          </a:xfrm>
          <a:prstGeom prst="rect">
            <a:avLst/>
          </a:prstGeom>
          <a:noFill/>
        </p:spPr>
      </p:pic>
      <p:sp>
        <p:nvSpPr>
          <p:cNvPr id="6" name="TextBox 5"/>
          <p:cNvSpPr txBox="1"/>
          <p:nvPr/>
        </p:nvSpPr>
        <p:spPr>
          <a:xfrm>
            <a:off x="428596" y="4714884"/>
            <a:ext cx="4214842" cy="1200329"/>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600" b="1" cap="all" dirty="0" smtClean="0">
                <a:ln w="0"/>
                <a:solidFill>
                  <a:schemeClr val="bg2">
                    <a:lumMod val="25000"/>
                  </a:schemeClr>
                </a:solidFill>
                <a:effectLst>
                  <a:reflection blurRad="12700" stA="50000" endPos="50000" dist="5000" dir="5400000" sy="-100000" rotWithShape="0"/>
                </a:effectLst>
                <a:latin typeface="Times New Roman" pitchFamily="18" charset="0"/>
                <a:cs typeface="Times New Roman" pitchFamily="18" charset="0"/>
              </a:rPr>
              <a:t>Thank you for attention!</a:t>
            </a:r>
            <a:endParaRPr lang="ru-RU" sz="3600" b="1" cap="all" dirty="0">
              <a:ln w="0"/>
              <a:solidFill>
                <a:schemeClr val="bg2">
                  <a:lumMod val="25000"/>
                </a:schemeClr>
              </a:solidFill>
              <a:effectLst>
                <a:reflection blurRad="12700" stA="50000" endPos="50000" dist="5000" dir="5400000" sy="-100000" rotWithShape="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remantle-prison.jpg"/>
          <p:cNvPicPr>
            <a:picLocks noGrp="1" noChangeAspect="1"/>
          </p:cNvPicPr>
          <p:nvPr>
            <p:ph idx="1"/>
          </p:nvPr>
        </p:nvPicPr>
        <p:blipFill>
          <a:blip r:embed="rId2" cstate="print"/>
          <a:stretch>
            <a:fillRect/>
          </a:stretch>
        </p:blipFill>
        <p:spPr>
          <a:xfrm>
            <a:off x="168821" y="71414"/>
            <a:ext cx="4546055" cy="2928958"/>
          </a:xfrm>
        </p:spPr>
      </p:pic>
      <p:pic>
        <p:nvPicPr>
          <p:cNvPr id="1026" name="Picture 2" descr="C:\Users\Tema\Desktop\Port_Arthur_Seeseite.jpg"/>
          <p:cNvPicPr>
            <a:picLocks noChangeAspect="1" noChangeArrowheads="1"/>
          </p:cNvPicPr>
          <p:nvPr/>
        </p:nvPicPr>
        <p:blipFill>
          <a:blip r:embed="rId3" cstate="print"/>
          <a:srcRect/>
          <a:stretch>
            <a:fillRect/>
          </a:stretch>
        </p:blipFill>
        <p:spPr bwMode="auto">
          <a:xfrm>
            <a:off x="214282" y="3357562"/>
            <a:ext cx="7786742" cy="3049326"/>
          </a:xfrm>
          <a:prstGeom prst="rect">
            <a:avLst/>
          </a:prstGeom>
          <a:noFill/>
        </p:spPr>
      </p:pic>
      <p:pic>
        <p:nvPicPr>
          <p:cNvPr id="1028" name="Picture 4" descr="C:\Users\Tema\Desktop\hyde_park_barracks_sydney_2.jpg"/>
          <p:cNvPicPr>
            <a:picLocks noChangeAspect="1" noChangeArrowheads="1"/>
          </p:cNvPicPr>
          <p:nvPr/>
        </p:nvPicPr>
        <p:blipFill>
          <a:blip r:embed="rId4" cstate="print"/>
          <a:srcRect/>
          <a:stretch>
            <a:fillRect/>
          </a:stretch>
        </p:blipFill>
        <p:spPr bwMode="auto">
          <a:xfrm>
            <a:off x="5357818" y="71414"/>
            <a:ext cx="2643206" cy="2907527"/>
          </a:xfrm>
          <a:prstGeom prst="rect">
            <a:avLst/>
          </a:prstGeom>
          <a:noFill/>
        </p:spPr>
      </p:pic>
      <p:sp>
        <p:nvSpPr>
          <p:cNvPr id="9" name="TextBox 8"/>
          <p:cNvSpPr txBox="1"/>
          <p:nvPr/>
        </p:nvSpPr>
        <p:spPr>
          <a:xfrm>
            <a:off x="142844" y="3000372"/>
            <a:ext cx="3000396" cy="307777"/>
          </a:xfrm>
          <a:prstGeom prst="rect">
            <a:avLst/>
          </a:prstGeom>
          <a:noFill/>
        </p:spPr>
        <p:txBody>
          <a:bodyPr wrap="square" rtlCol="0">
            <a:spAutoFit/>
          </a:bodyPr>
          <a:lstStyle/>
          <a:p>
            <a:r>
              <a:rPr lang="en-US" sz="1400" dirty="0" smtClean="0">
                <a:latin typeface="Times New Roman" pitchFamily="18" charset="0"/>
                <a:cs typeface="Times New Roman" pitchFamily="18" charset="0"/>
              </a:rPr>
              <a:t>Fremantle Prison in Western Australia</a:t>
            </a:r>
            <a:endParaRPr lang="ru-RU" sz="1400" dirty="0">
              <a:latin typeface="Times New Roman" pitchFamily="18" charset="0"/>
              <a:cs typeface="Times New Roman" pitchFamily="18" charset="0"/>
            </a:endParaRPr>
          </a:p>
        </p:txBody>
      </p:sp>
      <p:sp>
        <p:nvSpPr>
          <p:cNvPr id="10" name="Прямоугольник 9"/>
          <p:cNvSpPr/>
          <p:nvPr/>
        </p:nvSpPr>
        <p:spPr>
          <a:xfrm>
            <a:off x="5357818" y="3000372"/>
            <a:ext cx="2444900" cy="307777"/>
          </a:xfrm>
          <a:prstGeom prst="rect">
            <a:avLst/>
          </a:prstGeom>
        </p:spPr>
        <p:txBody>
          <a:bodyPr wrap="none">
            <a:spAutoFit/>
          </a:bodyPr>
          <a:lstStyle/>
          <a:p>
            <a:r>
              <a:rPr lang="en-US" sz="1400" dirty="0" smtClean="0">
                <a:latin typeface="Times New Roman" pitchFamily="18" charset="0"/>
                <a:cs typeface="Times New Roman" pitchFamily="18" charset="0"/>
              </a:rPr>
              <a:t> Hyde Park Barracks in Sydney</a:t>
            </a:r>
            <a:endParaRPr lang="ru-RU" sz="1400" dirty="0">
              <a:latin typeface="Times New Roman" pitchFamily="18" charset="0"/>
              <a:cs typeface="Times New Roman" pitchFamily="18" charset="0"/>
            </a:endParaRPr>
          </a:p>
        </p:txBody>
      </p:sp>
      <p:sp>
        <p:nvSpPr>
          <p:cNvPr id="11" name="Прямоугольник 10"/>
          <p:cNvSpPr/>
          <p:nvPr/>
        </p:nvSpPr>
        <p:spPr>
          <a:xfrm>
            <a:off x="3378550" y="6429396"/>
            <a:ext cx="1907830" cy="307777"/>
          </a:xfrm>
          <a:prstGeom prst="rect">
            <a:avLst/>
          </a:prstGeom>
        </p:spPr>
        <p:txBody>
          <a:bodyPr wrap="none">
            <a:spAutoFit/>
          </a:bodyPr>
          <a:lstStyle/>
          <a:p>
            <a:r>
              <a:rPr lang="en-US" sz="1400" dirty="0" smtClean="0">
                <a:latin typeface="Times New Roman" pitchFamily="18" charset="0"/>
                <a:cs typeface="Times New Roman" pitchFamily="18" charset="0"/>
              </a:rPr>
              <a:t>Port Arthur in Tasmania</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Tema\Desktop\flat,550x550,075,f.jpg"/>
          <p:cNvPicPr>
            <a:picLocks noChangeAspect="1" noChangeArrowheads="1"/>
          </p:cNvPicPr>
          <p:nvPr/>
        </p:nvPicPr>
        <p:blipFill>
          <a:blip r:embed="rId2" cstate="print"/>
          <a:srcRect/>
          <a:stretch>
            <a:fillRect/>
          </a:stretch>
        </p:blipFill>
        <p:spPr bwMode="auto">
          <a:xfrm>
            <a:off x="179512" y="188640"/>
            <a:ext cx="3805927" cy="2448842"/>
          </a:xfrm>
          <a:prstGeom prst="rect">
            <a:avLst/>
          </a:prstGeom>
          <a:noFill/>
        </p:spPr>
      </p:pic>
      <p:pic>
        <p:nvPicPr>
          <p:cNvPr id="2052" name="Picture 4" descr="C:\Users\Tema\Desktop\sydney_opera_house_05.jpg"/>
          <p:cNvPicPr>
            <a:picLocks noChangeAspect="1" noChangeArrowheads="1"/>
          </p:cNvPicPr>
          <p:nvPr/>
        </p:nvPicPr>
        <p:blipFill>
          <a:blip r:embed="rId3" cstate="print"/>
          <a:srcRect/>
          <a:stretch>
            <a:fillRect/>
          </a:stretch>
        </p:blipFill>
        <p:spPr bwMode="auto">
          <a:xfrm>
            <a:off x="4427984" y="836712"/>
            <a:ext cx="3957052" cy="2636385"/>
          </a:xfrm>
          <a:prstGeom prst="rect">
            <a:avLst/>
          </a:prstGeom>
          <a:noFill/>
        </p:spPr>
      </p:pic>
      <p:sp>
        <p:nvSpPr>
          <p:cNvPr id="8" name="TextBox 7"/>
          <p:cNvSpPr txBox="1"/>
          <p:nvPr/>
        </p:nvSpPr>
        <p:spPr>
          <a:xfrm>
            <a:off x="395536" y="2852936"/>
            <a:ext cx="2428892"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The Sydney Opera House   </a:t>
            </a:r>
            <a:endParaRPr lang="ru-RU" sz="1600" dirty="0">
              <a:latin typeface="Times New Roman" pitchFamily="18" charset="0"/>
              <a:cs typeface="Times New Roman" pitchFamily="18" charset="0"/>
            </a:endParaRPr>
          </a:p>
        </p:txBody>
      </p:sp>
      <p:sp>
        <p:nvSpPr>
          <p:cNvPr id="9" name="TextBox 8"/>
          <p:cNvSpPr txBox="1"/>
          <p:nvPr/>
        </p:nvSpPr>
        <p:spPr>
          <a:xfrm>
            <a:off x="5220072" y="332656"/>
            <a:ext cx="2990136"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The Sydney Opera House at night</a:t>
            </a:r>
            <a:endParaRPr lang="ru-RU" sz="1600" dirty="0">
              <a:latin typeface="Times New Roman" pitchFamily="18" charset="0"/>
              <a:cs typeface="Times New Roman" pitchFamily="18" charset="0"/>
            </a:endParaRPr>
          </a:p>
        </p:txBody>
      </p:sp>
      <p:pic>
        <p:nvPicPr>
          <p:cNvPr id="6" name="Picture 2" descr="C:\Users\Tema\Desktop\royal-exhibition-building-carlton-gardens-1.jpg"/>
          <p:cNvPicPr>
            <a:picLocks noChangeAspect="1" noChangeArrowheads="1"/>
          </p:cNvPicPr>
          <p:nvPr/>
        </p:nvPicPr>
        <p:blipFill>
          <a:blip r:embed="rId4" cstate="print"/>
          <a:srcRect/>
          <a:stretch>
            <a:fillRect/>
          </a:stretch>
        </p:blipFill>
        <p:spPr bwMode="auto">
          <a:xfrm>
            <a:off x="251520" y="3284984"/>
            <a:ext cx="4581152" cy="3290100"/>
          </a:xfrm>
          <a:prstGeom prst="rect">
            <a:avLst/>
          </a:prstGeom>
          <a:noFill/>
        </p:spPr>
      </p:pic>
      <p:sp>
        <p:nvSpPr>
          <p:cNvPr id="7" name="TextBox 6"/>
          <p:cNvSpPr txBox="1"/>
          <p:nvPr/>
        </p:nvSpPr>
        <p:spPr>
          <a:xfrm>
            <a:off x="5436096" y="4869160"/>
            <a:ext cx="3491912" cy="646331"/>
          </a:xfrm>
          <a:prstGeom prst="rect">
            <a:avLst/>
          </a:prstGeom>
          <a:noFill/>
        </p:spPr>
        <p:txBody>
          <a:bodyPr wrap="square" rtlCol="0">
            <a:spAutoFit/>
          </a:bodyPr>
          <a:lstStyle/>
          <a:p>
            <a:r>
              <a:rPr lang="en-US" dirty="0" smtClean="0">
                <a:latin typeface="Times New Roman" pitchFamily="18" charset="0"/>
                <a:cs typeface="Times New Roman" pitchFamily="18" charset="0"/>
              </a:rPr>
              <a:t> The Royal Exhibition Building </a:t>
            </a:r>
          </a:p>
          <a:p>
            <a:r>
              <a:rPr lang="en-US" dirty="0" smtClean="0">
                <a:latin typeface="Times New Roman" pitchFamily="18" charset="0"/>
                <a:cs typeface="Times New Roman" pitchFamily="18" charset="0"/>
              </a:rPr>
              <a:t>in Melbourne</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Tema\Desktop\Bradley.jpg"/>
          <p:cNvPicPr>
            <a:picLocks noChangeAspect="1" noChangeArrowheads="1"/>
          </p:cNvPicPr>
          <p:nvPr/>
        </p:nvPicPr>
        <p:blipFill>
          <a:blip r:embed="rId2" cstate="print"/>
          <a:srcRect/>
          <a:stretch>
            <a:fillRect/>
          </a:stretch>
        </p:blipFill>
        <p:spPr bwMode="auto">
          <a:xfrm>
            <a:off x="179512" y="0"/>
            <a:ext cx="1894164" cy="2686622"/>
          </a:xfrm>
          <a:prstGeom prst="rect">
            <a:avLst/>
          </a:prstGeom>
          <a:noFill/>
        </p:spPr>
      </p:pic>
      <p:sp>
        <p:nvSpPr>
          <p:cNvPr id="5" name="Прямоугольник 4"/>
          <p:cNvSpPr/>
          <p:nvPr/>
        </p:nvSpPr>
        <p:spPr>
          <a:xfrm>
            <a:off x="179512" y="2924944"/>
            <a:ext cx="1871025" cy="369332"/>
          </a:xfrm>
          <a:prstGeom prst="rect">
            <a:avLst/>
          </a:prstGeom>
        </p:spPr>
        <p:txBody>
          <a:bodyPr wrap="none">
            <a:spAutoFit/>
          </a:bodyPr>
          <a:lstStyle/>
          <a:p>
            <a:r>
              <a:rPr lang="en-US" dirty="0" smtClean="0">
                <a:latin typeface="Times New Roman" pitchFamily="18" charset="0"/>
                <a:cs typeface="Times New Roman" pitchFamily="18" charset="0"/>
              </a:rPr>
              <a:t>Francis Greenway</a:t>
            </a:r>
            <a:endParaRPr lang="ru-RU" dirty="0"/>
          </a:p>
        </p:txBody>
      </p:sp>
      <p:pic>
        <p:nvPicPr>
          <p:cNvPr id="4099" name="Picture 3" descr="C:\Users\Tema\Desktop\200px-W_Wardell.gif"/>
          <p:cNvPicPr>
            <a:picLocks noChangeAspect="1" noChangeArrowheads="1"/>
          </p:cNvPicPr>
          <p:nvPr/>
        </p:nvPicPr>
        <p:blipFill>
          <a:blip r:embed="rId3" cstate="print"/>
          <a:srcRect/>
          <a:stretch>
            <a:fillRect/>
          </a:stretch>
        </p:blipFill>
        <p:spPr bwMode="auto">
          <a:xfrm>
            <a:off x="5292080" y="116632"/>
            <a:ext cx="1944217" cy="2401141"/>
          </a:xfrm>
          <a:prstGeom prst="rect">
            <a:avLst/>
          </a:prstGeom>
          <a:noFill/>
        </p:spPr>
      </p:pic>
      <p:sp>
        <p:nvSpPr>
          <p:cNvPr id="7" name="Прямоугольник 6"/>
          <p:cNvSpPr/>
          <p:nvPr/>
        </p:nvSpPr>
        <p:spPr>
          <a:xfrm>
            <a:off x="7433082" y="836712"/>
            <a:ext cx="1710918" cy="369332"/>
          </a:xfrm>
          <a:prstGeom prst="rect">
            <a:avLst/>
          </a:prstGeom>
        </p:spPr>
        <p:txBody>
          <a:bodyPr wrap="none">
            <a:spAutoFit/>
          </a:bodyPr>
          <a:lstStyle/>
          <a:p>
            <a:r>
              <a:rPr lang="en-US" dirty="0" smtClean="0">
                <a:latin typeface="Times New Roman" pitchFamily="18" charset="0"/>
                <a:cs typeface="Times New Roman" pitchFamily="18" charset="0"/>
              </a:rPr>
              <a:t>William </a:t>
            </a:r>
            <a:r>
              <a:rPr lang="en-US" dirty="0" err="1" smtClean="0">
                <a:latin typeface="Times New Roman" pitchFamily="18" charset="0"/>
                <a:cs typeface="Times New Roman" pitchFamily="18" charset="0"/>
              </a:rPr>
              <a:t>Wardell</a:t>
            </a:r>
            <a:endParaRPr lang="ru-RU" dirty="0"/>
          </a:p>
        </p:txBody>
      </p:sp>
      <p:pic>
        <p:nvPicPr>
          <p:cNvPr id="4100" name="Picture 4" descr="C:\Users\Tema\Desktop\wbgriffin.jpg"/>
          <p:cNvPicPr>
            <a:picLocks noChangeAspect="1" noChangeArrowheads="1"/>
          </p:cNvPicPr>
          <p:nvPr/>
        </p:nvPicPr>
        <p:blipFill>
          <a:blip r:embed="rId4" cstate="print"/>
          <a:srcRect/>
          <a:stretch>
            <a:fillRect/>
          </a:stretch>
        </p:blipFill>
        <p:spPr bwMode="auto">
          <a:xfrm>
            <a:off x="251520" y="3284984"/>
            <a:ext cx="1941548" cy="2742141"/>
          </a:xfrm>
          <a:prstGeom prst="rect">
            <a:avLst/>
          </a:prstGeom>
          <a:noFill/>
        </p:spPr>
      </p:pic>
      <p:sp>
        <p:nvSpPr>
          <p:cNvPr id="9" name="Прямоугольник 8"/>
          <p:cNvSpPr/>
          <p:nvPr/>
        </p:nvSpPr>
        <p:spPr>
          <a:xfrm>
            <a:off x="251520" y="6237312"/>
            <a:ext cx="2175404" cy="369332"/>
          </a:xfrm>
          <a:prstGeom prst="rect">
            <a:avLst/>
          </a:prstGeom>
        </p:spPr>
        <p:txBody>
          <a:bodyPr wrap="none">
            <a:spAutoFit/>
          </a:bodyPr>
          <a:lstStyle/>
          <a:p>
            <a:r>
              <a:rPr lang="en-US" dirty="0" smtClean="0">
                <a:latin typeface="Times New Roman" pitchFamily="18" charset="0"/>
                <a:cs typeface="Times New Roman" pitchFamily="18" charset="0"/>
              </a:rPr>
              <a:t>Walter Burley Griffin</a:t>
            </a:r>
            <a:endParaRPr lang="ru-RU" dirty="0"/>
          </a:p>
        </p:txBody>
      </p:sp>
      <p:pic>
        <p:nvPicPr>
          <p:cNvPr id="8" name="Picture 2" descr="C:\Users\Tema\Desktop\seidler_narrowweb__300x533,0.jpg"/>
          <p:cNvPicPr>
            <a:picLocks noChangeAspect="1" noChangeArrowheads="1"/>
          </p:cNvPicPr>
          <p:nvPr/>
        </p:nvPicPr>
        <p:blipFill>
          <a:blip r:embed="rId5" cstate="print"/>
          <a:srcRect/>
          <a:stretch>
            <a:fillRect/>
          </a:stretch>
        </p:blipFill>
        <p:spPr bwMode="auto">
          <a:xfrm>
            <a:off x="2555776" y="0"/>
            <a:ext cx="2607723" cy="4430456"/>
          </a:xfrm>
          <a:prstGeom prst="rect">
            <a:avLst/>
          </a:prstGeom>
          <a:noFill/>
        </p:spPr>
      </p:pic>
      <p:sp>
        <p:nvSpPr>
          <p:cNvPr id="10" name="Прямоугольник 9"/>
          <p:cNvSpPr/>
          <p:nvPr/>
        </p:nvSpPr>
        <p:spPr>
          <a:xfrm>
            <a:off x="2627784" y="4653136"/>
            <a:ext cx="2441694" cy="369332"/>
          </a:xfrm>
          <a:prstGeom prst="rect">
            <a:avLst/>
          </a:prstGeom>
        </p:spPr>
        <p:txBody>
          <a:bodyPr wrap="none">
            <a:spAutoFit/>
          </a:bodyPr>
          <a:lstStyle/>
          <a:p>
            <a:r>
              <a:rPr lang="en-US" dirty="0" smtClean="0">
                <a:latin typeface="Times New Roman" pitchFamily="18" charset="0"/>
                <a:cs typeface="Times New Roman" pitchFamily="18" charset="0"/>
              </a:rPr>
              <a:t>Modernist Harry </a:t>
            </a:r>
            <a:r>
              <a:rPr lang="en-US" dirty="0" err="1" smtClean="0">
                <a:latin typeface="Times New Roman" pitchFamily="18" charset="0"/>
                <a:cs typeface="Times New Roman" pitchFamily="18" charset="0"/>
              </a:rPr>
              <a:t>Seidler</a:t>
            </a:r>
            <a:endParaRPr lang="ru-RU" dirty="0"/>
          </a:p>
        </p:txBody>
      </p:sp>
      <p:pic>
        <p:nvPicPr>
          <p:cNvPr id="11" name="Picture 3" descr="C:\Users\Tema\Desktop\Joern-Utzon-scanp290jpg.jpg"/>
          <p:cNvPicPr>
            <a:picLocks noChangeAspect="1" noChangeArrowheads="1"/>
          </p:cNvPicPr>
          <p:nvPr/>
        </p:nvPicPr>
        <p:blipFill>
          <a:blip r:embed="rId6" cstate="print"/>
          <a:srcRect/>
          <a:stretch>
            <a:fillRect/>
          </a:stretch>
        </p:blipFill>
        <p:spPr bwMode="auto">
          <a:xfrm>
            <a:off x="5724128" y="2420888"/>
            <a:ext cx="2541835" cy="3681278"/>
          </a:xfrm>
          <a:prstGeom prst="rect">
            <a:avLst/>
          </a:prstGeom>
          <a:noFill/>
        </p:spPr>
      </p:pic>
      <p:sp>
        <p:nvSpPr>
          <p:cNvPr id="12" name="Прямоугольник 11"/>
          <p:cNvSpPr/>
          <p:nvPr/>
        </p:nvSpPr>
        <p:spPr>
          <a:xfrm>
            <a:off x="4283968" y="6093296"/>
            <a:ext cx="3714744" cy="646331"/>
          </a:xfrm>
          <a:prstGeom prst="rect">
            <a:avLst/>
          </a:prstGeom>
        </p:spPr>
        <p:txBody>
          <a:bodyPr wrap="square">
            <a:spAutoFit/>
          </a:bodyPr>
          <a:lstStyle/>
          <a:p>
            <a:pPr algn="ctr"/>
            <a:r>
              <a:rPr lang="en-US" dirty="0" err="1" smtClean="0">
                <a:latin typeface="Times New Roman" pitchFamily="18" charset="0"/>
                <a:cs typeface="Times New Roman" pitchFamily="18" charset="0"/>
              </a:rPr>
              <a:t>Jørn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Utzon</a:t>
            </a:r>
            <a:r>
              <a:rPr lang="en-US" dirty="0" smtClean="0">
                <a:latin typeface="Times New Roman" pitchFamily="18" charset="0"/>
                <a:cs typeface="Times New Roman" pitchFamily="18" charset="0"/>
              </a:rPr>
              <a:t>, designer of the Sydney Opera House</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7239000" cy="605808"/>
          </a:xfrm>
        </p:spPr>
        <p:txBody>
          <a:bodyPr>
            <a:normAutofit fontScale="90000"/>
          </a:bodyPr>
          <a:lstStyle/>
          <a:p>
            <a:pPr algn="ctr"/>
            <a:r>
              <a:rPr lang="en-US" sz="3600" b="1" dirty="0" smtClean="0">
                <a:latin typeface="Times New Roman" pitchFamily="18" charset="0"/>
                <a:cs typeface="Times New Roman" pitchFamily="18" charset="0"/>
              </a:rPr>
              <a:t>CINEMA</a:t>
            </a:r>
            <a:endParaRPr lang="ru-RU" sz="3600" b="1" dirty="0">
              <a:latin typeface="Times New Roman" pitchFamily="18" charset="0"/>
              <a:cs typeface="Times New Roman" pitchFamily="18" charset="0"/>
            </a:endParaRPr>
          </a:p>
        </p:txBody>
      </p:sp>
      <p:sp>
        <p:nvSpPr>
          <p:cNvPr id="3" name="Содержимое 2"/>
          <p:cNvSpPr>
            <a:spLocks noGrp="1"/>
          </p:cNvSpPr>
          <p:nvPr>
            <p:ph idx="1"/>
          </p:nvPr>
        </p:nvSpPr>
        <p:spPr>
          <a:xfrm>
            <a:off x="428596" y="1428736"/>
            <a:ext cx="7239000" cy="4846320"/>
          </a:xfrm>
        </p:spPr>
        <p:txBody>
          <a:bodyPr>
            <a:normAutofit lnSpcReduction="10000"/>
          </a:bodyPr>
          <a:lstStyle/>
          <a:p>
            <a:pPr>
              <a:buNone/>
            </a:pPr>
            <a:r>
              <a:rPr lang="en-US" sz="1800" dirty="0" smtClean="0">
                <a:latin typeface="Times New Roman" pitchFamily="18" charset="0"/>
                <a:cs typeface="Times New Roman" pitchFamily="18" charset="0"/>
              </a:rPr>
              <a:t>     	Australia's first dedicated film studio, the Limelight Department, was created by The Salvation Army in Melbourne in 1898.  The world's first feature-length film was the 1906 Australian production </a:t>
            </a:r>
            <a:r>
              <a:rPr lang="en-US" sz="1800" i="1" dirty="0" smtClean="0">
                <a:latin typeface="Times New Roman" pitchFamily="18" charset="0"/>
                <a:cs typeface="Times New Roman" pitchFamily="18" charset="0"/>
              </a:rPr>
              <a:t>The Story of the Kelly Gang</a:t>
            </a:r>
            <a:r>
              <a:rPr lang="en-US" sz="1800" dirty="0" smtClean="0">
                <a:latin typeface="Times New Roman" pitchFamily="18" charset="0"/>
                <a:cs typeface="Times New Roman" pitchFamily="18" charset="0"/>
              </a:rPr>
              <a:t>. A major theme of Australian cinema has been survival in the harsh Australian landscape. A number of thrillers and horror films dubbed "outback gothic" have been created, including </a:t>
            </a:r>
            <a:r>
              <a:rPr lang="en-US" sz="1800" i="1" dirty="0" smtClean="0">
                <a:latin typeface="Times New Roman" pitchFamily="18" charset="0"/>
                <a:cs typeface="Times New Roman" pitchFamily="18" charset="0"/>
              </a:rPr>
              <a:t>Wake in Fright</a:t>
            </a:r>
            <a:r>
              <a:rPr lang="en-US" sz="1800" dirty="0" smtClean="0">
                <a:latin typeface="Times New Roman" pitchFamily="18" charset="0"/>
                <a:cs typeface="Times New Roman" pitchFamily="18" charset="0"/>
              </a:rPr>
              <a:t>, </a:t>
            </a:r>
            <a:r>
              <a:rPr lang="en-US" sz="1800" i="1" dirty="0" smtClean="0">
                <a:latin typeface="Times New Roman" pitchFamily="18" charset="0"/>
                <a:cs typeface="Times New Roman" pitchFamily="18" charset="0"/>
              </a:rPr>
              <a:t>Walkabout</a:t>
            </a:r>
            <a:r>
              <a:rPr lang="en-US" sz="1800" dirty="0" smtClean="0">
                <a:latin typeface="Times New Roman" pitchFamily="18" charset="0"/>
                <a:cs typeface="Times New Roman" pitchFamily="18" charset="0"/>
              </a:rPr>
              <a:t> and </a:t>
            </a:r>
            <a:r>
              <a:rPr lang="en-US" sz="1800" i="1" dirty="0" smtClean="0">
                <a:latin typeface="Times New Roman" pitchFamily="18" charset="0"/>
                <a:cs typeface="Times New Roman" pitchFamily="18" charset="0"/>
              </a:rPr>
              <a:t>The Cars That Ate Paris</a:t>
            </a:r>
            <a:r>
              <a:rPr lang="en-US" sz="1800" dirty="0" smtClean="0">
                <a:latin typeface="Times New Roman" pitchFamily="18" charset="0"/>
                <a:cs typeface="Times New Roman" pitchFamily="18" charset="0"/>
              </a:rPr>
              <a:t> in the 1970s, </a:t>
            </a:r>
            <a:r>
              <a:rPr lang="en-US" sz="1800" i="1" dirty="0" smtClean="0">
                <a:latin typeface="Times New Roman" pitchFamily="18" charset="0"/>
                <a:cs typeface="Times New Roman" pitchFamily="18" charset="0"/>
              </a:rPr>
              <a:t>Razorback and Shame</a:t>
            </a:r>
            <a:r>
              <a:rPr lang="en-US" sz="1800" dirty="0" smtClean="0">
                <a:latin typeface="Times New Roman" pitchFamily="18" charset="0"/>
                <a:cs typeface="Times New Roman" pitchFamily="18" charset="0"/>
              </a:rPr>
              <a:t> in the 1980s, and </a:t>
            </a:r>
            <a:r>
              <a:rPr lang="en-US" sz="1800" i="1" dirty="0" smtClean="0">
                <a:latin typeface="Times New Roman" pitchFamily="18" charset="0"/>
                <a:cs typeface="Times New Roman" pitchFamily="18" charset="0"/>
              </a:rPr>
              <a:t>Japanese Story</a:t>
            </a:r>
            <a:r>
              <a:rPr lang="en-US" sz="1800" dirty="0" smtClean="0">
                <a:latin typeface="Times New Roman" pitchFamily="18" charset="0"/>
                <a:cs typeface="Times New Roman" pitchFamily="18" charset="0"/>
              </a:rPr>
              <a:t>, </a:t>
            </a:r>
            <a:r>
              <a:rPr lang="en-US" sz="1800" i="1" dirty="0" smtClean="0">
                <a:latin typeface="Times New Roman" pitchFamily="18" charset="0"/>
                <a:cs typeface="Times New Roman" pitchFamily="18" charset="0"/>
              </a:rPr>
              <a:t>The Proposition </a:t>
            </a:r>
            <a:r>
              <a:rPr lang="en-US" sz="1800" dirty="0" smtClean="0">
                <a:latin typeface="Times New Roman" pitchFamily="18" charset="0"/>
                <a:cs typeface="Times New Roman" pitchFamily="18" charset="0"/>
              </a:rPr>
              <a:t>and the world-renowned </a:t>
            </a:r>
            <a:r>
              <a:rPr lang="en-US" sz="1800" i="1" dirty="0" smtClean="0">
                <a:latin typeface="Times New Roman" pitchFamily="18" charset="0"/>
                <a:cs typeface="Times New Roman" pitchFamily="18" charset="0"/>
              </a:rPr>
              <a:t>Wolf Creek</a:t>
            </a:r>
            <a:r>
              <a:rPr lang="en-US" sz="1800" dirty="0" smtClean="0">
                <a:latin typeface="Times New Roman" pitchFamily="18" charset="0"/>
                <a:cs typeface="Times New Roman" pitchFamily="18" charset="0"/>
              </a:rPr>
              <a:t> in the 21st century. These films depict the Australian bush and its creatures as deadly, and its people as outcasts and psychopaths. </a:t>
            </a:r>
            <a:r>
              <a:rPr lang="en-US" sz="1800" i="1" dirty="0" smtClean="0">
                <a:latin typeface="Times New Roman" pitchFamily="18" charset="0"/>
                <a:cs typeface="Times New Roman" pitchFamily="18" charset="0"/>
              </a:rPr>
              <a:t>Saw</a:t>
            </a:r>
            <a:r>
              <a:rPr lang="en-US" sz="1800" dirty="0" smtClean="0">
                <a:latin typeface="Times New Roman" pitchFamily="18" charset="0"/>
                <a:cs typeface="Times New Roman" pitchFamily="18" charset="0"/>
              </a:rPr>
              <a:t> (2004) and </a:t>
            </a:r>
            <a:r>
              <a:rPr lang="en-US" sz="1800" i="1" dirty="0" smtClean="0">
                <a:latin typeface="Times New Roman" pitchFamily="18" charset="0"/>
                <a:cs typeface="Times New Roman" pitchFamily="18" charset="0"/>
              </a:rPr>
              <a:t>Wolf Creek</a:t>
            </a:r>
            <a:r>
              <a:rPr lang="en-US" sz="1800" dirty="0" smtClean="0">
                <a:latin typeface="Times New Roman" pitchFamily="18" charset="0"/>
                <a:cs typeface="Times New Roman" pitchFamily="18" charset="0"/>
              </a:rPr>
              <a:t> (2005) are credited with the revival of Australian horror. The domestic film industry is supported by US producers who produce in Australia following the decision by Fox head Rupert Murdoch to </a:t>
            </a:r>
            <a:r>
              <a:rPr lang="en-US" sz="1800" dirty="0" err="1" smtClean="0">
                <a:latin typeface="Times New Roman" pitchFamily="18" charset="0"/>
                <a:cs typeface="Times New Roman" pitchFamily="18" charset="0"/>
              </a:rPr>
              <a:t>utilise</a:t>
            </a:r>
            <a:r>
              <a:rPr lang="en-US" sz="1800" dirty="0" smtClean="0">
                <a:latin typeface="Times New Roman" pitchFamily="18" charset="0"/>
                <a:cs typeface="Times New Roman" pitchFamily="18" charset="0"/>
              </a:rPr>
              <a:t> new studios in Melbourne and Sydney where filming could be completed well below US costs. Notable productions include </a:t>
            </a:r>
            <a:r>
              <a:rPr lang="en-US" sz="1800" i="1" dirty="0" smtClean="0">
                <a:latin typeface="Times New Roman" pitchFamily="18" charset="0"/>
                <a:cs typeface="Times New Roman" pitchFamily="18" charset="0"/>
              </a:rPr>
              <a:t>The Matrix</a:t>
            </a:r>
            <a:r>
              <a:rPr lang="en-US" sz="1800" dirty="0" smtClean="0">
                <a:latin typeface="Times New Roman" pitchFamily="18" charset="0"/>
                <a:cs typeface="Times New Roman" pitchFamily="18" charset="0"/>
              </a:rPr>
              <a:t>, </a:t>
            </a:r>
            <a:r>
              <a:rPr lang="en-US" sz="1800" i="1" dirty="0" smtClean="0">
                <a:latin typeface="Times New Roman" pitchFamily="18" charset="0"/>
                <a:cs typeface="Times New Roman" pitchFamily="18" charset="0"/>
              </a:rPr>
              <a:t>Star Wars episodes II and III</a:t>
            </a:r>
            <a:r>
              <a:rPr lang="en-US" sz="1800" dirty="0" smtClean="0">
                <a:latin typeface="Times New Roman" pitchFamily="18" charset="0"/>
                <a:cs typeface="Times New Roman" pitchFamily="18" charset="0"/>
              </a:rPr>
              <a:t>, and Australia starring Nicole Kidman and Hugh </a:t>
            </a:r>
            <a:r>
              <a:rPr lang="en-US" sz="1800" dirty="0" err="1" smtClean="0">
                <a:latin typeface="Times New Roman" pitchFamily="18" charset="0"/>
                <a:cs typeface="Times New Roman" pitchFamily="18" charset="0"/>
              </a:rPr>
              <a:t>Jackman</a:t>
            </a:r>
            <a:r>
              <a:rPr lang="en-US"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Tema\Desktop\story_kelly_gang_po.jpg"/>
          <p:cNvPicPr>
            <a:picLocks noChangeAspect="1" noChangeArrowheads="1"/>
          </p:cNvPicPr>
          <p:nvPr/>
        </p:nvPicPr>
        <p:blipFill>
          <a:blip r:embed="rId2" cstate="print"/>
          <a:srcRect/>
          <a:stretch>
            <a:fillRect/>
          </a:stretch>
        </p:blipFill>
        <p:spPr bwMode="auto">
          <a:xfrm>
            <a:off x="467544" y="604268"/>
            <a:ext cx="2289402" cy="3253360"/>
          </a:xfrm>
          <a:prstGeom prst="rect">
            <a:avLst/>
          </a:prstGeom>
          <a:noFill/>
        </p:spPr>
      </p:pic>
      <p:sp>
        <p:nvSpPr>
          <p:cNvPr id="5" name="Прямоугольник 4"/>
          <p:cNvSpPr/>
          <p:nvPr/>
        </p:nvSpPr>
        <p:spPr>
          <a:xfrm>
            <a:off x="214282" y="4143380"/>
            <a:ext cx="2500330" cy="584775"/>
          </a:xfrm>
          <a:prstGeom prst="rect">
            <a:avLst/>
          </a:prstGeom>
        </p:spPr>
        <p:txBody>
          <a:bodyPr wrap="square">
            <a:spAutoFit/>
          </a:bodyPr>
          <a:lstStyle/>
          <a:p>
            <a:pPr algn="ctr"/>
            <a:r>
              <a:rPr lang="en-US" sz="1600" dirty="0" smtClean="0">
                <a:latin typeface="Times New Roman" pitchFamily="18" charset="0"/>
                <a:cs typeface="Times New Roman" pitchFamily="18" charset="0"/>
              </a:rPr>
              <a:t>The Story of the Kelly Gang</a:t>
            </a:r>
            <a:endParaRPr lang="ru-RU" sz="1600" dirty="0"/>
          </a:p>
        </p:txBody>
      </p:sp>
      <p:pic>
        <p:nvPicPr>
          <p:cNvPr id="6147" name="Picture 3" descr="C:\Users\Tema\Desktop\crocodiledundee.jpg"/>
          <p:cNvPicPr>
            <a:picLocks noChangeAspect="1" noChangeArrowheads="1"/>
          </p:cNvPicPr>
          <p:nvPr/>
        </p:nvPicPr>
        <p:blipFill>
          <a:blip r:embed="rId3" cstate="print"/>
          <a:srcRect/>
          <a:stretch>
            <a:fillRect/>
          </a:stretch>
        </p:blipFill>
        <p:spPr bwMode="auto">
          <a:xfrm>
            <a:off x="5940152" y="694900"/>
            <a:ext cx="2203748" cy="3305603"/>
          </a:xfrm>
          <a:prstGeom prst="rect">
            <a:avLst/>
          </a:prstGeom>
          <a:noFill/>
        </p:spPr>
      </p:pic>
      <p:sp>
        <p:nvSpPr>
          <p:cNvPr id="7" name="Прямоугольник 6"/>
          <p:cNvSpPr/>
          <p:nvPr/>
        </p:nvSpPr>
        <p:spPr>
          <a:xfrm>
            <a:off x="5786446" y="4143380"/>
            <a:ext cx="1851789" cy="338554"/>
          </a:xfrm>
          <a:prstGeom prst="rect">
            <a:avLst/>
          </a:prstGeom>
        </p:spPr>
        <p:txBody>
          <a:bodyPr wrap="none">
            <a:spAutoFit/>
          </a:bodyPr>
          <a:lstStyle/>
          <a:p>
            <a:r>
              <a:rPr lang="en-US" sz="1600" dirty="0" smtClean="0">
                <a:latin typeface="Times New Roman" pitchFamily="18" charset="0"/>
                <a:cs typeface="Times New Roman" pitchFamily="18" charset="0"/>
              </a:rPr>
              <a:t>"Crocodile" Dundee</a:t>
            </a:r>
            <a:endParaRPr lang="en-US" sz="1600" dirty="0">
              <a:latin typeface="Times New Roman" pitchFamily="18" charset="0"/>
              <a:cs typeface="Times New Roman" pitchFamily="18" charset="0"/>
            </a:endParaRPr>
          </a:p>
        </p:txBody>
      </p:sp>
      <p:pic>
        <p:nvPicPr>
          <p:cNvPr id="6148" name="Picture 4" descr="C:\Users\Tema\Desktop\The_Matrix_Poster.jpg"/>
          <p:cNvPicPr>
            <a:picLocks noChangeAspect="1" noChangeArrowheads="1"/>
          </p:cNvPicPr>
          <p:nvPr/>
        </p:nvPicPr>
        <p:blipFill>
          <a:blip r:embed="rId4" cstate="print"/>
          <a:srcRect/>
          <a:stretch>
            <a:fillRect/>
          </a:stretch>
        </p:blipFill>
        <p:spPr bwMode="auto">
          <a:xfrm>
            <a:off x="3275856" y="2907886"/>
            <a:ext cx="2162974" cy="2986492"/>
          </a:xfrm>
          <a:prstGeom prst="rect">
            <a:avLst/>
          </a:prstGeom>
          <a:noFill/>
        </p:spPr>
      </p:pic>
      <p:sp>
        <p:nvSpPr>
          <p:cNvPr id="9" name="Прямоугольник 8"/>
          <p:cNvSpPr/>
          <p:nvPr/>
        </p:nvSpPr>
        <p:spPr>
          <a:xfrm>
            <a:off x="3428992" y="6072206"/>
            <a:ext cx="1500198" cy="338554"/>
          </a:xfrm>
          <a:prstGeom prst="rect">
            <a:avLst/>
          </a:prstGeom>
        </p:spPr>
        <p:txBody>
          <a:bodyPr wrap="square">
            <a:spAutoFit/>
          </a:bodyPr>
          <a:lstStyle/>
          <a:p>
            <a:pPr algn="ctr"/>
            <a:r>
              <a:rPr lang="en-US" sz="1600" dirty="0" smtClean="0">
                <a:latin typeface="Times New Roman" pitchFamily="18" charset="0"/>
                <a:cs typeface="Times New Roman" pitchFamily="18" charset="0"/>
              </a:rPr>
              <a:t>The Matrix</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7239000" cy="642958"/>
          </a:xfrm>
        </p:spPr>
        <p:txBody>
          <a:bodyPr>
            <a:normAutofit/>
          </a:bodyPr>
          <a:lstStyle/>
          <a:p>
            <a:pPr algn="ctr"/>
            <a:r>
              <a:rPr lang="en-US" sz="3200" b="1" dirty="0" smtClean="0">
                <a:latin typeface="Times New Roman" pitchFamily="18" charset="0"/>
                <a:cs typeface="Times New Roman" pitchFamily="18" charset="0"/>
              </a:rPr>
              <a:t>MUSIC</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428596" y="1214422"/>
            <a:ext cx="7239000" cy="4846320"/>
          </a:xfrm>
        </p:spPr>
        <p:txBody>
          <a:bodyPr>
            <a:normAutofit/>
          </a:bodyPr>
          <a:lstStyle/>
          <a:p>
            <a:pPr>
              <a:buNone/>
            </a:pPr>
            <a:r>
              <a:rPr lang="en-US" dirty="0" smtClean="0"/>
              <a:t>		</a:t>
            </a:r>
            <a:r>
              <a:rPr lang="en-US" sz="1900" dirty="0" smtClean="0">
                <a:latin typeface="Times New Roman" pitchFamily="18" charset="0"/>
                <a:cs typeface="Times New Roman" pitchFamily="18" charset="0"/>
              </a:rPr>
              <a:t> The music of Australia includes its earlier Indigenous and colonial societies. Indigenous Australian music is a part of a 40–60,000 year history which made the didgeridoo. Combinations of Indigenous and Western styles show Australian additions to world music. During its early western history, Australia was made of many British colonies. Australian folk music and bush ballads such as Waltzing Matilda were influenced by Anglo-Celtic culture. Classical forms came from those of Europe. Current Australian music covers many trends. They are often similar to those of the US, the UK, and similar nations. There are many similarities in the Australian rock and Australian country music genres.</a:t>
            </a:r>
            <a:endParaRPr lang="ru-RU" sz="19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Tema\Desktop\Olivia_Newton-John_Sydney_2008.jpg"/>
          <p:cNvPicPr>
            <a:picLocks noChangeAspect="1" noChangeArrowheads="1"/>
          </p:cNvPicPr>
          <p:nvPr/>
        </p:nvPicPr>
        <p:blipFill>
          <a:blip r:embed="rId2" cstate="print"/>
          <a:srcRect/>
          <a:stretch>
            <a:fillRect/>
          </a:stretch>
        </p:blipFill>
        <p:spPr bwMode="auto">
          <a:xfrm>
            <a:off x="558033" y="692695"/>
            <a:ext cx="2228018" cy="2950619"/>
          </a:xfrm>
          <a:prstGeom prst="rect">
            <a:avLst/>
          </a:prstGeom>
          <a:noFill/>
        </p:spPr>
      </p:pic>
      <p:sp>
        <p:nvSpPr>
          <p:cNvPr id="5" name="Прямоугольник 4"/>
          <p:cNvSpPr/>
          <p:nvPr/>
        </p:nvSpPr>
        <p:spPr>
          <a:xfrm>
            <a:off x="428596" y="3786190"/>
            <a:ext cx="1856598" cy="338554"/>
          </a:xfrm>
          <a:prstGeom prst="rect">
            <a:avLst/>
          </a:prstGeom>
        </p:spPr>
        <p:txBody>
          <a:bodyPr wrap="none">
            <a:spAutoFit/>
          </a:bodyPr>
          <a:lstStyle/>
          <a:p>
            <a:r>
              <a:rPr lang="en-US" sz="1600" dirty="0" smtClean="0">
                <a:latin typeface="Times New Roman" pitchFamily="18" charset="0"/>
                <a:cs typeface="Times New Roman" pitchFamily="18" charset="0"/>
              </a:rPr>
              <a:t>Olivia Newton-John</a:t>
            </a:r>
            <a:endParaRPr lang="ru-RU" sz="1600" dirty="0">
              <a:latin typeface="Times New Roman" pitchFamily="18" charset="0"/>
              <a:cs typeface="Times New Roman" pitchFamily="18" charset="0"/>
            </a:endParaRPr>
          </a:p>
        </p:txBody>
      </p:sp>
      <p:pic>
        <p:nvPicPr>
          <p:cNvPr id="4099" name="Picture 3" descr="C:\Users\Tema\Desktop\Keith+Urban+keith_urban_2312x600.jpg"/>
          <p:cNvPicPr>
            <a:picLocks noChangeAspect="1" noChangeArrowheads="1"/>
          </p:cNvPicPr>
          <p:nvPr/>
        </p:nvPicPr>
        <p:blipFill>
          <a:blip r:embed="rId3" cstate="print"/>
          <a:srcRect/>
          <a:stretch>
            <a:fillRect/>
          </a:stretch>
        </p:blipFill>
        <p:spPr bwMode="auto">
          <a:xfrm>
            <a:off x="6072892" y="908720"/>
            <a:ext cx="1928132" cy="2948908"/>
          </a:xfrm>
          <a:prstGeom prst="rect">
            <a:avLst/>
          </a:prstGeom>
          <a:noFill/>
        </p:spPr>
      </p:pic>
      <p:sp>
        <p:nvSpPr>
          <p:cNvPr id="7" name="Прямоугольник 6"/>
          <p:cNvSpPr/>
          <p:nvPr/>
        </p:nvSpPr>
        <p:spPr>
          <a:xfrm>
            <a:off x="6215074" y="3929066"/>
            <a:ext cx="1428759" cy="338554"/>
          </a:xfrm>
          <a:prstGeom prst="rect">
            <a:avLst/>
          </a:prstGeom>
        </p:spPr>
        <p:txBody>
          <a:bodyPr wrap="square">
            <a:spAutoFit/>
          </a:bodyPr>
          <a:lstStyle/>
          <a:p>
            <a:r>
              <a:rPr lang="en-US" sz="1600" dirty="0" smtClean="0">
                <a:latin typeface="Times New Roman" pitchFamily="18" charset="0"/>
                <a:cs typeface="Times New Roman" pitchFamily="18" charset="0"/>
              </a:rPr>
              <a:t>Keith Urban</a:t>
            </a:r>
            <a:endParaRPr lang="ru-RU" sz="1600" dirty="0">
              <a:latin typeface="Times New Roman" pitchFamily="18" charset="0"/>
              <a:cs typeface="Times New Roman" pitchFamily="18" charset="0"/>
            </a:endParaRPr>
          </a:p>
        </p:txBody>
      </p:sp>
      <p:pic>
        <p:nvPicPr>
          <p:cNvPr id="4100" name="Picture 4" descr="C:\Users\Tema\Desktop\ac_dc_7.jpg"/>
          <p:cNvPicPr>
            <a:picLocks noChangeAspect="1" noChangeArrowheads="1"/>
          </p:cNvPicPr>
          <p:nvPr/>
        </p:nvPicPr>
        <p:blipFill>
          <a:blip r:embed="rId4" cstate="print"/>
          <a:srcRect/>
          <a:stretch>
            <a:fillRect/>
          </a:stretch>
        </p:blipFill>
        <p:spPr bwMode="auto">
          <a:xfrm>
            <a:off x="3419872" y="4205721"/>
            <a:ext cx="2080799" cy="2080799"/>
          </a:xfrm>
          <a:prstGeom prst="rect">
            <a:avLst/>
          </a:prstGeom>
          <a:noFill/>
        </p:spPr>
      </p:pic>
      <p:sp>
        <p:nvSpPr>
          <p:cNvPr id="9" name="Прямоугольник 8"/>
          <p:cNvSpPr/>
          <p:nvPr/>
        </p:nvSpPr>
        <p:spPr>
          <a:xfrm>
            <a:off x="3643306" y="6357958"/>
            <a:ext cx="849784" cy="338554"/>
          </a:xfrm>
          <a:prstGeom prst="rect">
            <a:avLst/>
          </a:prstGeom>
        </p:spPr>
        <p:txBody>
          <a:bodyPr wrap="none">
            <a:spAutoFit/>
          </a:bodyPr>
          <a:lstStyle/>
          <a:p>
            <a:r>
              <a:rPr lang="en-US" sz="1600" dirty="0" smtClean="0">
                <a:latin typeface="Times New Roman" pitchFamily="18" charset="0"/>
                <a:cs typeface="Times New Roman" pitchFamily="18" charset="0"/>
              </a:rPr>
              <a:t> AC/DC</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427</TotalTime>
  <Words>93</Words>
  <Application>Microsoft Office PowerPoint</Application>
  <PresentationFormat>Экран (4:3)</PresentationFormat>
  <Paragraphs>46</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ARCHITECTURE</vt:lpstr>
      <vt:lpstr>Слайд 3</vt:lpstr>
      <vt:lpstr>Слайд 4</vt:lpstr>
      <vt:lpstr>Слайд 5</vt:lpstr>
      <vt:lpstr>CINEMA</vt:lpstr>
      <vt:lpstr>Слайд 7</vt:lpstr>
      <vt:lpstr>MUSIC</vt:lpstr>
      <vt:lpstr>Слайд 9</vt:lpstr>
      <vt:lpstr>LITERATURE</vt:lpstr>
      <vt:lpstr>Слайд 11</vt:lpstr>
      <vt:lpstr>THEATRE</vt:lpstr>
      <vt:lpstr>Слайд 13</vt:lpstr>
      <vt:lpstr>Слайд 14</vt:lpstr>
      <vt:lpstr>RELIGION</vt:lpstr>
      <vt:lpstr>Слайд 16</vt:lpstr>
      <vt:lpstr>LANGUAGE</vt:lpstr>
      <vt:lpstr>SPORT</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Tema</dc:creator>
  <cp:lastModifiedBy>Александр</cp:lastModifiedBy>
  <cp:revision>42</cp:revision>
  <dcterms:created xsi:type="dcterms:W3CDTF">2013-02-26T11:04:37Z</dcterms:created>
  <dcterms:modified xsi:type="dcterms:W3CDTF">2013-02-27T16:24:19Z</dcterms:modified>
</cp:coreProperties>
</file>