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2A5590-CB69-4C73-AF18-1CBADAFE8BD5}" type="datetimeFigureOut">
              <a:rPr lang="ru-RU" smtClean="0"/>
              <a:t>03.02.2013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0522EC-9639-482E-939D-46896A82EDB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Увеличи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888432" cy="500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71192" y="404664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Михаил Афанасьевич </a:t>
            </a:r>
            <a:br>
              <a:rPr lang="ru-RU" sz="5400" dirty="0" smtClean="0"/>
            </a:br>
            <a:r>
              <a:rPr lang="ru-RU" sz="5400" dirty="0" smtClean="0"/>
              <a:t>                      Булгаков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2924944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Жизнь, творчество,            личность</a:t>
            </a:r>
          </a:p>
          <a:p>
            <a:pPr algn="ctr"/>
            <a:r>
              <a:rPr lang="ru-RU" sz="3200" dirty="0" smtClean="0"/>
              <a:t>(1891 – 1940)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7944" y="260648"/>
            <a:ext cx="4572000" cy="639559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80000"/>
              </a:lnSpc>
            </a:pPr>
            <a:r>
              <a:rPr lang="ru-RU" sz="1600" b="1" dirty="0" smtClean="0"/>
              <a:t>В начале января 1924 г произошли изменения и в его личной жизни.. Булгаков участвовал в вечере и познакомился с недавно вернувшейся из-за границы Любовью Евгеньевной Белозерской  ставшей вскоре его второй женой.</a:t>
            </a:r>
          </a:p>
          <a:p>
            <a:pPr lvl="1">
              <a:lnSpc>
                <a:spcPct val="80000"/>
              </a:lnSpc>
            </a:pPr>
            <a:r>
              <a:rPr lang="ru-RU" sz="1600" b="1" dirty="0" smtClean="0"/>
              <a:t>Любовь Евгеньевна Белозерская увлекалась литературой и театром, одно время сама танцевала в Париже, была весьма начитана, обладала хорошим литературным и художественным вкусом. Л.Е.Белозерская происходила из старинного дворянского рода. Отец ее был дипломатом. Мать имела музыкальное образование, полученное в Московском институте благородных девиц. Сама Люба с серебряной медалью окончила Демидовскую гимназию. У нее был неплохой голос и литературные способности. Окончила Белозерская и частную балетную школу в Петербурге. Во время Первой мировой войны она работала сестрой милосердия, в Гражданскую – судьба забросила ее в Киев. Любовь Евгеньевна быстро сблизилась со старомосковской, «</a:t>
            </a:r>
            <a:r>
              <a:rPr lang="ru-RU" sz="1600" b="1" dirty="0" err="1" smtClean="0"/>
              <a:t>пречистенской</a:t>
            </a:r>
            <a:r>
              <a:rPr lang="ru-RU" sz="1600" b="1" dirty="0" smtClean="0"/>
              <a:t>» интеллигенцией и помогла войти в этот круг и Михаилу Афанасьевичу. </a:t>
            </a:r>
            <a:endParaRPr lang="ru-RU" sz="1600" b="1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21621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08920"/>
            <a:ext cx="2160240" cy="289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056" y="620688"/>
            <a:ext cx="3312368" cy="5761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/>
              <a:t>В 1929 — 1930 не было поставлено ни одной пьесы Булгакова, в печати не появилось ни единой его строки. Тогда он обратился с письмом к Сталину с просьбой либо разрешить ему выехать из страны, либо дать возможность зарабатывать на жизнь. Получил работу ассистента режиссера </a:t>
            </a:r>
            <a:r>
              <a:rPr lang="ru-RU" sz="2000" b="1" dirty="0" err="1"/>
              <a:t>МХАТа</a:t>
            </a:r>
            <a:r>
              <a:rPr lang="ru-RU" sz="2000" b="1" dirty="0"/>
              <a:t> (1930 — 36). В </a:t>
            </a:r>
            <a:r>
              <a:rPr lang="ru-RU" sz="2000" b="1" dirty="0" err="1"/>
              <a:t>МХАТе</a:t>
            </a:r>
            <a:r>
              <a:rPr lang="ru-RU" sz="2000" b="1" dirty="0"/>
              <a:t> была поставлена его пьеса "Кабала святош", затем снята с репертуара. Булгаков перешел в Большой театр, где работал в качестве оперного либреттиста и переводчика.</a:t>
            </a:r>
            <a:endParaRPr lang="ru-RU" sz="2000" b="1" dirty="0"/>
          </a:p>
        </p:txBody>
      </p:sp>
      <p:pic>
        <p:nvPicPr>
          <p:cNvPr id="5" name="Picture 8" descr="bulgakof_op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58851">
            <a:off x="1115616" y="836712"/>
            <a:ext cx="2887340" cy="379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040" y="33265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После многолетнего знакомства 4 октября 1932 г был заключён  брак Михаила Булгакова с Еленой Сергеевной </a:t>
            </a:r>
            <a:r>
              <a:rPr lang="ru-RU" b="1" dirty="0" err="1" smtClean="0"/>
              <a:t>Нюренберг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1247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Елена Сергеевна всю себя посвятила мужу и его работе. Она писала под его диктовку, перепечатывала рукописи на машинке, редактировала их, составляла договоры с театрами, вела переговоры с нужными людьми, занималась корреспонденцией. Великой её заслугой является сохранение </a:t>
            </a:r>
            <a:r>
              <a:rPr lang="ru-RU" b="1" dirty="0" err="1" smtClean="0"/>
              <a:t>булгаковского</a:t>
            </a:r>
            <a:r>
              <a:rPr lang="ru-RU" b="1" dirty="0" smtClean="0"/>
              <a:t> архива — многие рукописи, хранившиеся в одном-единственном экземпляре, она успела перепечатать. Благодаря её невероятной энергии после смерти Михаила Афанасьевича смогли увидеть свет многие до того неизданные его произведения — главным из которых является, конечно, роман «Мастер и Маргарита».</a:t>
            </a:r>
            <a:endParaRPr lang="ru-RU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27495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861048"/>
            <a:ext cx="20288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165550_image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312715" flipH="1">
            <a:off x="690177" y="1596684"/>
            <a:ext cx="4572000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10марта 1940года </a:t>
            </a:r>
          </a:p>
          <a:p>
            <a:pPr algn="ctr"/>
            <a:r>
              <a:rPr lang="ru-RU" sz="4000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М.А.Булгаков </a:t>
            </a:r>
          </a:p>
          <a:p>
            <a:pPr algn="ctr"/>
            <a:r>
              <a:rPr lang="ru-RU" sz="4000" b="1" kern="1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/>
                <a:cs typeface="Arial"/>
              </a:rPr>
              <a:t>скончался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5rz_enl_en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22811">
            <a:off x="320456" y="4245636"/>
            <a:ext cx="27003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18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40294">
            <a:off x="492514" y="2404373"/>
            <a:ext cx="139382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65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09111">
            <a:off x="7019925" y="3716338"/>
            <a:ext cx="18653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1237121395_mogil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844824"/>
            <a:ext cx="540067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91680" y="548680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Похоронен М.Булгаков в Москве, на </a:t>
            </a:r>
          </a:p>
          <a:p>
            <a:pPr algn="ctr"/>
            <a:r>
              <a:rPr lang="ru-RU" sz="2400" dirty="0" smtClean="0"/>
              <a:t>Новодевичьем кладбище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3931_88caf4e4 (640x480, 216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5940425" cy="44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332656"/>
            <a:ext cx="88924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могилу писателя и мужа Елена Сергеевна Булгакова положила гранитную глыбу - Голгофу. Она служила подножием креста на могиле Гоголя и после его перезахоронения долго лежала, никому не нужная, в гранитной мастерской.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2060848"/>
            <a:ext cx="248376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Москве по адресу ул. Большая Садовая, д. 10 в квартире № 50 находится музей, рассказывающий о жизни и творчестве писателя. Также там проходят театральные постановки, своеобразные импровизации на произведения Михаила Булгакова.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424936" cy="157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/>
              <a:t>Михаил Афанасьевич</a:t>
            </a:r>
            <a:r>
              <a:rPr lang="en-US" sz="2400" dirty="0" smtClean="0"/>
              <a:t> </a:t>
            </a:r>
            <a:r>
              <a:rPr lang="ru-RU" sz="2400" dirty="0" smtClean="0"/>
              <a:t>Булгаков родился 3 (15) мая 1891 г. в семье преподавателя Киевской Духовной академии Афанасия Ивановича Булгакова и его жены Варвары Михайловны, в девичестве Покровской первым ребенком в их браке, заключенном 1 июля 1890г. </a:t>
            </a:r>
            <a:endParaRPr lang="ru-RU" sz="2400" dirty="0" smtClean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33115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44008" y="3356992"/>
            <a:ext cx="3240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Маленький Миша(3 года) </a:t>
            </a:r>
          </a:p>
          <a:p>
            <a:r>
              <a:rPr lang="ru-RU" sz="20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с сестрой Верой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Афанасий Иванович Булгаков. Киев, 1890-е год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6241">
            <a:off x="4821260" y="2348054"/>
            <a:ext cx="2885367" cy="41815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Отец писателя, </a:t>
            </a:r>
            <a:r>
              <a:rPr lang="ru-RU" sz="2400" dirty="0" smtClean="0">
                <a:solidFill>
                  <a:srgbClr val="FFC000"/>
                </a:solidFill>
              </a:rPr>
              <a:t>Афанасий </a:t>
            </a:r>
            <a:r>
              <a:rPr lang="ru-RU" sz="2400" dirty="0">
                <a:solidFill>
                  <a:srgbClr val="FFC000"/>
                </a:solidFill>
              </a:rPr>
              <a:t>Иванович</a:t>
            </a:r>
            <a:r>
              <a:rPr lang="ru-RU" sz="2400" dirty="0"/>
              <a:t>, был сыном сельского священника и карьерой обязан только собственным способностям и трудолюбию. Одновременно с преподаванием в академии он служил в Киевской цензуре, получил чин статского советника, благодаря чему Булгаковы сделались потомственными дворянами.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5010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 Умер в 1</a:t>
            </a:r>
            <a:r>
              <a:rPr lang="ru-RU" sz="2000" dirty="0" smtClean="0"/>
              <a:t>907 </a:t>
            </a:r>
            <a:r>
              <a:rPr lang="ru-RU" sz="2000" dirty="0"/>
              <a:t>году </a:t>
            </a:r>
            <a:r>
              <a:rPr lang="ru-RU" sz="2000" dirty="0" smtClean="0"/>
              <a:t>от </a:t>
            </a:r>
            <a:r>
              <a:rPr lang="ru-RU" sz="2000" dirty="0"/>
              <a:t>наследственного гипертонического нефросклероза, не дожив даже до 50 лет,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1342">
            <a:off x="3676112" y="2658484"/>
            <a:ext cx="3024336" cy="35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Мать, </a:t>
            </a:r>
            <a:r>
              <a:rPr lang="ru-RU" sz="2400" dirty="0" smtClean="0">
                <a:solidFill>
                  <a:srgbClr val="FFC000"/>
                </a:solidFill>
              </a:rPr>
              <a:t>Варвара </a:t>
            </a:r>
            <a:r>
              <a:rPr lang="ru-RU" sz="2400" dirty="0">
                <a:solidFill>
                  <a:srgbClr val="FFC000"/>
                </a:solidFill>
              </a:rPr>
              <a:t>Михайловна</a:t>
            </a:r>
            <a:r>
              <a:rPr lang="ru-RU" sz="2400" dirty="0"/>
              <a:t>, урожденная Покровская, происходила из семьи протоирея Казанской соборной церкви города </a:t>
            </a:r>
            <a:r>
              <a:rPr lang="ru-RU" sz="2400" dirty="0" err="1"/>
              <a:t>Карачаево</a:t>
            </a:r>
            <a:r>
              <a:rPr lang="ru-RU" sz="2400" dirty="0"/>
              <a:t> Орловской губернии. На эту энергичную и добрую женщину выпала основная забота по воспитанию детей. Именно от матери Михаил унаследовал любовь к музыке и книгам.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64502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Умерла</a:t>
            </a:r>
            <a:r>
              <a:rPr lang="ru-RU" sz="2000" dirty="0" smtClean="0"/>
              <a:t> в 1922 году, </a:t>
            </a:r>
          </a:p>
          <a:p>
            <a:r>
              <a:rPr lang="ru-RU" sz="2000" dirty="0" smtClean="0"/>
              <a:t>в Киеве от тифа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20097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гимназист Булга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429000"/>
            <a:ext cx="19050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179388" y="5876925"/>
            <a:ext cx="2376487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гимназист выпускного класса</a:t>
            </a:r>
          </a:p>
          <a:p>
            <a:pPr algn="ctr"/>
            <a:r>
              <a:rPr lang="ru-RU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Киевской Первой гимназии</a:t>
            </a:r>
          </a:p>
          <a:p>
            <a:pPr algn="ctr"/>
            <a:r>
              <a:rPr lang="ru-RU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    Киев 1908г.</a:t>
            </a:r>
          </a:p>
        </p:txBody>
      </p:sp>
      <p:pic>
        <p:nvPicPr>
          <p:cNvPr id="9" name="Picture 8" descr="гимнази Булга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348880"/>
            <a:ext cx="23812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11760" y="332656"/>
            <a:ext cx="4572000" cy="63026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До осени 1900 учился дома, затем поступил в первый класс Александровской гимназии, где были сосредоточены лучшие преподаватели Киева. Уже в гимназии Булгаков проявлял свои разнообразные способности: писал стихи, рисовал карикатуры, играл на рояле, пел, сочинял устные рассказы и прекрасно их рассказывал. </a:t>
            </a:r>
          </a:p>
          <a:p>
            <a:pPr>
              <a:lnSpc>
                <a:spcPct val="80000"/>
              </a:lnSpc>
            </a:pPr>
            <a:endParaRPr lang="ru-RU" b="1" dirty="0" smtClean="0"/>
          </a:p>
          <a:p>
            <a:pPr>
              <a:lnSpc>
                <a:spcPct val="80000"/>
              </a:lnSpc>
            </a:pPr>
            <a:r>
              <a:rPr lang="ru-RU" b="1" dirty="0" smtClean="0"/>
              <a:t>   Окончив гимназию, Михаил Булгаков не особенно колебался в выборе профессии: влияние родственников-врачей, братьев Василия, Николая и Михаила Покровских; близкое присутствие друга их дома, педиатра И.П.Воскресенского, перевесило наследственные корни предков – священнослужителей, да и время, и воспитание было уже совсем другое. 21 августа 1909 года он был зачислен на медицинский факультет Императорского Университета св.Владимира в Киеве. Учеба проходила и в условиях начавшейся тогда войны 1914-1918 гг.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852936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</a:t>
            </a:r>
            <a:r>
              <a:rPr lang="ru-RU" dirty="0">
                <a:latin typeface="Arial Unicode MS" pitchFamily="34" charset="-128"/>
              </a:rPr>
              <a:t>В конце весны или начале лета 1908 г. окончивший предпоследний, седьмой класс гимназии Михаил познакомился с пятнадцатилетней Татьяной Лаппа (родные и близкие звали ее </a:t>
            </a:r>
            <a:r>
              <a:rPr lang="ru-RU" dirty="0" err="1">
                <a:latin typeface="Arial Unicode MS" pitchFamily="34" charset="-128"/>
              </a:rPr>
              <a:t>Тасей</a:t>
            </a:r>
            <a:r>
              <a:rPr lang="ru-RU" dirty="0">
                <a:latin typeface="Arial Unicode MS" pitchFamily="34" charset="-128"/>
              </a:rPr>
              <a:t> дочерью председателя Саратовской Казенной палаты. Она, тоже гимназистка, приехала в Киев к тетке на каникулы. Между ним и </a:t>
            </a:r>
            <a:r>
              <a:rPr lang="ru-RU" dirty="0" err="1">
                <a:latin typeface="Arial Unicode MS" pitchFamily="34" charset="-128"/>
              </a:rPr>
              <a:t>Тасей</a:t>
            </a:r>
            <a:r>
              <a:rPr lang="ru-RU" dirty="0">
                <a:latin typeface="Arial Unicode MS" pitchFamily="34" charset="-128"/>
              </a:rPr>
              <a:t> возникли романтические отношения, непростая судьба которых завершилась счастливым браком: венчанье состоялось 26 апреля 1913 г. в </a:t>
            </a:r>
            <a:r>
              <a:rPr lang="ru-RU" dirty="0" err="1">
                <a:latin typeface="Arial Unicode MS" pitchFamily="34" charset="-128"/>
              </a:rPr>
              <a:t>Киево-Подольской</a:t>
            </a:r>
            <a:r>
              <a:rPr lang="ru-RU" dirty="0">
                <a:latin typeface="Arial Unicode MS" pitchFamily="34" charset="-128"/>
              </a:rPr>
              <a:t> Добро-Николаевской церкви. Михаил был в это время студентом второго курса университета, Татьяна занималась на Высших женских курсах. Супруги Булгаковы прожили вместе 11 лет, Татьяна была с мужем во всех его последующих странствиях в годы Первой мировой и Гражданской войн в Киеве, госпиталях Юго-Западного фронта русской армии, на Смоленщине, на Кавказе и в Москве, где они разошлись в 1924 г.</a:t>
            </a:r>
            <a:r>
              <a:rPr lang="ru-RU" sz="1400" dirty="0" smtClean="0">
                <a:latin typeface="Arial Unicode MS" pitchFamily="34" charset="-128"/>
              </a:rPr>
              <a:t> </a:t>
            </a: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1795">
            <a:off x="4941190" y="256010"/>
            <a:ext cx="2173347" cy="258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4090">
            <a:off x="1324235" y="107558"/>
            <a:ext cx="21145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/>
              <a:t>Еще летом 1914 года, после начала 19 июля Первой мировой войны, Булгаков принял участие в организации лазарета для раненых при Казенной палате в Саратове и работал там врачом.</a:t>
            </a:r>
            <a:endParaRPr lang="ru-RU" sz="2000" dirty="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916832"/>
            <a:ext cx="26812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72000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М.Булгаков</a:t>
            </a:r>
          </a:p>
          <a:p>
            <a:pPr algn="ctr"/>
            <a: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среди </a:t>
            </a:r>
            <a:r>
              <a:rPr lang="ru-RU" kern="10" dirty="0" err="1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мед.персонала</a:t>
            </a:r>
            <a:endParaRPr lang="ru-RU" kern="10" dirty="0" smtClean="0">
              <a:ln w="12700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военного госпиталя</a:t>
            </a:r>
          </a:p>
          <a:p>
            <a:pPr algn="ctr"/>
            <a: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Саратов 1914г.</a:t>
            </a:r>
            <a:endParaRPr lang="ru-RU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pic>
        <p:nvPicPr>
          <p:cNvPr id="7" name="Picture 4" descr="%C1%E5%E7 %E8%EC%E5%ED%E8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46085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Здание сохранилось и в наше время(находится на пересечении улиц </a:t>
            </a:r>
            <a:r>
              <a:rPr lang="ru-RU" b="1" dirty="0" err="1" smtClean="0"/>
              <a:t>Вольской</a:t>
            </a:r>
            <a:r>
              <a:rPr lang="ru-RU" b="1" dirty="0" smtClean="0"/>
              <a:t> и Сакко и Ванцетти)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332656"/>
            <a:ext cx="4572000" cy="60755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/>
              <a:t>После получения разрешения ректора университета, 18 мая Михаил поступил на работу в Киевский военный госпиталь на </a:t>
            </a:r>
            <a:r>
              <a:rPr lang="ru-RU" dirty="0" err="1"/>
              <a:t>Печерске</a:t>
            </a:r>
            <a:r>
              <a:rPr lang="ru-RU" dirty="0"/>
              <a:t>. С лета 1917 началось регулярное употребление Булгаковым морфия: после того, как он вынужден был сделать себе прививку от дифтерита, опасаясь заражения вследствие проведенной трахеотомии у больного ребенка, начавшийся сильный зуд стал заглушать морфием; в результате употребление наркотика вошло в привычку. Осенью 1917 года Михаил Булгаков начал работу над циклом автобиографических рассказов о медицинской практике в Никольской больнице. В декабре 1917 года впервые приехал в Москву, остановившись у своего дяди, известного московского врача Н.М. </a:t>
            </a:r>
            <a:r>
              <a:rPr lang="ru-RU" dirty="0" smtClean="0"/>
              <a:t>Покровского. </a:t>
            </a:r>
            <a:r>
              <a:rPr lang="ru-RU" dirty="0"/>
              <a:t>19 феврале 1918 года был освобожден от военной службы по болезни и в конце месяца вернулся с женой в Киев. Весной 1918 года, с помощью второго мужа матери - врача Ивана Павловича Воскресенского, Михаил Булгаков избавился от морфинизма и открыл частную практику как венеролог. </a:t>
            </a:r>
            <a:endParaRPr lang="ru-RU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31099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44358" y="4437112"/>
            <a:ext cx="2410020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kern="1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Доктор Булгаков</a:t>
            </a:r>
            <a:endParaRPr lang="ru-RU" b="1" kern="1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802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1921году приехал в Москву на постоянное  жительство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80728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/>
              <a:t>С приездом в Москву он начинает профессионально заниматься литературой - работает журналистом в местных газетах. Во время нэпа литературная жизнь в России начала возрождаться, создавались частные издательства, открывались новые журналы. В 1922 Булгаков публиковал не только фельетоны и корреспонденции, но и рассказы. В 1924 работал в газете железнодорожников — "Гудок" 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 1925 в альманахе "Недра" была опубликована повесть "Роковые яйца", вызвавшая недовольство властей</a:t>
            </a:r>
            <a:r>
              <a:rPr lang="ru-RU" dirty="0" smtClean="0"/>
              <a:t>. </a:t>
            </a:r>
            <a:endParaRPr lang="ru-RU" dirty="0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124744"/>
            <a:ext cx="26797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572000" y="4941168"/>
            <a:ext cx="457200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kern="1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Удостоверение выданное</a:t>
            </a:r>
          </a:p>
          <a:p>
            <a:pPr algn="ctr"/>
            <a:r>
              <a:rPr lang="ru-RU" b="1" kern="1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М.А. Булгакову в редакции</a:t>
            </a:r>
          </a:p>
          <a:p>
            <a:pPr algn="ctr"/>
            <a:r>
              <a:rPr lang="ru-RU" b="1" kern="1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газеты "Гудок"</a:t>
            </a:r>
            <a:endParaRPr lang="ru-RU" b="1" kern="1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</TotalTime>
  <Words>1182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10</cp:revision>
  <dcterms:created xsi:type="dcterms:W3CDTF">2013-02-03T06:21:01Z</dcterms:created>
  <dcterms:modified xsi:type="dcterms:W3CDTF">2013-02-03T08:00:03Z</dcterms:modified>
</cp:coreProperties>
</file>