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8"/>
  </p:notesMasterIdLst>
  <p:sldIdLst>
    <p:sldId id="258" r:id="rId2"/>
    <p:sldId id="263" r:id="rId3"/>
    <p:sldId id="262" r:id="rId4"/>
    <p:sldId id="261" r:id="rId5"/>
    <p:sldId id="279" r:id="rId6"/>
    <p:sldId id="278" r:id="rId7"/>
    <p:sldId id="277" r:id="rId8"/>
    <p:sldId id="276" r:id="rId9"/>
    <p:sldId id="264" r:id="rId10"/>
    <p:sldId id="260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298" autoAdjust="0"/>
  </p:normalViewPr>
  <p:slideViewPr>
    <p:cSldViewPr>
      <p:cViewPr>
        <p:scale>
          <a:sx n="70" d="100"/>
          <a:sy n="70" d="100"/>
        </p:scale>
        <p:origin x="-5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5ED1B-024C-4436-9ACA-F0B97A69FD12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6C598D-F724-4080-92B6-F3D9582A4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C598D-F724-4080-92B6-F3D9582A4A5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C598D-F724-4080-92B6-F3D9582A4A5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C598D-F724-4080-92B6-F3D9582A4A5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ED9DF-7478-462A-9A1F-5388C475FA12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EFD4A-02AF-4091-95F9-7E79FA5BE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ED9DF-7478-462A-9A1F-5388C475FA12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EFD4A-02AF-4091-95F9-7E79FA5BE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ED9DF-7478-462A-9A1F-5388C475FA12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EFD4A-02AF-4091-95F9-7E79FA5BE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ED9DF-7478-462A-9A1F-5388C475FA12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EFD4A-02AF-4091-95F9-7E79FA5BE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ED9DF-7478-462A-9A1F-5388C475FA12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EFD4A-02AF-4091-95F9-7E79FA5BE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ED9DF-7478-462A-9A1F-5388C475FA12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EFD4A-02AF-4091-95F9-7E79FA5BE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ED9DF-7478-462A-9A1F-5388C475FA12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EFD4A-02AF-4091-95F9-7E79FA5BE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ED9DF-7478-462A-9A1F-5388C475FA12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EFD4A-02AF-4091-95F9-7E79FA5BE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ED9DF-7478-462A-9A1F-5388C475FA12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EFD4A-02AF-4091-95F9-7E79FA5BE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ED9DF-7478-462A-9A1F-5388C475FA12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EFD4A-02AF-4091-95F9-7E79FA5BE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ED9DF-7478-462A-9A1F-5388C475FA12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EFD4A-02AF-4091-95F9-7E79FA5BE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ED9DF-7478-462A-9A1F-5388C475FA12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EFD4A-02AF-4091-95F9-7E79FA5BE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700" b="1" dirty="0" smtClean="0">
                <a:solidFill>
                  <a:srgbClr val="00B050"/>
                </a:solidFill>
              </a:rPr>
              <a:t/>
            </a:r>
            <a:br>
              <a:rPr lang="ru-RU" sz="6700" b="1" dirty="0" smtClean="0">
                <a:solidFill>
                  <a:srgbClr val="00B050"/>
                </a:solidFill>
              </a:rPr>
            </a:br>
            <a:r>
              <a:rPr lang="ru-RU" sz="6700" b="1" dirty="0">
                <a:solidFill>
                  <a:srgbClr val="00B050"/>
                </a:solidFill>
              </a:rPr>
              <a:t/>
            </a:r>
            <a:br>
              <a:rPr lang="ru-RU" sz="6700" b="1" dirty="0">
                <a:solidFill>
                  <a:srgbClr val="00B050"/>
                </a:solidFill>
              </a:rPr>
            </a:br>
            <a:r>
              <a:rPr lang="ru-RU" sz="6700" b="1" dirty="0" smtClean="0">
                <a:solidFill>
                  <a:srgbClr val="00B050"/>
                </a:solidFill>
              </a:rPr>
              <a:t/>
            </a:r>
            <a:br>
              <a:rPr lang="ru-RU" sz="6700" b="1" dirty="0" smtClean="0">
                <a:solidFill>
                  <a:srgbClr val="00B050"/>
                </a:solidFill>
              </a:rPr>
            </a:br>
            <a:r>
              <a:rPr lang="ru-RU" sz="6700" b="1" dirty="0" smtClean="0">
                <a:solidFill>
                  <a:srgbClr val="00B050"/>
                </a:solidFill>
              </a:rPr>
              <a:t/>
            </a:r>
            <a:br>
              <a:rPr lang="ru-RU" sz="6700" b="1" dirty="0" smtClean="0">
                <a:solidFill>
                  <a:srgbClr val="00B050"/>
                </a:solidFill>
              </a:rPr>
            </a:br>
            <a:r>
              <a:rPr lang="ru-RU" sz="6700" b="1" dirty="0" smtClean="0">
                <a:solidFill>
                  <a:srgbClr val="00B050"/>
                </a:solidFill>
              </a:rPr>
              <a:t>Девиз урока: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8900" dirty="0" smtClean="0">
                <a:solidFill>
                  <a:srgbClr val="C00000"/>
                </a:solidFill>
              </a:rPr>
              <a:t>«Грамоте учиться всегда пригодится»</a:t>
            </a:r>
            <a:endParaRPr lang="ru-RU" sz="89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b="1" dirty="0" smtClean="0">
                <a:solidFill>
                  <a:srgbClr val="C00000"/>
                </a:solidFill>
              </a:rPr>
              <a:t>Дополни правило!</a:t>
            </a:r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sz="5300" b="1" dirty="0" smtClean="0">
                <a:solidFill>
                  <a:srgbClr val="00B050"/>
                </a:solidFill>
              </a:rPr>
              <a:t>Предлоги с местоимениями пишутся  …  .</a:t>
            </a:r>
            <a:br>
              <a:rPr lang="ru-RU" sz="5300" b="1" dirty="0" smtClean="0">
                <a:solidFill>
                  <a:srgbClr val="00B050"/>
                </a:solidFill>
              </a:rPr>
            </a:br>
            <a:r>
              <a:rPr lang="ru-RU" sz="5300" b="1" dirty="0" smtClean="0">
                <a:solidFill>
                  <a:srgbClr val="00B050"/>
                </a:solidFill>
              </a:rPr>
              <a:t>К большинству местоимений 3-го лица добавляется согласная  …, если местоимение стоит после  … . </a:t>
            </a:r>
            <a:br>
              <a:rPr lang="ru-RU" sz="5300" b="1" dirty="0" smtClean="0">
                <a:solidFill>
                  <a:srgbClr val="00B050"/>
                </a:solidFill>
              </a:rPr>
            </a:br>
            <a:endParaRPr lang="ru-RU" sz="53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60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60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60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6000" b="1" i="0" u="none" strike="noStrike" kern="1200" cap="none" spc="0" normalizeH="0" baseline="0" noProof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6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000" b="1" i="0" u="none" strike="noStrike" kern="1200" cap="none" spc="0" normalizeH="0" baseline="0" noProof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6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000" b="1" i="0" u="none" strike="noStrike" kern="1200" cap="none" spc="0" normalizeH="0" baseline="0" noProof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6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6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000" b="1" i="0" u="none" strike="noStrike" kern="1200" cap="none" spc="0" normalizeH="0" baseline="0" noProof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6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000" b="1" i="0" u="none" strike="noStrike" kern="1200" cap="none" spc="0" normalizeH="0" baseline="0" noProof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6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0" b="1" i="0" u="none" strike="noStrike" kern="1200" cap="none" spc="0" normalizeH="0" baseline="0" noProof="0" dirty="0" smtClean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0" b="1" i="0" u="none" strike="noStrike" kern="1200" cap="none" spc="0" normalizeH="0" baseline="0" noProof="0" dirty="0" smtClean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0" b="1" dirty="0" smtClean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0" b="1" i="0" u="none" strike="noStrike" kern="1200" cap="none" spc="0" normalizeH="0" baseline="0" noProof="0" dirty="0" smtClean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0" b="1" i="0" u="none" strike="noStrike" kern="1200" cap="none" spc="0" normalizeH="0" baseline="0" noProof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Физкультминутка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6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16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16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Я</a:t>
            </a:r>
            <a:r>
              <a:rPr kumimoji="0" lang="ru-RU" sz="21600" b="1" i="0" u="none" strike="noStrike" kern="1200" cap="none" spc="0" normalizeH="0" baseline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и </a:t>
            </a:r>
            <a:r>
              <a:rPr kumimoji="0" lang="ru-RU" sz="216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Мы,      Ты </a:t>
            </a:r>
            <a:r>
              <a:rPr kumimoji="0" lang="ru-RU" sz="21600" b="1" i="0" u="none" strike="noStrike" kern="1200" cap="none" spc="0" normalizeH="0" baseline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</a:t>
            </a:r>
            <a:r>
              <a:rPr kumimoji="0" lang="ru-RU" sz="216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Вы,</a:t>
            </a:r>
            <a:br>
              <a:rPr kumimoji="0" lang="ru-RU" sz="216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lang="ru-RU" sz="2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Он</a:t>
            </a:r>
            <a:r>
              <a:rPr kumimoji="0" lang="ru-RU" sz="216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, </a:t>
            </a:r>
            <a:r>
              <a:rPr lang="ru-RU" sz="2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О</a:t>
            </a:r>
            <a:r>
              <a:rPr kumimoji="0" lang="ru-RU" sz="216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на, Оно, Они</a:t>
            </a:r>
            <a:br>
              <a:rPr kumimoji="0" lang="ru-RU" sz="216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1600" b="1" i="0" u="none" strike="noStrike" kern="1200" cap="none" spc="0" normalizeH="0" baseline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Все слова отличные,</a:t>
            </a:r>
            <a:br>
              <a:rPr kumimoji="0" lang="ru-RU" sz="21600" b="1" i="0" u="none" strike="noStrike" kern="1200" cap="none" spc="0" normalizeH="0" baseline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1600" b="1" i="0" u="none" strike="noStrike" kern="1200" cap="none" spc="0" normalizeH="0" baseline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Важные и личные.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1600" b="1" i="0" u="none" strike="noStrike" kern="1200" cap="none" spc="0" normalizeH="0" baseline="0" noProof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Я</a:t>
            </a:r>
            <a:r>
              <a:rPr kumimoji="0" lang="ru-RU" sz="21600" b="1" i="0" u="none" strike="noStrike" kern="1200" cap="none" spc="0" normalizeH="0" noProof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1600" b="1" i="0" u="none" strike="noStrike" kern="1200" cap="none" spc="0" normalizeH="0" noProof="0" dirty="0" smtClean="0">
                <a:ln w="11430"/>
                <a:uLnTx/>
                <a:uFillTx/>
                <a:latin typeface="+mj-lt"/>
                <a:ea typeface="+mj-ea"/>
                <a:cs typeface="+mj-cs"/>
              </a:rPr>
              <a:t>и </a:t>
            </a:r>
            <a:r>
              <a:rPr kumimoji="0" lang="ru-RU" sz="21600" b="1" i="0" u="none" strike="noStrike" kern="1200" cap="none" spc="0" normalizeH="0" noProof="0" dirty="0" smtClean="0">
                <a:ln w="11430"/>
                <a:solidFill>
                  <a:srgbClr val="C00000"/>
                </a:solidFill>
                <a:uLnTx/>
                <a:uFillTx/>
                <a:latin typeface="+mj-lt"/>
                <a:ea typeface="+mj-ea"/>
                <a:cs typeface="+mj-cs"/>
              </a:rPr>
              <a:t>Мы,   Ты </a:t>
            </a:r>
            <a:r>
              <a:rPr kumimoji="0" lang="ru-RU" sz="21600" b="1" i="0" u="none" strike="noStrike" kern="1200" cap="none" spc="0" normalizeH="0" noProof="0" dirty="0" smtClean="0">
                <a:ln w="11430"/>
                <a:uLnTx/>
                <a:uFillTx/>
                <a:latin typeface="+mj-lt"/>
                <a:ea typeface="+mj-ea"/>
                <a:cs typeface="+mj-cs"/>
              </a:rPr>
              <a:t>и</a:t>
            </a:r>
            <a:r>
              <a:rPr kumimoji="0" lang="ru-RU" sz="21600" b="1" i="0" u="none" strike="noStrike" kern="1200" cap="none" spc="0" normalizeH="0" noProof="0" dirty="0" smtClean="0">
                <a:ln w="11430"/>
                <a:solidFill>
                  <a:srgbClr val="C00000"/>
                </a:solidFill>
                <a:uLnTx/>
                <a:uFillTx/>
                <a:latin typeface="+mj-lt"/>
                <a:ea typeface="+mj-ea"/>
                <a:cs typeface="+mj-cs"/>
              </a:rPr>
              <a:t> Вы,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1600" b="1" dirty="0" smtClean="0">
                <a:ln w="11430"/>
                <a:solidFill>
                  <a:srgbClr val="C00000"/>
                </a:solidFill>
                <a:latin typeface="+mj-lt"/>
                <a:ea typeface="+mj-ea"/>
                <a:cs typeface="+mj-cs"/>
              </a:rPr>
              <a:t>Он, Она, Оно, Они.</a:t>
            </a:r>
            <a:r>
              <a:rPr kumimoji="0" lang="ru-RU" sz="21600" b="1" i="0" u="none" strike="noStrike" kern="1200" cap="none" spc="0" normalizeH="0" noProof="0" dirty="0" smtClean="0">
                <a:ln w="11430"/>
                <a:solidFill>
                  <a:srgbClr val="C00000"/>
                </a:solidFill>
                <a:uLnTx/>
                <a:uFillTx/>
                <a:latin typeface="+mj-lt"/>
                <a:ea typeface="+mj-ea"/>
                <a:cs typeface="+mj-cs"/>
              </a:rPr>
              <a:t>  </a:t>
            </a:r>
            <a:endParaRPr kumimoji="0" lang="ru-RU" sz="21600" b="1" i="0" u="none" strike="noStrike" kern="1200" cap="none" spc="0" normalizeH="0" baseline="0" noProof="0" dirty="0" smtClean="0">
              <a:ln w="11430"/>
              <a:solidFill>
                <a:srgbClr val="C00000"/>
              </a:solidFill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1600" b="1" i="0" u="none" strike="noStrike" kern="1200" cap="none" spc="0" normalizeH="0" baseline="0" noProof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wheel spokes="3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B050"/>
                </a:solidFill>
              </a:rPr>
              <a:t>3. </a:t>
            </a:r>
            <a:r>
              <a:rPr lang="ru-RU" sz="4000" b="1" dirty="0" smtClean="0">
                <a:solidFill>
                  <a:srgbClr val="C00000"/>
                </a:solidFill>
              </a:rPr>
              <a:t>Прочитать текст. Найти местоимения.</a:t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> Заменить местоимения  1 лица единственного числа на местоимения 1 лица множественного числа.</a:t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 smtClean="0"/>
              <a:t>Я учусь в 9 классе. У меня воспитательница- Надежда Леонидовна. Она внимательна и справедлива ко мне, всегда приветлива. Поэтому я стараюсь радовать её своими поступками и не получать замечан</a:t>
            </a:r>
            <a:r>
              <a:rPr lang="ru-RU" sz="3600" b="1" dirty="0" smtClean="0"/>
              <a:t>ий.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4.</a:t>
            </a:r>
            <a:r>
              <a:rPr lang="ru-RU" sz="5300" b="1" dirty="0" smtClean="0">
                <a:solidFill>
                  <a:srgbClr val="C00000"/>
                </a:solidFill>
              </a:rPr>
              <a:t>Найди лишнее слово:</a:t>
            </a:r>
            <a:br>
              <a:rPr lang="ru-RU" sz="5300" b="1" dirty="0" smtClean="0">
                <a:solidFill>
                  <a:srgbClr val="C00000"/>
                </a:solidFill>
              </a:rPr>
            </a:br>
            <a:r>
              <a:rPr lang="ru-RU" sz="5300" b="1" dirty="0" smtClean="0"/>
              <a:t>1) он, она, оно, я.</a:t>
            </a:r>
            <a:br>
              <a:rPr lang="ru-RU" sz="5300" b="1" dirty="0" smtClean="0"/>
            </a:br>
            <a:r>
              <a:rPr lang="ru-RU" sz="5300" b="1" dirty="0" smtClean="0"/>
              <a:t>2) я, ты, они, он.</a:t>
            </a:r>
            <a:br>
              <a:rPr lang="ru-RU" sz="5300" b="1" dirty="0" smtClean="0"/>
            </a:br>
            <a:r>
              <a:rPr lang="ru-RU" sz="5300" b="1" dirty="0" smtClean="0"/>
              <a:t>3)мы, он, но, вы.</a:t>
            </a:r>
            <a:br>
              <a:rPr lang="ru-RU" sz="5300" b="1" dirty="0" smtClean="0"/>
            </a:br>
            <a:r>
              <a:rPr lang="ru-RU" sz="5300" b="1" dirty="0" smtClean="0"/>
              <a:t>4) ты, к, от, за.</a:t>
            </a:r>
            <a:br>
              <a:rPr lang="ru-RU" sz="5300" b="1" dirty="0" smtClean="0"/>
            </a:br>
            <a:r>
              <a:rPr lang="ru-RU" sz="5300" b="1" dirty="0" smtClean="0"/>
              <a:t>5) мне, мну, мни, мнём.</a:t>
            </a:r>
            <a:endParaRPr lang="ru-RU" sz="53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600" b="1" dirty="0" smtClean="0">
                <a:solidFill>
                  <a:srgbClr val="C00000"/>
                </a:solidFill>
              </a:rPr>
              <a:t>Итог урока.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solidFill>
                  <a:srgbClr val="00B050"/>
                </a:solidFill>
              </a:rPr>
              <a:t>Что такое местоимение?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solidFill>
                  <a:srgbClr val="0070C0"/>
                </a:solidFill>
              </a:rPr>
              <a:t>Как изменяется местоимение?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solidFill>
                  <a:srgbClr val="7030A0"/>
                </a:solidFill>
              </a:rPr>
              <a:t>Назовите местоимения 1-го, 2-го, 3-го лица?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Какова особенность местоимений 3-го лица?</a:t>
            </a:r>
            <a:b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600" b="1" dirty="0" smtClean="0">
                <a:solidFill>
                  <a:srgbClr val="00B0F0"/>
                </a:solidFill>
              </a:rPr>
              <a:t>Как пишутся местоимения с предлогом?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solidFill>
                  <a:srgbClr val="FFC000"/>
                </a:solidFill>
              </a:rPr>
              <a:t>В каких случаях в местоимениях пишется буква Н?</a:t>
            </a:r>
            <a:endParaRPr lang="ru-RU" sz="3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sz="4900" b="1" dirty="0" smtClean="0">
                <a:solidFill>
                  <a:srgbClr val="C00000"/>
                </a:solidFill>
              </a:rPr>
              <a:t>Домашнее задание.</a:t>
            </a:r>
            <a:br>
              <a:rPr lang="ru-RU" sz="4900" b="1" dirty="0" smtClean="0">
                <a:solidFill>
                  <a:srgbClr val="C00000"/>
                </a:solidFill>
              </a:rPr>
            </a:br>
            <a:r>
              <a:rPr lang="ru-RU" sz="4900" b="1" dirty="0" smtClean="0"/>
              <a:t/>
            </a:r>
            <a:br>
              <a:rPr lang="ru-RU" sz="4900" b="1" dirty="0" smtClean="0"/>
            </a:br>
            <a:r>
              <a:rPr lang="ru-RU" sz="4900" b="1" dirty="0" smtClean="0"/>
              <a:t>Стр.114 упр. №6</a:t>
            </a:r>
            <a:endParaRPr lang="ru-RU" sz="49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0700" b="1" dirty="0" smtClean="0">
                <a:solidFill>
                  <a:srgbClr val="C00000"/>
                </a:solidFill>
              </a:rPr>
              <a:t>Молодцы!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8000" b="1" dirty="0" smtClean="0">
                <a:solidFill>
                  <a:srgbClr val="00B050"/>
                </a:solidFill>
              </a:rPr>
              <a:t>Спасибо за урок!</a:t>
            </a:r>
            <a:endParaRPr lang="ru-RU" sz="8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7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8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«Личные</a:t>
            </a:r>
            <a:br>
              <a:rPr lang="ru-RU" sz="8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местоимения»</a:t>
            </a:r>
            <a:endParaRPr lang="ru-RU" sz="8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1500174"/>
          <a:ext cx="8429684" cy="3737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5937"/>
                <a:gridCol w="3231379"/>
                <a:gridCol w="3512368"/>
              </a:tblGrid>
              <a:tr h="63374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Лицо</a:t>
                      </a:r>
                      <a:endParaRPr lang="ru-RU" sz="3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Число</a:t>
                      </a:r>
                      <a:endParaRPr lang="ru-RU" sz="3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76946"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Единственное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Множественное</a:t>
                      </a:r>
                      <a:endParaRPr lang="ru-RU" sz="3600" dirty="0"/>
                    </a:p>
                  </a:txBody>
                  <a:tcPr/>
                </a:tc>
              </a:tr>
              <a:tr h="633740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C00000"/>
                          </a:solidFill>
                        </a:rPr>
                        <a:t>1 лицо</a:t>
                      </a:r>
                      <a:endParaRPr lang="ru-RU" sz="3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B050"/>
                          </a:solidFill>
                        </a:rPr>
                        <a:t>я</a:t>
                      </a:r>
                      <a:endParaRPr lang="ru-RU" sz="3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B050"/>
                          </a:solidFill>
                        </a:rPr>
                        <a:t>мы</a:t>
                      </a:r>
                      <a:endParaRPr lang="ru-RU" sz="3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633740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C00000"/>
                          </a:solidFill>
                        </a:rPr>
                        <a:t>2 лицо</a:t>
                      </a:r>
                      <a:endParaRPr lang="ru-RU" sz="3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B050"/>
                          </a:solidFill>
                        </a:rPr>
                        <a:t>ты</a:t>
                      </a:r>
                      <a:endParaRPr lang="ru-RU" sz="3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B050"/>
                          </a:solidFill>
                        </a:rPr>
                        <a:t>вы</a:t>
                      </a:r>
                      <a:endParaRPr lang="ru-RU" sz="3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633740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C00000"/>
                          </a:solidFill>
                        </a:rPr>
                        <a:t>3 лицо</a:t>
                      </a:r>
                      <a:endParaRPr lang="ru-RU" sz="3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B050"/>
                          </a:solidFill>
                        </a:rPr>
                        <a:t>он, она, оно</a:t>
                      </a:r>
                      <a:endParaRPr lang="ru-RU" sz="3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B050"/>
                          </a:solidFill>
                        </a:rPr>
                        <a:t>они</a:t>
                      </a:r>
                      <a:endParaRPr lang="ru-RU" sz="3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B050"/>
                </a:solidFill>
              </a:rPr>
              <a:t>1.</a:t>
            </a:r>
            <a:r>
              <a:rPr lang="ru-RU" b="1" dirty="0" smtClean="0">
                <a:solidFill>
                  <a:srgbClr val="C00000"/>
                </a:solidFill>
              </a:rPr>
              <a:t>В</a:t>
            </a:r>
            <a:r>
              <a:rPr lang="en-US" b="1" dirty="0" smtClean="0">
                <a:solidFill>
                  <a:srgbClr val="C00000"/>
                </a:solidFill>
              </a:rPr>
              <a:t>c</a:t>
            </a:r>
            <a:r>
              <a:rPr lang="ru-RU" b="1" dirty="0" err="1" smtClean="0">
                <a:solidFill>
                  <a:srgbClr val="C00000"/>
                </a:solidFill>
              </a:rPr>
              <a:t>тавить</a:t>
            </a:r>
            <a:r>
              <a:rPr lang="ru-RU" b="1" dirty="0" smtClean="0">
                <a:solidFill>
                  <a:srgbClr val="C00000"/>
                </a:solidFill>
              </a:rPr>
              <a:t> пропущенные 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местоимения: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dirty="0" smtClean="0"/>
              <a:t>1</a:t>
            </a:r>
            <a:r>
              <a:rPr lang="ru-RU" b="1" dirty="0" smtClean="0"/>
              <a:t>) Как, милый петушок, поёшь … громко, важно!</a:t>
            </a:r>
            <a:br>
              <a:rPr lang="ru-RU" b="1" dirty="0" smtClean="0"/>
            </a:br>
            <a:r>
              <a:rPr lang="ru-RU" b="1" dirty="0" smtClean="0"/>
              <a:t>2) А …,  друзья, как не садитесь, всё в музыканты не годитесь.</a:t>
            </a:r>
            <a:br>
              <a:rPr lang="ru-RU" b="1" dirty="0" smtClean="0"/>
            </a:br>
            <a:r>
              <a:rPr lang="ru-RU" b="1" dirty="0" smtClean="0"/>
              <a:t>3) Злой тоской удручена, к муравью ползёт … .</a:t>
            </a:r>
            <a:br>
              <a:rPr lang="ru-RU" b="1" dirty="0" smtClean="0"/>
            </a:br>
            <a:r>
              <a:rPr lang="ru-RU" b="1" dirty="0" smtClean="0"/>
              <a:t>4) Когда в товарищах согласья нет, на лад … их дело не пойдёт.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85728"/>
            <a:ext cx="7929618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6748" y="438128"/>
            <a:ext cx="7929618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500034" y="785793"/>
          <a:ext cx="8223686" cy="5662355"/>
        </p:xfrm>
        <a:graphic>
          <a:graphicData uri="http://schemas.openxmlformats.org/presentationml/2006/ole">
            <p:oleObj spid="_x0000_s64514" name="Документ" r:id="rId3" imgW="9284412" imgH="639337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34975"/>
            <a:ext cx="8275637" cy="642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642910" y="73368"/>
          <a:ext cx="7786742" cy="6784632"/>
        </p:xfrm>
        <a:graphic>
          <a:graphicData uri="http://schemas.openxmlformats.org/presentationml/2006/ole">
            <p:oleObj spid="_x0000_s63490" name="Документ" r:id="rId3" imgW="6534564" imgH="925919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00B050"/>
                </a:solidFill>
              </a:rPr>
              <a:t>2.</a:t>
            </a:r>
            <a:r>
              <a:rPr lang="ru-RU" b="1" dirty="0" smtClean="0">
                <a:solidFill>
                  <a:srgbClr val="C00000"/>
                </a:solidFill>
              </a:rPr>
              <a:t>Поставь данные местоимения в нужном падеже и запиши словосочетания.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Играю с (он), напишу (они), встречу (вы), горжусь  (она), думаю о (оно),</a:t>
            </a:r>
            <a:br>
              <a:rPr lang="ru-RU" b="1" dirty="0" smtClean="0"/>
            </a:br>
            <a:r>
              <a:rPr lang="ru-RU" b="1" dirty="0" smtClean="0"/>
              <a:t>взять у (мы), поздравлю (ты),  спросил у (я).</a:t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</TotalTime>
  <Words>24</Words>
  <Application>Microsoft Office PowerPoint</Application>
  <PresentationFormat>Экран (4:3)</PresentationFormat>
  <Paragraphs>46</Paragraphs>
  <Slides>16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Тема Office</vt:lpstr>
      <vt:lpstr>Документ</vt:lpstr>
      <vt:lpstr>    Девиз урока: «Грамоте учиться всегда пригодится»</vt:lpstr>
      <vt:lpstr>Тема  «Личные местоимения»</vt:lpstr>
      <vt:lpstr>Слайд 3</vt:lpstr>
      <vt:lpstr>         1.Вcтавить пропущенные  местоимения: 1) Как, милый петушок, поёшь … громко, важно! 2) А …,  друзья, как не садитесь, всё в музыканты не годитесь. 3) Злой тоской удручена, к муравью ползёт … . 4) Когда в товарищах согласья нет, на лад … их дело не пойдёт.</vt:lpstr>
      <vt:lpstr>Слайд 5</vt:lpstr>
      <vt:lpstr>Слайд 6</vt:lpstr>
      <vt:lpstr>Слайд 7</vt:lpstr>
      <vt:lpstr>Слайд 8</vt:lpstr>
      <vt:lpstr>      2.Поставь данные местоимения в нужном падеже и запиши словосочетания. Играю с (он), напишу (они), встречу (вы), горжусь  (она), думаю о (оно), взять у (мы), поздравлю (ты),  спросил у (я). </vt:lpstr>
      <vt:lpstr>         Дополни правило! Предлоги с местоимениями пишутся  …  . К большинству местоимений 3-го лица добавляется согласная  …, если местоимение стоит после  … .  </vt:lpstr>
      <vt:lpstr>             </vt:lpstr>
      <vt:lpstr>        3. Прочитать текст. Найти местоимения.  Заменить местоимения  1 лица единственного числа на местоимения 1 лица множественного числа. Я учусь в 9 классе. У меня воспитательница- Надежда Леонидовна. Она внимательна и справедлива ко мне, всегда приветлива. Поэтому я стараюсь радовать её своими поступками и не получать замечаний.</vt:lpstr>
      <vt:lpstr>     4.Найди лишнее слово: 1) он, она, оно, я. 2) я, ты, они, он. 3)мы, он, но, вы. 4) ты, к, от, за. 5) мне, мну, мни, мнём.</vt:lpstr>
      <vt:lpstr>         Итог урока. Что такое местоимение? Как изменяется местоимение? Назовите местоимения 1-го, 2-го, 3-го лица? Какова особенность местоимений 3-го лица? Как пишутся местоимения с предлогом? В каких случаях в местоимениях пишется буква Н?</vt:lpstr>
      <vt:lpstr>   Домашнее задание.  Стр.114 упр. №6</vt:lpstr>
      <vt:lpstr>     Молодцы!   Спасибо за урок!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Девиз урока: «Грамоте учиться всегда пригодится»</dc:title>
  <dc:creator>Admin</dc:creator>
  <cp:lastModifiedBy>Admin</cp:lastModifiedBy>
  <cp:revision>35</cp:revision>
  <dcterms:created xsi:type="dcterms:W3CDTF">2011-12-07T15:23:02Z</dcterms:created>
  <dcterms:modified xsi:type="dcterms:W3CDTF">2011-12-15T14:55:36Z</dcterms:modified>
</cp:coreProperties>
</file>