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27.02.2013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27.02.2013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zoom/>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europe.org/ru/loc.html?id=958&amp;Paris&amp;geo=1" TargetMode="External"/><Relationship Id="rId3" Type="http://schemas.openxmlformats.org/officeDocument/2006/relationships/hyperlink" Target="http://im2-tub-ru.yandex.net/i?id=249285416-21-72&amp;n=21" TargetMode="External"/><Relationship Id="rId7" Type="http://schemas.openxmlformats.org/officeDocument/2006/relationships/hyperlink" Target="http://www.evropa-foto.com/img1.htm" TargetMode="External"/><Relationship Id="rId2" Type="http://schemas.openxmlformats.org/officeDocument/2006/relationships/hyperlink" Target="http://smoking-room.ru/data/pnp/greate_buld/7e18686540e698c76dbcd80f72f93d0d.jpg" TargetMode="External"/><Relationship Id="rId1" Type="http://schemas.openxmlformats.org/officeDocument/2006/relationships/slideLayout" Target="../slideLayouts/slideLayout2.xml"/><Relationship Id="rId6" Type="http://schemas.openxmlformats.org/officeDocument/2006/relationships/hyperlink" Target="http://www.photosight.ru/photos/1407060/" TargetMode="External"/><Relationship Id="rId5" Type="http://schemas.openxmlformats.org/officeDocument/2006/relationships/hyperlink" Target="http://megalyrics.ru/blog/muzei/2011-11-11-muzei-parizha" TargetMode="External"/><Relationship Id="rId4" Type="http://schemas.openxmlformats.org/officeDocument/2006/relationships/hyperlink" Target="http://im4-tub-ru.yandex.net/i?id=333235020-70-72&amp;n=2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4414" y="1428736"/>
            <a:ext cx="7029456" cy="1894362"/>
          </a:xfrm>
        </p:spPr>
        <p:txBody>
          <a:bodyPr>
            <a:normAutofit fontScale="90000"/>
          </a:bodyPr>
          <a:lstStyle/>
          <a:p>
            <a:pPr algn="ctr"/>
            <a:r>
              <a:rPr lang="ru-RU" sz="9600" dirty="0" smtClean="0">
                <a:solidFill>
                  <a:schemeClr val="accent3">
                    <a:lumMod val="75000"/>
                  </a:schemeClr>
                </a:solidFill>
              </a:rPr>
              <a:t>«</a:t>
            </a:r>
            <a:r>
              <a:rPr lang="en-US" sz="9600" dirty="0" smtClean="0">
                <a:solidFill>
                  <a:schemeClr val="accent3">
                    <a:lumMod val="75000"/>
                  </a:schemeClr>
                </a:solidFill>
              </a:rPr>
              <a:t>Bonjour</a:t>
            </a:r>
            <a:r>
              <a:rPr lang="ru-RU" sz="9600" dirty="0" smtClean="0">
                <a:solidFill>
                  <a:schemeClr val="accent3">
                    <a:lumMod val="75000"/>
                  </a:schemeClr>
                </a:solidFill>
              </a:rPr>
              <a:t>, </a:t>
            </a:r>
            <a:r>
              <a:rPr lang="en-US" sz="9600" dirty="0" smtClean="0">
                <a:solidFill>
                  <a:schemeClr val="accent3">
                    <a:lumMod val="75000"/>
                  </a:schemeClr>
                </a:solidFill>
              </a:rPr>
              <a:t>Paris</a:t>
            </a:r>
            <a:r>
              <a:rPr lang="ru-RU" sz="9600" dirty="0" smtClean="0">
                <a:solidFill>
                  <a:schemeClr val="accent3">
                    <a:lumMod val="75000"/>
                  </a:schemeClr>
                </a:solidFill>
              </a:rPr>
              <a:t>!»</a:t>
            </a:r>
            <a:br>
              <a:rPr lang="ru-RU" sz="9600" dirty="0" smtClean="0">
                <a:solidFill>
                  <a:schemeClr val="accent3">
                    <a:lumMod val="75000"/>
                  </a:schemeClr>
                </a:solidFill>
              </a:rPr>
            </a:br>
            <a:r>
              <a:rPr lang="ru-RU" sz="3100" dirty="0" smtClean="0">
                <a:solidFill>
                  <a:schemeClr val="accent3">
                    <a:lumMod val="75000"/>
                  </a:schemeClr>
                </a:solidFill>
              </a:rPr>
              <a:t>достопримечательности </a:t>
            </a:r>
            <a:r>
              <a:rPr lang="ru-RU" sz="3100" dirty="0" err="1" smtClean="0">
                <a:solidFill>
                  <a:schemeClr val="accent3">
                    <a:lumMod val="75000"/>
                  </a:schemeClr>
                </a:solidFill>
              </a:rPr>
              <a:t>парижа</a:t>
            </a:r>
            <a:endParaRPr lang="ru-RU" sz="3100" dirty="0">
              <a:solidFill>
                <a:schemeClr val="accent3">
                  <a:lumMod val="75000"/>
                </a:schemeClr>
              </a:solidFill>
            </a:endParaRPr>
          </a:p>
        </p:txBody>
      </p:sp>
      <p:sp>
        <p:nvSpPr>
          <p:cNvPr id="3" name="Подзаголовок 2"/>
          <p:cNvSpPr>
            <a:spLocks noGrp="1"/>
          </p:cNvSpPr>
          <p:nvPr>
            <p:ph type="subTitle" idx="1"/>
          </p:nvPr>
        </p:nvSpPr>
        <p:spPr>
          <a:xfrm>
            <a:off x="2571736" y="4714884"/>
            <a:ext cx="6400800" cy="1752600"/>
          </a:xfrm>
        </p:spPr>
        <p:txBody>
          <a:bodyPr>
            <a:normAutofit/>
          </a:bodyPr>
          <a:lstStyle/>
          <a:p>
            <a:pPr algn="r"/>
            <a:endParaRPr lang="ru-RU" sz="1800" b="1" dirty="0" smtClean="0">
              <a:solidFill>
                <a:schemeClr val="tx1"/>
              </a:solidFill>
            </a:endParaRPr>
          </a:p>
          <a:p>
            <a:pPr algn="r"/>
            <a:endParaRPr lang="ru-RU" sz="1800" b="1" dirty="0" smtClean="0">
              <a:solidFill>
                <a:schemeClr val="tx1"/>
              </a:solidFill>
            </a:endParaRPr>
          </a:p>
          <a:p>
            <a:pPr algn="r"/>
            <a:endParaRPr lang="ru-RU" sz="1800" b="1" dirty="0" smtClean="0">
              <a:solidFill>
                <a:schemeClr val="tx1"/>
              </a:solidFill>
            </a:endParaRPr>
          </a:p>
          <a:p>
            <a:pPr algn="r"/>
            <a:r>
              <a:rPr lang="ru-RU" sz="1800" b="1" dirty="0" smtClean="0">
                <a:solidFill>
                  <a:schemeClr val="tx1"/>
                </a:solidFill>
              </a:rPr>
              <a:t>Подготовила  учитель французского языка </a:t>
            </a:r>
            <a:r>
              <a:rPr lang="ru-RU" sz="1800" b="1" dirty="0" err="1" smtClean="0">
                <a:solidFill>
                  <a:schemeClr val="tx1"/>
                </a:solidFill>
              </a:rPr>
              <a:t>Ишутина</a:t>
            </a:r>
            <a:r>
              <a:rPr lang="ru-RU" sz="1800" b="1" dirty="0" smtClean="0">
                <a:solidFill>
                  <a:schemeClr val="tx1"/>
                </a:solidFill>
              </a:rPr>
              <a:t> Т.В. МОУ «Средняя школа №16» г.Кимры Тверской области</a:t>
            </a:r>
            <a:endParaRPr lang="en-US" sz="1800" b="1" dirty="0" smtClean="0">
              <a:solidFill>
                <a:schemeClr val="tx1"/>
              </a:solidFill>
            </a:endParaRPr>
          </a:p>
          <a:p>
            <a:pPr algn="just"/>
            <a:endParaRPr lang="ru-RU" dirty="0"/>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fr-FR" dirty="0" smtClean="0"/>
              <a:t>la place Charles de  Gaulle</a:t>
            </a:r>
            <a:endParaRPr lang="ru-RU" dirty="0"/>
          </a:p>
        </p:txBody>
      </p:sp>
      <p:sp>
        <p:nvSpPr>
          <p:cNvPr id="4" name="Содержимое 3"/>
          <p:cNvSpPr>
            <a:spLocks noGrp="1"/>
          </p:cNvSpPr>
          <p:nvPr>
            <p:ph sz="half" idx="2"/>
          </p:nvPr>
        </p:nvSpPr>
        <p:spPr/>
        <p:txBody>
          <a:bodyPr/>
          <a:lstStyle/>
          <a:p>
            <a:pPr algn="ctr">
              <a:buNone/>
            </a:pPr>
            <a:endParaRPr lang="ru-RU" dirty="0" smtClean="0"/>
          </a:p>
          <a:p>
            <a:pPr algn="ctr">
              <a:buNone/>
            </a:pPr>
            <a:r>
              <a:rPr lang="fr-FR" sz="2400" dirty="0" smtClean="0"/>
              <a:t>Nous sommes sur la place Charles de  Gaulle. Autour de la place il y a douze larges avenues qui font une étoile.Au milieu de la place se dresse  un beau monument l’arc de Triomphe. </a:t>
            </a:r>
            <a:endParaRPr lang="ru-RU" sz="2400" dirty="0"/>
          </a:p>
        </p:txBody>
      </p:sp>
      <p:pic>
        <p:nvPicPr>
          <p:cNvPr id="7170" name="Picture 2"/>
          <p:cNvPicPr>
            <a:picLocks noGrp="1" noChangeAspect="1" noChangeArrowheads="1"/>
          </p:cNvPicPr>
          <p:nvPr>
            <p:ph sz="half" idx="1"/>
          </p:nvPr>
        </p:nvPicPr>
        <p:blipFill>
          <a:blip r:embed="rId2"/>
          <a:srcRect/>
          <a:stretch>
            <a:fillRect/>
          </a:stretch>
        </p:blipFill>
        <p:spPr bwMode="auto">
          <a:xfrm>
            <a:off x="928662" y="2071678"/>
            <a:ext cx="3995744" cy="2952520"/>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Задание </a:t>
            </a:r>
            <a:endParaRPr lang="ru-RU" dirty="0"/>
          </a:p>
        </p:txBody>
      </p:sp>
      <p:sp>
        <p:nvSpPr>
          <p:cNvPr id="5" name="Содержимое 4"/>
          <p:cNvSpPr>
            <a:spLocks noGrp="1"/>
          </p:cNvSpPr>
          <p:nvPr>
            <p:ph idx="1"/>
          </p:nvPr>
        </p:nvSpPr>
        <p:spPr/>
        <p:txBody>
          <a:bodyPr/>
          <a:lstStyle/>
          <a:p>
            <a:r>
              <a:rPr lang="ru-RU" dirty="0" smtClean="0"/>
              <a:t>Подготовьте небольшие доклады о достопримечательностях </a:t>
            </a:r>
            <a:r>
              <a:rPr lang="ru-RU" dirty="0" smtClean="0"/>
              <a:t>П</a:t>
            </a:r>
            <a:r>
              <a:rPr lang="ru-RU" dirty="0" smtClean="0"/>
              <a:t>арижа (или о достопримечательностях в других городах Франции);</a:t>
            </a:r>
          </a:p>
          <a:p>
            <a:r>
              <a:rPr lang="ru-RU" dirty="0" smtClean="0"/>
              <a:t>Оформите работы в виде презентаций.</a:t>
            </a:r>
            <a:endParaRPr lang="ru-RU" dirty="0"/>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dirty="0" smtClean="0"/>
              <a:t>Источники </a:t>
            </a:r>
            <a:endParaRPr lang="ru-RU" dirty="0"/>
          </a:p>
        </p:txBody>
      </p:sp>
      <p:sp>
        <p:nvSpPr>
          <p:cNvPr id="6" name="Содержимое 5"/>
          <p:cNvSpPr>
            <a:spLocks noGrp="1"/>
          </p:cNvSpPr>
          <p:nvPr>
            <p:ph idx="1"/>
          </p:nvPr>
        </p:nvSpPr>
        <p:spPr/>
        <p:txBody>
          <a:bodyPr>
            <a:normAutofit/>
          </a:bodyPr>
          <a:lstStyle/>
          <a:p>
            <a:r>
              <a:rPr lang="en-US" sz="1400" dirty="0" smtClean="0">
                <a:hlinkClick r:id="rId2"/>
              </a:rPr>
              <a:t>http://ru.wikipedia.org/wiki/</a:t>
            </a:r>
            <a:r>
              <a:rPr lang="ru-RU" sz="1400" dirty="0" smtClean="0">
                <a:hlinkClick r:id="rId2"/>
              </a:rPr>
              <a:t>Франция</a:t>
            </a:r>
          </a:p>
          <a:p>
            <a:r>
              <a:rPr lang="en-US" sz="1400" dirty="0" smtClean="0">
                <a:hlinkClick r:id="rId2"/>
              </a:rPr>
              <a:t>http://ru.wikipedia.org/wiki/</a:t>
            </a:r>
            <a:r>
              <a:rPr lang="ru-RU" sz="1400" dirty="0" err="1" smtClean="0">
                <a:hlinkClick r:id="rId2"/>
              </a:rPr>
              <a:t>Париж_</a:t>
            </a:r>
            <a:r>
              <a:rPr lang="ru-RU" sz="1400" dirty="0" smtClean="0">
                <a:hlinkClick r:id="rId2"/>
              </a:rPr>
              <a:t>(значения</a:t>
            </a:r>
            <a:r>
              <a:rPr lang="ru-RU" sz="1400" dirty="0" smtClean="0">
                <a:hlinkClick r:id="rId2"/>
              </a:rPr>
              <a:t>)</a:t>
            </a:r>
          </a:p>
          <a:p>
            <a:r>
              <a:rPr lang="en-US" sz="1400" dirty="0" smtClean="0">
                <a:hlinkClick r:id="rId2"/>
              </a:rPr>
              <a:t>http</a:t>
            </a:r>
            <a:r>
              <a:rPr lang="en-US" sz="1400" dirty="0" smtClean="0">
                <a:hlinkClick r:id="rId2"/>
              </a:rPr>
              <a:t>://</a:t>
            </a:r>
            <a:r>
              <a:rPr lang="en-US" sz="1400" dirty="0" smtClean="0">
                <a:hlinkClick r:id="rId2"/>
              </a:rPr>
              <a:t>smoking-room.ru/data/pnp/greate_buld/7e18686540e698c76dbcd80f72f93d0d.jpg</a:t>
            </a:r>
            <a:endParaRPr lang="ru-RU" sz="1400" dirty="0" smtClean="0"/>
          </a:p>
          <a:p>
            <a:r>
              <a:rPr lang="en-US" sz="1400" dirty="0" smtClean="0">
                <a:hlinkClick r:id="rId3"/>
              </a:rPr>
              <a:t>http://</a:t>
            </a:r>
            <a:r>
              <a:rPr lang="en-US" sz="1400" dirty="0" smtClean="0">
                <a:hlinkClick r:id="rId3"/>
              </a:rPr>
              <a:t>im2-tub-ru.yandex.net/i?id=249285416-21-72&amp;n=21</a:t>
            </a:r>
            <a:endParaRPr lang="ru-RU" sz="1400" dirty="0" smtClean="0"/>
          </a:p>
          <a:p>
            <a:r>
              <a:rPr lang="en-US" sz="1400" dirty="0" smtClean="0">
                <a:hlinkClick r:id="rId4"/>
              </a:rPr>
              <a:t>http</a:t>
            </a:r>
            <a:r>
              <a:rPr lang="en-US" sz="1400" dirty="0" smtClean="0">
                <a:hlinkClick r:id="rId4"/>
              </a:rPr>
              <a:t>://</a:t>
            </a:r>
            <a:r>
              <a:rPr lang="en-US" sz="1400" dirty="0" smtClean="0">
                <a:hlinkClick r:id="rId4"/>
              </a:rPr>
              <a:t>im4-tub-ru.yandex.net/i?id=333235020-70-72&amp;n=21</a:t>
            </a:r>
            <a:endParaRPr lang="ru-RU" sz="1400" dirty="0" smtClean="0"/>
          </a:p>
          <a:p>
            <a:r>
              <a:rPr lang="en-US" sz="1400" dirty="0" smtClean="0">
                <a:hlinkClick r:id="rId5"/>
              </a:rPr>
              <a:t>http://</a:t>
            </a:r>
            <a:r>
              <a:rPr lang="en-US" sz="1400" dirty="0" smtClean="0">
                <a:hlinkClick r:id="rId5"/>
              </a:rPr>
              <a:t>megalyrics.ru/blog/muzei/2011-11-11-muzei-parizha</a:t>
            </a:r>
            <a:endParaRPr lang="ru-RU" sz="1400" dirty="0" smtClean="0"/>
          </a:p>
          <a:p>
            <a:r>
              <a:rPr lang="en-US" sz="1400" dirty="0" smtClean="0">
                <a:hlinkClick r:id="rId6"/>
              </a:rPr>
              <a:t>http://www.photosight.ru/photos/1407060</a:t>
            </a:r>
            <a:r>
              <a:rPr lang="en-US" sz="1400" dirty="0" smtClean="0">
                <a:hlinkClick r:id="rId6"/>
              </a:rPr>
              <a:t>/</a:t>
            </a:r>
            <a:endParaRPr lang="ru-RU" sz="1400" dirty="0" smtClean="0"/>
          </a:p>
          <a:p>
            <a:r>
              <a:rPr lang="en-US" sz="1400" dirty="0" smtClean="0">
                <a:hlinkClick r:id="rId7"/>
              </a:rPr>
              <a:t>http://</a:t>
            </a:r>
            <a:r>
              <a:rPr lang="en-US" sz="1400" dirty="0" smtClean="0">
                <a:hlinkClick r:id="rId7"/>
              </a:rPr>
              <a:t>www.evropa-foto.com/img1.htm</a:t>
            </a:r>
            <a:endParaRPr lang="ru-RU" sz="1400" dirty="0" smtClean="0"/>
          </a:p>
          <a:p>
            <a:r>
              <a:rPr lang="en-US" sz="1400" dirty="0" smtClean="0">
                <a:hlinkClick r:id="rId8"/>
              </a:rPr>
              <a:t>http://</a:t>
            </a:r>
            <a:r>
              <a:rPr lang="en-US" sz="1400" dirty="0" smtClean="0">
                <a:hlinkClick r:id="rId8"/>
              </a:rPr>
              <a:t>www.europe.org/ru/loc.html?id=958&amp;Paris&amp;geo=1</a:t>
            </a:r>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Цели урока: </a:t>
            </a:r>
            <a:endParaRPr lang="ru-RU" dirty="0"/>
          </a:p>
        </p:txBody>
      </p:sp>
      <p:sp>
        <p:nvSpPr>
          <p:cNvPr id="3" name="Содержимое 2"/>
          <p:cNvSpPr>
            <a:spLocks noGrp="1"/>
          </p:cNvSpPr>
          <p:nvPr>
            <p:ph idx="1"/>
          </p:nvPr>
        </p:nvSpPr>
        <p:spPr/>
        <p:txBody>
          <a:bodyPr>
            <a:normAutofit fontScale="55000" lnSpcReduction="20000"/>
          </a:bodyPr>
          <a:lstStyle/>
          <a:p>
            <a:pPr>
              <a:buNone/>
            </a:pPr>
            <a:r>
              <a:rPr lang="ru-RU" i="1" u="sng" dirty="0" smtClean="0"/>
              <a:t>Практические:</a:t>
            </a:r>
            <a:endParaRPr lang="ru-RU" dirty="0" smtClean="0"/>
          </a:p>
          <a:p>
            <a:r>
              <a:rPr lang="ru-RU" dirty="0" smtClean="0"/>
              <a:t>- развитие умений восприятия и понимания иноязычной речи на слух;</a:t>
            </a:r>
          </a:p>
          <a:p>
            <a:r>
              <a:rPr lang="ru-RU" dirty="0" smtClean="0"/>
              <a:t>- развитие </a:t>
            </a:r>
            <a:r>
              <a:rPr lang="ru-RU" dirty="0" err="1" smtClean="0"/>
              <a:t>аудитивных</a:t>
            </a:r>
            <a:r>
              <a:rPr lang="ru-RU" dirty="0" smtClean="0"/>
              <a:t> умений в рамках темы.</a:t>
            </a:r>
          </a:p>
          <a:p>
            <a:endParaRPr lang="ru-RU" i="1" u="sng" dirty="0" smtClean="0"/>
          </a:p>
          <a:p>
            <a:pPr>
              <a:buNone/>
            </a:pPr>
            <a:r>
              <a:rPr lang="ru-RU" i="1" u="sng" dirty="0" smtClean="0"/>
              <a:t>Общеобразовательные:</a:t>
            </a:r>
            <a:endParaRPr lang="ru-RU" dirty="0" smtClean="0"/>
          </a:p>
          <a:p>
            <a:r>
              <a:rPr lang="ru-RU" dirty="0" smtClean="0"/>
              <a:t>- расширение лингвистического кругозора учащихся (достопримечательности Парижа);</a:t>
            </a:r>
          </a:p>
          <a:p>
            <a:r>
              <a:rPr lang="ru-RU" dirty="0" smtClean="0"/>
              <a:t>- расширение фоновых знаний учащихся (знакомство с достопримечательностями Парижа).</a:t>
            </a:r>
          </a:p>
          <a:p>
            <a:pPr>
              <a:buNone/>
            </a:pPr>
            <a:endParaRPr lang="ru-RU" i="1" u="sng" dirty="0" smtClean="0"/>
          </a:p>
          <a:p>
            <a:pPr>
              <a:buNone/>
            </a:pPr>
            <a:r>
              <a:rPr lang="ru-RU" i="1" u="sng" dirty="0" smtClean="0"/>
              <a:t>Развивающие:</a:t>
            </a:r>
            <a:endParaRPr lang="ru-RU" dirty="0" smtClean="0"/>
          </a:p>
          <a:p>
            <a:r>
              <a:rPr lang="ru-RU" dirty="0" smtClean="0"/>
              <a:t>- развитие памяти, внимания, мышления. </a:t>
            </a:r>
          </a:p>
          <a:p>
            <a:pPr>
              <a:buNone/>
            </a:pPr>
            <a:endParaRPr lang="ru-RU" i="1" u="sng" dirty="0" smtClean="0"/>
          </a:p>
          <a:p>
            <a:pPr>
              <a:buNone/>
            </a:pPr>
            <a:r>
              <a:rPr lang="ru-RU" i="1" u="sng" dirty="0" smtClean="0"/>
              <a:t>Воспитательные:</a:t>
            </a:r>
            <a:endParaRPr lang="ru-RU" dirty="0" smtClean="0"/>
          </a:p>
          <a:p>
            <a:r>
              <a:rPr lang="ru-RU" dirty="0" smtClean="0"/>
              <a:t>- воспитание интереса к изучению иностранного языка (показ слайдов о достопримечательностях Парижа).</a:t>
            </a:r>
            <a:endParaRPr lang="ru-RU" dirty="0"/>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 урока:</a:t>
            </a:r>
            <a:endParaRPr lang="ru-RU" dirty="0"/>
          </a:p>
        </p:txBody>
      </p:sp>
      <p:sp>
        <p:nvSpPr>
          <p:cNvPr id="3" name="Содержимое 2"/>
          <p:cNvSpPr>
            <a:spLocks noGrp="1"/>
          </p:cNvSpPr>
          <p:nvPr>
            <p:ph idx="1"/>
          </p:nvPr>
        </p:nvSpPr>
        <p:spPr/>
        <p:txBody>
          <a:bodyPr/>
          <a:lstStyle/>
          <a:p>
            <a:r>
              <a:rPr lang="ru-RU" dirty="0" smtClean="0"/>
              <a:t>- совершенствование интонационно-произносительных навыков;</a:t>
            </a:r>
          </a:p>
          <a:p>
            <a:r>
              <a:rPr lang="ru-RU" dirty="0" smtClean="0"/>
              <a:t>- активизация лексических единиц и их использование в рамках темы;</a:t>
            </a:r>
          </a:p>
          <a:p>
            <a:r>
              <a:rPr lang="ru-RU" dirty="0" smtClean="0"/>
              <a:t>- совершенствование навыков использования грамматических явлений в рамках темы;</a:t>
            </a:r>
          </a:p>
          <a:p>
            <a:r>
              <a:rPr lang="ru-RU" dirty="0" smtClean="0"/>
              <a:t>- совершенствование техники чтения.</a:t>
            </a:r>
          </a:p>
          <a:p>
            <a:endParaRPr lang="ru-RU" dirty="0"/>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pPr algn="ctr"/>
            <a:r>
              <a:rPr lang="fr-FR" dirty="0" smtClean="0"/>
              <a:t>La Tour Eiffel</a:t>
            </a:r>
            <a:endParaRPr lang="ru-RU" dirty="0"/>
          </a:p>
        </p:txBody>
      </p:sp>
      <p:sp>
        <p:nvSpPr>
          <p:cNvPr id="11" name="Содержимое 10"/>
          <p:cNvSpPr>
            <a:spLocks noGrp="1"/>
          </p:cNvSpPr>
          <p:nvPr>
            <p:ph sz="half" idx="2"/>
          </p:nvPr>
        </p:nvSpPr>
        <p:spPr/>
        <p:txBody>
          <a:bodyPr>
            <a:normAutofit/>
          </a:bodyPr>
          <a:lstStyle/>
          <a:p>
            <a:pPr algn="ctr">
              <a:buNone/>
            </a:pPr>
            <a:endParaRPr lang="ru-RU" sz="2400" dirty="0" smtClean="0"/>
          </a:p>
          <a:p>
            <a:pPr algn="ctr">
              <a:buNone/>
            </a:pPr>
            <a:r>
              <a:rPr lang="fr-FR" sz="2400" dirty="0" smtClean="0"/>
              <a:t>La Tour Eiffel  est le symbole de Paris. Elle a 300 mètres de haut et ne pèse que 9 700 tonnes. Sa date de naissance est le 31 mars 1889.Ellea été construite sur les projets de l’ingéneur Gustave Eiffel</a:t>
            </a:r>
            <a:r>
              <a:rPr lang="ru-RU" sz="2400" dirty="0" smtClean="0"/>
              <a:t>.</a:t>
            </a:r>
            <a:endParaRPr lang="ru-RU" sz="2400" dirty="0"/>
          </a:p>
        </p:txBody>
      </p:sp>
      <p:pic>
        <p:nvPicPr>
          <p:cNvPr id="1026" name="Picture 2"/>
          <p:cNvPicPr>
            <a:picLocks noGrp="1" noChangeAspect="1" noChangeArrowheads="1"/>
          </p:cNvPicPr>
          <p:nvPr>
            <p:ph sz="half" idx="1"/>
          </p:nvPr>
        </p:nvPicPr>
        <p:blipFill>
          <a:blip r:embed="rId2"/>
          <a:srcRect/>
          <a:stretch>
            <a:fillRect/>
          </a:stretch>
        </p:blipFill>
        <p:spPr bwMode="auto">
          <a:xfrm>
            <a:off x="357158" y="2071678"/>
            <a:ext cx="4191000" cy="3139881"/>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pPr algn="ctr"/>
            <a:r>
              <a:rPr lang="fr-FR" dirty="0" smtClean="0"/>
              <a:t>Notre-Dame de Paris</a:t>
            </a:r>
            <a:endParaRPr lang="ru-RU" dirty="0"/>
          </a:p>
        </p:txBody>
      </p:sp>
      <p:sp>
        <p:nvSpPr>
          <p:cNvPr id="11" name="Содержимое 10"/>
          <p:cNvSpPr>
            <a:spLocks noGrp="1"/>
          </p:cNvSpPr>
          <p:nvPr>
            <p:ph sz="half" idx="2"/>
          </p:nvPr>
        </p:nvSpPr>
        <p:spPr/>
        <p:txBody>
          <a:bodyPr>
            <a:noAutofit/>
          </a:bodyPr>
          <a:lstStyle/>
          <a:p>
            <a:pPr algn="ctr">
              <a:buNone/>
            </a:pPr>
            <a:endParaRPr lang="ru-RU" sz="2400" dirty="0" smtClean="0"/>
          </a:p>
          <a:p>
            <a:pPr algn="ctr">
              <a:buNone/>
            </a:pPr>
            <a:r>
              <a:rPr lang="fr-FR" sz="2400" dirty="0" smtClean="0"/>
              <a:t>La plus célèbre cathédrale franḉaise Notre-Dame de Paris se trouve sur l’Ile de la SitéC’est un pur joyau de l’art gothique. Notre-Dame a été fondée par l’évêque Maurice de Sully. Aucune  cathêdrale de France n’a se merveieux êquilibre de ses proportions, la pureté de ses lignes, qui caractérisent sa décoration.</a:t>
            </a:r>
            <a:endParaRPr lang="ru-RU" sz="2400" dirty="0"/>
          </a:p>
        </p:txBody>
      </p:sp>
      <p:pic>
        <p:nvPicPr>
          <p:cNvPr id="2050" name="Picture 2"/>
          <p:cNvPicPr>
            <a:picLocks noGrp="1" noChangeAspect="1" noChangeArrowheads="1"/>
          </p:cNvPicPr>
          <p:nvPr>
            <p:ph sz="half" idx="1"/>
          </p:nvPr>
        </p:nvPicPr>
        <p:blipFill>
          <a:blip r:embed="rId2"/>
          <a:srcRect/>
          <a:stretch>
            <a:fillRect/>
          </a:stretch>
        </p:blipFill>
        <p:spPr bwMode="auto">
          <a:xfrm>
            <a:off x="642910" y="2285992"/>
            <a:ext cx="3643338" cy="2819411"/>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fr-FR" dirty="0" smtClean="0"/>
              <a:t>le centre Pompidou</a:t>
            </a:r>
            <a:endParaRPr lang="ru-RU" dirty="0"/>
          </a:p>
        </p:txBody>
      </p:sp>
      <p:sp>
        <p:nvSpPr>
          <p:cNvPr id="4" name="Содержимое 3"/>
          <p:cNvSpPr>
            <a:spLocks noGrp="1"/>
          </p:cNvSpPr>
          <p:nvPr>
            <p:ph sz="half" idx="2"/>
          </p:nvPr>
        </p:nvSpPr>
        <p:spPr/>
        <p:txBody>
          <a:bodyPr>
            <a:normAutofit/>
          </a:bodyPr>
          <a:lstStyle/>
          <a:p>
            <a:pPr algn="ctr">
              <a:buNone/>
            </a:pPr>
            <a:endParaRPr lang="ru-RU" sz="2400" dirty="0" smtClean="0"/>
          </a:p>
          <a:p>
            <a:pPr algn="ctr">
              <a:buNone/>
            </a:pPr>
            <a:r>
              <a:rPr lang="fr-FR" sz="2400" dirty="0" smtClean="0"/>
              <a:t>Nous sommes devant le centre Pompidou. C’ est un centre culturel  Français où il y a une riche collection d’art moderne: tableaux, sculptures, dessins. Le centre est situé sur le  Plateau Beaubour en plein centre  de Paris.</a:t>
            </a:r>
            <a:endParaRPr lang="ru-RU" sz="2400" dirty="0"/>
          </a:p>
        </p:txBody>
      </p:sp>
      <p:pic>
        <p:nvPicPr>
          <p:cNvPr id="4098" name="Picture 2"/>
          <p:cNvPicPr>
            <a:picLocks noGrp="1" noChangeAspect="1" noChangeArrowheads="1"/>
          </p:cNvPicPr>
          <p:nvPr>
            <p:ph sz="half" idx="1"/>
          </p:nvPr>
        </p:nvPicPr>
        <p:blipFill>
          <a:blip r:embed="rId2"/>
          <a:srcRect/>
          <a:stretch>
            <a:fillRect/>
          </a:stretch>
        </p:blipFill>
        <p:spPr bwMode="auto">
          <a:xfrm>
            <a:off x="500034" y="2214554"/>
            <a:ext cx="3624266" cy="2718200"/>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fr-FR" dirty="0" smtClean="0"/>
              <a:t>Le Louvre </a:t>
            </a:r>
            <a:endParaRPr lang="ru-RU" dirty="0"/>
          </a:p>
        </p:txBody>
      </p:sp>
      <p:sp>
        <p:nvSpPr>
          <p:cNvPr id="4" name="Содержимое 3"/>
          <p:cNvSpPr>
            <a:spLocks noGrp="1"/>
          </p:cNvSpPr>
          <p:nvPr>
            <p:ph sz="half" idx="2"/>
          </p:nvPr>
        </p:nvSpPr>
        <p:spPr/>
        <p:txBody>
          <a:bodyPr/>
          <a:lstStyle/>
          <a:p>
            <a:pPr algn="ctr">
              <a:buNone/>
            </a:pPr>
            <a:endParaRPr lang="ru-RU" sz="2400" dirty="0" smtClean="0"/>
          </a:p>
          <a:p>
            <a:pPr algn="ctr">
              <a:buNone/>
            </a:pPr>
            <a:r>
              <a:rPr lang="fr-FR" dirty="0" smtClean="0"/>
              <a:t>Le Louvre est un des meilleurs museés du monde. Il se trouve dans un grand palais. C’est le remarquable œuvre de l’architecture française. Au Louvre se touve La Joconde de Léonardo de Vinci.</a:t>
            </a:r>
            <a:endParaRPr lang="ru-RU" dirty="0"/>
          </a:p>
        </p:txBody>
      </p:sp>
      <p:pic>
        <p:nvPicPr>
          <p:cNvPr id="3074" name="Picture 2"/>
          <p:cNvPicPr>
            <a:picLocks noGrp="1" noChangeAspect="1" noChangeArrowheads="1"/>
          </p:cNvPicPr>
          <p:nvPr>
            <p:ph sz="half" idx="1"/>
          </p:nvPr>
        </p:nvPicPr>
        <p:blipFill>
          <a:blip r:embed="rId2"/>
          <a:srcRect/>
          <a:stretch>
            <a:fillRect/>
          </a:stretch>
        </p:blipFill>
        <p:spPr bwMode="auto">
          <a:xfrm>
            <a:off x="571472" y="2285992"/>
            <a:ext cx="4014803" cy="2676535"/>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fr-FR" dirty="0" smtClean="0"/>
              <a:t>Montmartre</a:t>
            </a:r>
            <a:endParaRPr lang="ru-RU" dirty="0"/>
          </a:p>
        </p:txBody>
      </p:sp>
      <p:sp>
        <p:nvSpPr>
          <p:cNvPr id="4" name="Содержимое 3"/>
          <p:cNvSpPr>
            <a:spLocks noGrp="1"/>
          </p:cNvSpPr>
          <p:nvPr>
            <p:ph sz="half" idx="2"/>
          </p:nvPr>
        </p:nvSpPr>
        <p:spPr/>
        <p:txBody>
          <a:bodyPr>
            <a:normAutofit/>
          </a:bodyPr>
          <a:lstStyle/>
          <a:p>
            <a:pPr algn="ctr">
              <a:buNone/>
            </a:pPr>
            <a:endParaRPr lang="ru-RU" sz="2400" dirty="0" smtClean="0"/>
          </a:p>
          <a:p>
            <a:pPr algn="ctr">
              <a:buNone/>
            </a:pPr>
            <a:r>
              <a:rPr lang="fr-FR" sz="2400" dirty="0" smtClean="0"/>
              <a:t>Montmartre, était le lieu d’élection des artistes et des hommes de lettres, attirés par le pittoresque de la Butte. La Butte est couverte de petites maisons à un étage, au balcon fleuri, devant lesquelles survi un jardinet planté d’arbustes.</a:t>
            </a:r>
            <a:endParaRPr lang="ru-RU" sz="2400" dirty="0"/>
          </a:p>
        </p:txBody>
      </p:sp>
      <p:pic>
        <p:nvPicPr>
          <p:cNvPr id="5122" name="Picture 2"/>
          <p:cNvPicPr>
            <a:picLocks noGrp="1" noChangeAspect="1" noChangeArrowheads="1"/>
          </p:cNvPicPr>
          <p:nvPr>
            <p:ph sz="half" idx="1"/>
          </p:nvPr>
        </p:nvPicPr>
        <p:blipFill>
          <a:blip r:embed="rId2"/>
          <a:srcRect/>
          <a:stretch>
            <a:fillRect/>
          </a:stretch>
        </p:blipFill>
        <p:spPr bwMode="auto">
          <a:xfrm>
            <a:off x="304800" y="2389378"/>
            <a:ext cx="4191000" cy="3146044"/>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fr-FR" dirty="0" smtClean="0"/>
              <a:t>l’ avenue de Champs – Elysées</a:t>
            </a:r>
            <a:endParaRPr lang="ru-RU" dirty="0"/>
          </a:p>
        </p:txBody>
      </p:sp>
      <p:sp>
        <p:nvSpPr>
          <p:cNvPr id="4" name="Содержимое 3"/>
          <p:cNvSpPr>
            <a:spLocks noGrp="1"/>
          </p:cNvSpPr>
          <p:nvPr>
            <p:ph sz="half" idx="2"/>
          </p:nvPr>
        </p:nvSpPr>
        <p:spPr/>
        <p:txBody>
          <a:bodyPr>
            <a:normAutofit/>
          </a:bodyPr>
          <a:lstStyle/>
          <a:p>
            <a:pPr algn="ctr">
              <a:buNone/>
            </a:pPr>
            <a:endParaRPr lang="ru-RU" sz="2400" dirty="0" smtClean="0"/>
          </a:p>
          <a:p>
            <a:pPr algn="ctr">
              <a:buNone/>
            </a:pPr>
            <a:r>
              <a:rPr lang="fr-FR" sz="2400" dirty="0" smtClean="0"/>
              <a:t>La plus belle et grande avenue  qui vient de la place est l’ avenue de Champs – Elysées où se trouve des grands cinémas, des restaurants, des banques et des commerce de luxe. Le 14 juillet , le jour de fete nationale il y a un défilé millitaire.</a:t>
            </a:r>
            <a:endParaRPr lang="ru-RU" sz="2400" dirty="0"/>
          </a:p>
        </p:txBody>
      </p:sp>
      <p:pic>
        <p:nvPicPr>
          <p:cNvPr id="6146" name="Picture 2"/>
          <p:cNvPicPr>
            <a:picLocks noGrp="1" noChangeAspect="1" noChangeArrowheads="1"/>
          </p:cNvPicPr>
          <p:nvPr>
            <p:ph sz="half" idx="1"/>
          </p:nvPr>
        </p:nvPicPr>
        <p:blipFill>
          <a:blip r:embed="rId2"/>
          <a:srcRect/>
          <a:stretch>
            <a:fillRect/>
          </a:stretch>
        </p:blipFill>
        <p:spPr bwMode="auto">
          <a:xfrm>
            <a:off x="714348" y="2357430"/>
            <a:ext cx="3971931" cy="2797135"/>
          </a:xfrm>
          <a:prstGeom prst="rect">
            <a:avLst/>
          </a:prstGeom>
          <a:noFill/>
          <a:ln w="9525">
            <a:noFill/>
            <a:miter lim="800000"/>
            <a:headEnd/>
            <a:tailEnd/>
          </a:ln>
          <a:effectLst/>
        </p:spPr>
      </p:pic>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45</TotalTime>
  <Words>498</Words>
  <PresentationFormat>Экран (4:3)</PresentationFormat>
  <Paragraphs>64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Трек</vt:lpstr>
      <vt:lpstr>«Bonjour, Paris!» достопримечательности парижа</vt:lpstr>
      <vt:lpstr>Цели урока: </vt:lpstr>
      <vt:lpstr>Задачи урока:</vt:lpstr>
      <vt:lpstr>La Tour Eiffel</vt:lpstr>
      <vt:lpstr>Notre-Dame de Paris</vt:lpstr>
      <vt:lpstr>le centre Pompidou</vt:lpstr>
      <vt:lpstr>Le Louvre </vt:lpstr>
      <vt:lpstr>Montmartre</vt:lpstr>
      <vt:lpstr>l’ avenue de Champs – Elysées</vt:lpstr>
      <vt:lpstr>la place Charles de  Gaulle</vt:lpstr>
      <vt:lpstr>Задание </vt:lpstr>
      <vt:lpstr>Источники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Достопримечательности Франции</dc:title>
  <cp:lastModifiedBy>user</cp:lastModifiedBy>
  <cp:revision>8</cp:revision>
  <dcterms:modified xsi:type="dcterms:W3CDTF">2013-02-27T13:03:51Z</dcterms:modified>
</cp:coreProperties>
</file>