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7" r:id="rId2"/>
    <p:sldId id="257" r:id="rId3"/>
    <p:sldId id="261" r:id="rId4"/>
    <p:sldId id="260" r:id="rId5"/>
    <p:sldId id="258" r:id="rId6"/>
    <p:sldId id="263" r:id="rId7"/>
    <p:sldId id="262"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1" autoAdjust="0"/>
    <p:restoredTop sz="94660"/>
  </p:normalViewPr>
  <p:slideViewPr>
    <p:cSldViewPr>
      <p:cViewPr>
        <p:scale>
          <a:sx n="50" d="100"/>
          <a:sy n="50" d="100"/>
        </p:scale>
        <p:origin x="-522"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673650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74230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232116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595EF95-2629-4240-BFFB-64D1265CAD25}" type="slidenum">
              <a:rPr lang="ru-RU"/>
              <a:pPr>
                <a:defRPr/>
              </a:pPr>
              <a:t>‹#›</a:t>
            </a:fld>
            <a:endParaRPr lang="ru-RU"/>
          </a:p>
        </p:txBody>
      </p:sp>
    </p:spTree>
    <p:extLst>
      <p:ext uri="{BB962C8B-B14F-4D97-AF65-F5344CB8AC3E}">
        <p14:creationId xmlns:p14="http://schemas.microsoft.com/office/powerpoint/2010/main" val="264976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7621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14109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97943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27.02.2013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093805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27.02.2013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953553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27.02.2013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03602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0922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40145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27.02.2013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41721884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ntclub.ru/cat/term/sushchestva/tli" TargetMode="External"/><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Schoolbook"/>
              </a:rPr>
              <a:t>Муравьи</a:t>
            </a:r>
            <a:endParaRPr lang="ru-RU" sz="48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entury Schoolbook"/>
            </a:endParaRPr>
          </a:p>
        </p:txBody>
      </p:sp>
      <p:sp>
        <p:nvSpPr>
          <p:cNvPr id="5" name="Подзаголовок 4"/>
          <p:cNvSpPr>
            <a:spLocks noGrp="1"/>
          </p:cNvSpPr>
          <p:nvPr>
            <p:ph type="subTitle" idx="1"/>
          </p:nvPr>
        </p:nvSpPr>
        <p:spPr/>
        <p:txBody>
          <a:bodyPr>
            <a:normAutofit/>
          </a:bodyPr>
          <a:lstStyle/>
          <a:p>
            <a:r>
              <a:rPr lang="ru-RU" sz="2400" dirty="0" smtClean="0">
                <a:effectLst>
                  <a:outerShdw blurRad="38100" dist="38100" dir="2700000" algn="tl">
                    <a:srgbClr val="000000">
                      <a:alpha val="43137"/>
                    </a:srgbClr>
                  </a:outerShdw>
                </a:effectLst>
              </a:rPr>
              <a:t>Подготовили учащиеся 7 класса</a:t>
            </a:r>
            <a:br>
              <a:rPr lang="ru-RU" sz="2400" dirty="0" smtClean="0">
                <a:effectLst>
                  <a:outerShdw blurRad="38100" dist="38100" dir="2700000" algn="tl">
                    <a:srgbClr val="000000">
                      <a:alpha val="43137"/>
                    </a:srgbClr>
                  </a:outerShdw>
                </a:effectLst>
              </a:rPr>
            </a:br>
            <a:r>
              <a:rPr lang="ru-RU" sz="2400" dirty="0" smtClean="0">
                <a:effectLst>
                  <a:outerShdw blurRad="38100" dist="38100" dir="2700000" algn="tl">
                    <a:srgbClr val="000000">
                      <a:alpha val="43137"/>
                    </a:srgbClr>
                  </a:outerShdw>
                </a:effectLst>
              </a:rPr>
              <a:t>МОУ ООШ </a:t>
            </a:r>
            <a:r>
              <a:rPr lang="ru-RU" sz="2400" dirty="0" err="1" smtClean="0">
                <a:effectLst>
                  <a:outerShdw blurRad="38100" dist="38100" dir="2700000" algn="tl">
                    <a:srgbClr val="000000">
                      <a:alpha val="43137"/>
                    </a:srgbClr>
                  </a:outerShdw>
                </a:effectLst>
              </a:rPr>
              <a:t>п.Северный</a:t>
            </a:r>
            <a:r>
              <a:rPr lang="ru-RU" sz="2400" dirty="0" smtClean="0">
                <a:effectLst>
                  <a:outerShdw blurRad="38100" dist="38100" dir="2700000" algn="tl">
                    <a:srgbClr val="000000">
                      <a:alpha val="43137"/>
                    </a:srgbClr>
                  </a:outerShdw>
                </a:effectLst>
              </a:rPr>
              <a:t/>
            </a:r>
            <a:br>
              <a:rPr lang="ru-RU" sz="2400" dirty="0" smtClean="0">
                <a:effectLst>
                  <a:outerShdw blurRad="38100" dist="38100" dir="2700000" algn="tl">
                    <a:srgbClr val="000000">
                      <a:alpha val="43137"/>
                    </a:srgbClr>
                  </a:outerShdw>
                </a:effectLst>
              </a:rPr>
            </a:br>
            <a:r>
              <a:rPr lang="ru-RU" sz="2400" dirty="0" smtClean="0">
                <a:effectLst>
                  <a:outerShdw blurRad="38100" dist="38100" dir="2700000" algn="tl">
                    <a:srgbClr val="000000">
                      <a:alpha val="43137"/>
                    </a:srgbClr>
                  </a:outerShdw>
                </a:effectLst>
              </a:rPr>
              <a:t>Кондрашова Анна</a:t>
            </a:r>
            <a:br>
              <a:rPr lang="ru-RU" sz="2400" dirty="0" smtClean="0">
                <a:effectLst>
                  <a:outerShdw blurRad="38100" dist="38100" dir="2700000" algn="tl">
                    <a:srgbClr val="000000">
                      <a:alpha val="43137"/>
                    </a:srgbClr>
                  </a:outerShdw>
                </a:effectLst>
              </a:rPr>
            </a:br>
            <a:r>
              <a:rPr lang="ru-RU" sz="2400" dirty="0" smtClean="0">
                <a:effectLst>
                  <a:outerShdw blurRad="38100" dist="38100" dir="2700000" algn="tl">
                    <a:srgbClr val="000000">
                      <a:alpha val="43137"/>
                    </a:srgbClr>
                  </a:outerShdw>
                </a:effectLst>
              </a:rPr>
              <a:t>Купцов Дмитрий</a:t>
            </a:r>
            <a:endParaRPr lang="ru-RU"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59416040"/>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Вред и польза</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2400" dirty="0" smtClean="0">
                <a:latin typeface="Times New Roman" pitchFamily="18" charset="0"/>
                <a:cs typeface="Times New Roman" pitchFamily="18" charset="0"/>
              </a:rPr>
              <a:t>Но </a:t>
            </a:r>
            <a:r>
              <a:rPr lang="ru-RU" sz="2400" dirty="0">
                <a:latin typeface="Times New Roman" pitchFamily="18" charset="0"/>
                <a:cs typeface="Times New Roman" pitchFamily="18" charset="0"/>
              </a:rPr>
              <a:t>в то же время именно этот огородный муравей причиняет многим садоводам неприятности, строя свои подземные убежища на огороде, в теплице, на земляничной грядке и т. д. При этом под корнями растений муравьи делают множество ходов, угнетая посадки.</a:t>
            </a:r>
          </a:p>
        </p:txBody>
      </p:sp>
    </p:spTree>
    <p:extLst>
      <p:ext uri="{BB962C8B-B14F-4D97-AF65-F5344CB8AC3E}">
        <p14:creationId xmlns:p14="http://schemas.microsoft.com/office/powerpoint/2010/main" val="3671983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457200" y="3789040"/>
            <a:ext cx="8229600" cy="2337123"/>
          </a:xfrm>
        </p:spPr>
        <p:txBody>
          <a:bodyPr>
            <a:normAutofit/>
          </a:bodyPr>
          <a:lstStyle/>
          <a:p>
            <a:pPr>
              <a:buFont typeface="Wingdings" pitchFamily="2" charset="2"/>
              <a:buChar char="ü"/>
            </a:pPr>
            <a:r>
              <a:rPr lang="ru-RU" sz="2000" dirty="0" smtClean="0">
                <a:latin typeface="Century Schoolbook" pitchFamily="18" charset="0"/>
              </a:rPr>
              <a:t>Муравьи оказывают огромное влияние на окружающий мир, в этом они уступают только нам, людям. Одной из причин активного воздействия муравьёв на биоценоз является их многочисленность. </a:t>
            </a:r>
          </a:p>
          <a:p>
            <a:pPr>
              <a:buFont typeface="Wingdings" pitchFamily="2" charset="2"/>
              <a:buChar char="ü"/>
            </a:pPr>
            <a:r>
              <a:rPr lang="ru-RU" sz="2000" dirty="0" smtClean="0">
                <a:latin typeface="Century Schoolbook" pitchFamily="18" charset="0"/>
              </a:rPr>
              <a:t>Муравьи уникальны своим образом жизни, типом питания, сложными связями с позвоночными и беспозвоночными животными, растениями и почвой.</a:t>
            </a:r>
            <a:endParaRPr lang="ru-RU" sz="2000" dirty="0">
              <a:latin typeface="Century Schoolbook" pitchFamily="18"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764704"/>
            <a:ext cx="2880320" cy="24842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6762365"/>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6048" y="1203269"/>
            <a:ext cx="3198817"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331640" y="4221088"/>
            <a:ext cx="5544616" cy="1477328"/>
          </a:xfrm>
          <a:prstGeom prst="rect">
            <a:avLst/>
          </a:prstGeom>
          <a:noFill/>
        </p:spPr>
        <p:txBody>
          <a:bodyPr wrap="square" rtlCol="0">
            <a:spAutoFit/>
          </a:bodyPr>
          <a:lstStyle/>
          <a:p>
            <a:r>
              <a:rPr lang="ru-RU" dirty="0" smtClean="0">
                <a:latin typeface="Century Schoolbook" pitchFamily="18" charset="0"/>
              </a:rPr>
              <a:t>Большие </a:t>
            </a:r>
            <a:r>
              <a:rPr lang="ru-RU" dirty="0">
                <a:latin typeface="Century Schoolbook" pitchFamily="18" charset="0"/>
              </a:rPr>
              <a:t>муравейники без преувеличения можно назвать «фабриками плодородия». Рядом с муравейниками быстрей растут сосны, выше и гуще травостой, появляются требовательные к плодородию почвы растения, например дубы.</a:t>
            </a:r>
          </a:p>
        </p:txBody>
      </p:sp>
      <p:sp>
        <p:nvSpPr>
          <p:cNvPr id="7" name="Прямоугольник 6"/>
          <p:cNvSpPr/>
          <p:nvPr/>
        </p:nvSpPr>
        <p:spPr>
          <a:xfrm>
            <a:off x="4348596" y="777477"/>
            <a:ext cx="4786954" cy="830997"/>
          </a:xfrm>
          <a:prstGeom prst="rect">
            <a:avLst/>
          </a:prstGeom>
          <a:noFill/>
        </p:spPr>
        <p:txBody>
          <a:bodyPr wrap="square" lIns="91440" tIns="45720" rIns="91440" bIns="45720">
            <a:spAutoFit/>
          </a:bodyPr>
          <a:lstStyle/>
          <a:p>
            <a:pPr algn="ctr"/>
            <a:r>
              <a:rPr lang="ru-RU" sz="48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Century Schoolbook" pitchFamily="18" charset="0"/>
              </a:rPr>
              <a:t>Муравейники</a:t>
            </a:r>
            <a:endParaRPr lang="ru-RU" sz="48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Century Schoolbook" pitchFamily="18" charset="0"/>
            </a:endParaRPr>
          </a:p>
        </p:txBody>
      </p:sp>
    </p:spTree>
    <p:extLst>
      <p:ext uri="{BB962C8B-B14F-4D97-AF65-F5344CB8AC3E}">
        <p14:creationId xmlns:p14="http://schemas.microsoft.com/office/powerpoint/2010/main" val="2545956728"/>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67642"/>
            <a:ext cx="5729851" cy="3821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86837" y="4088945"/>
            <a:ext cx="8064896" cy="2548390"/>
          </a:xfrm>
          <a:prstGeom prst="rect">
            <a:avLst/>
          </a:prstGeom>
          <a:noFill/>
        </p:spPr>
        <p:txBody>
          <a:bodyPr wrap="square" rtlCol="0">
            <a:spAutoFit/>
          </a:bodyPr>
          <a:lstStyle/>
          <a:p>
            <a:pPr>
              <a:lnSpc>
                <a:spcPct val="80000"/>
              </a:lnSpc>
            </a:pPr>
            <a:r>
              <a:rPr lang="ru-RU" sz="1400" b="1" dirty="0">
                <a:solidFill>
                  <a:srgbClr val="003399"/>
                </a:solidFill>
              </a:rPr>
              <a:t>1.Покрытие из иголок и веточек. Защищает жилище от превратностей погоды, ремонтируется и обновляется рабочими муравьями.</a:t>
            </a:r>
          </a:p>
          <a:p>
            <a:pPr>
              <a:lnSpc>
                <a:spcPct val="80000"/>
              </a:lnSpc>
            </a:pPr>
            <a:r>
              <a:rPr lang="ru-RU" sz="1400" b="1" dirty="0">
                <a:solidFill>
                  <a:srgbClr val="003399"/>
                </a:solidFill>
              </a:rPr>
              <a:t>2. "Солярий" - камера, нагреваемая лучами солнца. Весной обитатели забегают сюда погреться.</a:t>
            </a:r>
          </a:p>
          <a:p>
            <a:pPr>
              <a:lnSpc>
                <a:spcPct val="80000"/>
              </a:lnSpc>
            </a:pPr>
            <a:r>
              <a:rPr lang="ru-RU" sz="1400" b="1" dirty="0">
                <a:solidFill>
                  <a:srgbClr val="003399"/>
                </a:solidFill>
              </a:rPr>
              <a:t>3. Один из входов. Охраняется солдатами. Служит вентиляционным каналом.</a:t>
            </a:r>
          </a:p>
          <a:p>
            <a:pPr>
              <a:lnSpc>
                <a:spcPct val="80000"/>
              </a:lnSpc>
            </a:pPr>
            <a:r>
              <a:rPr lang="ru-RU" sz="1400" b="1" dirty="0">
                <a:solidFill>
                  <a:srgbClr val="003399"/>
                </a:solidFill>
              </a:rPr>
              <a:t>4. "Кладбище". Сюда рабочие муравьи относят умерших собратьев и мусор.</a:t>
            </a:r>
          </a:p>
          <a:p>
            <a:pPr>
              <a:lnSpc>
                <a:spcPct val="80000"/>
              </a:lnSpc>
            </a:pPr>
            <a:r>
              <a:rPr lang="ru-RU" sz="1400" b="1" dirty="0">
                <a:solidFill>
                  <a:srgbClr val="003399"/>
                </a:solidFill>
              </a:rPr>
              <a:t>5. Зимовальная камера. Насекомые собираются здесь, чтобы пережить холода в состоянии </a:t>
            </a:r>
            <a:r>
              <a:rPr lang="ru-RU" sz="1400" b="1" dirty="0" err="1">
                <a:solidFill>
                  <a:srgbClr val="003399"/>
                </a:solidFill>
              </a:rPr>
              <a:t>полуспячки</a:t>
            </a:r>
            <a:r>
              <a:rPr lang="ru-RU" sz="1400" b="1" dirty="0">
                <a:solidFill>
                  <a:srgbClr val="003399"/>
                </a:solidFill>
              </a:rPr>
              <a:t>.</a:t>
            </a:r>
          </a:p>
          <a:p>
            <a:pPr>
              <a:lnSpc>
                <a:spcPct val="80000"/>
              </a:lnSpc>
            </a:pPr>
            <a:r>
              <a:rPr lang="ru-RU" sz="1400" b="1" dirty="0">
                <a:solidFill>
                  <a:srgbClr val="003399"/>
                </a:solidFill>
              </a:rPr>
              <a:t>6. "Хлебный амбар". Здесь муравьи хранят зерна.</a:t>
            </a:r>
          </a:p>
          <a:p>
            <a:pPr>
              <a:lnSpc>
                <a:spcPct val="80000"/>
              </a:lnSpc>
            </a:pPr>
            <a:r>
              <a:rPr lang="ru-RU" sz="1400" b="1" dirty="0">
                <a:solidFill>
                  <a:srgbClr val="003399"/>
                </a:solidFill>
              </a:rPr>
              <a:t>7. Царская камера, где живет матка, откладывающая до полутора тысяч яиц в день. За ней ухаживают рабочие муравьи.</a:t>
            </a:r>
          </a:p>
          <a:p>
            <a:pPr>
              <a:lnSpc>
                <a:spcPct val="80000"/>
              </a:lnSpc>
            </a:pPr>
            <a:r>
              <a:rPr lang="ru-RU" sz="1400" b="1" dirty="0">
                <a:solidFill>
                  <a:srgbClr val="003399"/>
                </a:solidFill>
              </a:rPr>
              <a:t>8. Камеры с яйцами, личинками и куколками.</a:t>
            </a:r>
          </a:p>
          <a:p>
            <a:pPr>
              <a:lnSpc>
                <a:spcPct val="80000"/>
              </a:lnSpc>
            </a:pPr>
            <a:r>
              <a:rPr lang="ru-RU" sz="1400" b="1" dirty="0">
                <a:solidFill>
                  <a:srgbClr val="003399"/>
                </a:solidFill>
              </a:rPr>
              <a:t>9. "Коровник", где муравьи содержат</a:t>
            </a:r>
            <a:r>
              <a:rPr lang="ru-RU" sz="1400" b="1" dirty="0">
                <a:solidFill>
                  <a:srgbClr val="003399"/>
                </a:solidFill>
                <a:hlinkClick r:id="rId3"/>
              </a:rPr>
              <a:t> </a:t>
            </a:r>
            <a:r>
              <a:rPr lang="ru-RU" sz="1400" b="1" dirty="0">
                <a:solidFill>
                  <a:srgbClr val="003399"/>
                </a:solidFill>
              </a:rPr>
              <a:t>тлей.</a:t>
            </a:r>
          </a:p>
          <a:p>
            <a:pPr>
              <a:lnSpc>
                <a:spcPct val="80000"/>
              </a:lnSpc>
            </a:pPr>
            <a:r>
              <a:rPr lang="ru-RU" sz="1400" b="1" dirty="0">
                <a:solidFill>
                  <a:srgbClr val="003399"/>
                </a:solidFill>
              </a:rPr>
              <a:t>10. "Мясная кладовка", куда фуражиры приносят гусениц и другую добычу.</a:t>
            </a:r>
          </a:p>
          <a:p>
            <a:endParaRPr lang="ru-RU" sz="1400" dirty="0"/>
          </a:p>
        </p:txBody>
      </p:sp>
    </p:spTree>
    <p:extLst>
      <p:ext uri="{BB962C8B-B14F-4D97-AF65-F5344CB8AC3E}">
        <p14:creationId xmlns:p14="http://schemas.microsoft.com/office/powerpoint/2010/main" val="3651506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84584"/>
            <a:ext cx="8229600" cy="1143000"/>
          </a:xfrm>
        </p:spPr>
        <p:txBody>
          <a:bodyPr/>
          <a:lstStyle/>
          <a:p>
            <a:r>
              <a:rPr lang="ru-RU" dirty="0" smtClean="0">
                <a:latin typeface="Century Schoolbook" pitchFamily="18" charset="0"/>
              </a:rPr>
              <a:t>Кастовая система муравьёв</a:t>
            </a:r>
            <a:endParaRPr lang="ru-RU" dirty="0">
              <a:latin typeface="Century Schoolbook" pitchFamily="18" charset="0"/>
            </a:endParaRPr>
          </a:p>
        </p:txBody>
      </p:sp>
      <p:sp>
        <p:nvSpPr>
          <p:cNvPr id="3" name="Объект 2"/>
          <p:cNvSpPr>
            <a:spLocks noGrp="1"/>
          </p:cNvSpPr>
          <p:nvPr>
            <p:ph idx="1"/>
          </p:nvPr>
        </p:nvSpPr>
        <p:spPr/>
        <p:txBody>
          <a:bodyPr>
            <a:normAutofit/>
          </a:bodyPr>
          <a:lstStyle/>
          <a:p>
            <a:r>
              <a:rPr lang="ru-RU" sz="2400" dirty="0" smtClean="0">
                <a:effectLst>
                  <a:outerShdw blurRad="38100" dist="38100" dir="2700000" algn="tl">
                    <a:srgbClr val="000000">
                      <a:alpha val="43137"/>
                    </a:srgbClr>
                  </a:outerShdw>
                </a:effectLst>
                <a:latin typeface="Century Schoolbook" pitchFamily="18" charset="0"/>
              </a:rPr>
              <a:t>-охотники</a:t>
            </a:r>
          </a:p>
          <a:p>
            <a:r>
              <a:rPr lang="ru-RU" sz="2400" dirty="0" smtClean="0">
                <a:effectLst>
                  <a:outerShdw blurRad="38100" dist="38100" dir="2700000" algn="tl">
                    <a:srgbClr val="000000">
                      <a:alpha val="43137"/>
                    </a:srgbClr>
                  </a:outerShdw>
                </a:effectLst>
                <a:latin typeface="Century Schoolbook" pitchFamily="18" charset="0"/>
              </a:rPr>
              <a:t>-няньки           </a:t>
            </a:r>
          </a:p>
          <a:p>
            <a:r>
              <a:rPr lang="ru-RU" sz="2400" dirty="0" smtClean="0">
                <a:effectLst>
                  <a:outerShdw blurRad="38100" dist="38100" dir="2700000" algn="tl">
                    <a:srgbClr val="000000">
                      <a:alpha val="43137"/>
                    </a:srgbClr>
                  </a:outerShdw>
                </a:effectLst>
                <a:latin typeface="Century Schoolbook" pitchFamily="18" charset="0"/>
              </a:rPr>
              <a:t>-строители</a:t>
            </a:r>
          </a:p>
          <a:p>
            <a:r>
              <a:rPr lang="ru-RU" sz="2400" dirty="0" smtClean="0">
                <a:effectLst>
                  <a:outerShdw blurRad="38100" dist="38100" dir="2700000" algn="tl">
                    <a:srgbClr val="000000">
                      <a:alpha val="43137"/>
                    </a:srgbClr>
                  </a:outerShdw>
                </a:effectLst>
                <a:latin typeface="Century Schoolbook" pitchFamily="18" charset="0"/>
              </a:rPr>
              <a:t>-фермеры</a:t>
            </a:r>
          </a:p>
          <a:p>
            <a:r>
              <a:rPr lang="ru-RU" sz="2400" dirty="0" smtClean="0">
                <a:effectLst>
                  <a:outerShdw blurRad="38100" dist="38100" dir="2700000" algn="tl">
                    <a:srgbClr val="000000">
                      <a:alpha val="43137"/>
                    </a:srgbClr>
                  </a:outerShdw>
                </a:effectLst>
                <a:latin typeface="Century Schoolbook" pitchFamily="18" charset="0"/>
              </a:rPr>
              <a:t>-охранники  </a:t>
            </a:r>
          </a:p>
          <a:p>
            <a:r>
              <a:rPr lang="ru-RU" sz="2400" dirty="0" smtClean="0">
                <a:effectLst>
                  <a:outerShdw blurRad="38100" dist="38100" dir="2700000" algn="tl">
                    <a:srgbClr val="000000">
                      <a:alpha val="43137"/>
                    </a:srgbClr>
                  </a:outerShdw>
                </a:effectLst>
                <a:latin typeface="Century Schoolbook" pitchFamily="18" charset="0"/>
              </a:rPr>
              <a:t>-«скотоводы»</a:t>
            </a:r>
          </a:p>
          <a:p>
            <a:r>
              <a:rPr lang="ru-RU" sz="2400" dirty="0" smtClean="0">
                <a:effectLst>
                  <a:outerShdw blurRad="38100" dist="38100" dir="2700000" algn="tl">
                    <a:srgbClr val="000000">
                      <a:alpha val="43137"/>
                    </a:srgbClr>
                  </a:outerShdw>
                </a:effectLst>
                <a:latin typeface="Century Schoolbook" pitchFamily="18" charset="0"/>
              </a:rPr>
              <a:t>-сборщики падали</a:t>
            </a:r>
          </a:p>
          <a:p>
            <a:r>
              <a:rPr lang="ru-RU" sz="2400" dirty="0" smtClean="0">
                <a:effectLst>
                  <a:outerShdw blurRad="38100" dist="38100" dir="2700000" algn="tl">
                    <a:srgbClr val="000000">
                      <a:alpha val="43137"/>
                    </a:srgbClr>
                  </a:outerShdw>
                </a:effectLst>
                <a:latin typeface="Century Schoolbook" pitchFamily="18" charset="0"/>
              </a:rPr>
              <a:t>-сборщики семян</a:t>
            </a:r>
          </a:p>
          <a:p>
            <a:endParaRPr lang="ru-RU" dirty="0">
              <a:effectLst>
                <a:outerShdw blurRad="38100" dist="38100" dir="2700000" algn="tl">
                  <a:srgbClr val="000000">
                    <a:alpha val="43137"/>
                  </a:srgbClr>
                </a:outerShdw>
              </a:effectLst>
            </a:endParaRPr>
          </a:p>
        </p:txBody>
      </p:sp>
      <p:sp>
        <p:nvSpPr>
          <p:cNvPr id="6" name="Прямоугольник 5"/>
          <p:cNvSpPr/>
          <p:nvPr/>
        </p:nvSpPr>
        <p:spPr>
          <a:xfrm>
            <a:off x="497072" y="1196752"/>
            <a:ext cx="4512775"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entury Schoolbook" pitchFamily="18" charset="0"/>
              </a:rPr>
              <a:t>Бескрылые рабочие:</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entury Schoolbook"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834341"/>
            <a:ext cx="2160240" cy="171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464" y="4221087"/>
            <a:ext cx="2052353" cy="185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78021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txBody>
          <a:bodyPr/>
          <a:lstStyle/>
          <a:p>
            <a:r>
              <a:rPr lang="ru-RU" dirty="0" smtClean="0">
                <a:latin typeface="Century Schoolbook" pitchFamily="18" charset="0"/>
              </a:rPr>
              <a:t>Кастовая система муравьёв.</a:t>
            </a:r>
            <a:endParaRPr lang="ru-RU" dirty="0">
              <a:latin typeface="Century Schoolbook" pitchFamily="18" charset="0"/>
            </a:endParaRPr>
          </a:p>
        </p:txBody>
      </p:sp>
      <p:sp>
        <p:nvSpPr>
          <p:cNvPr id="5" name="Прямоугольник 4"/>
          <p:cNvSpPr/>
          <p:nvPr/>
        </p:nvSpPr>
        <p:spPr>
          <a:xfrm>
            <a:off x="1894256" y="1178853"/>
            <a:ext cx="2523448"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entury Schoolbook" pitchFamily="18" charset="0"/>
              </a:rPr>
              <a:t>крылатые :</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entury Schoolbook" pitchFamily="18" charset="0"/>
            </a:endParaRPr>
          </a:p>
        </p:txBody>
      </p:sp>
      <p:sp>
        <p:nvSpPr>
          <p:cNvPr id="7" name="Объект 2"/>
          <p:cNvSpPr>
            <a:spLocks noGrp="1"/>
          </p:cNvSpPr>
          <p:nvPr>
            <p:ph idx="1"/>
          </p:nvPr>
        </p:nvSpPr>
        <p:spPr>
          <a:xfrm>
            <a:off x="539552" y="1737986"/>
            <a:ext cx="8229600" cy="4525963"/>
          </a:xfrm>
        </p:spPr>
        <p:txBody>
          <a:bodyPr>
            <a:normAutofit/>
          </a:bodyPr>
          <a:lstStyle/>
          <a:p>
            <a:r>
              <a:rPr lang="ru-RU" sz="2400" dirty="0" smtClean="0">
                <a:effectLst>
                  <a:outerShdw blurRad="38100" dist="38100" dir="2700000" algn="tl">
                    <a:srgbClr val="000000">
                      <a:alpha val="43137"/>
                    </a:srgbClr>
                  </a:outerShdw>
                </a:effectLst>
                <a:latin typeface="Century Schoolbook" pitchFamily="18" charset="0"/>
              </a:rPr>
              <a:t>Самки-матки</a:t>
            </a:r>
          </a:p>
          <a:p>
            <a:r>
              <a:rPr lang="ru-RU" sz="2400" dirty="0" smtClean="0">
                <a:effectLst>
                  <a:outerShdw blurRad="38100" dist="38100" dir="2700000" algn="tl">
                    <a:srgbClr val="000000">
                      <a:alpha val="43137"/>
                    </a:srgbClr>
                  </a:outerShdw>
                </a:effectLst>
                <a:latin typeface="Century Schoolbook" pitchFamily="18" charset="0"/>
              </a:rPr>
              <a:t>Самцы</a:t>
            </a:r>
            <a:endParaRPr lang="ru-RU" sz="2400" dirty="0">
              <a:effectLst>
                <a:outerShdw blurRad="38100" dist="38100" dir="2700000" algn="tl">
                  <a:srgbClr val="000000">
                    <a:alpha val="43137"/>
                  </a:srgbClr>
                </a:outerShdw>
              </a:effectLst>
              <a:latin typeface="Century Schoolbook"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149080"/>
            <a:ext cx="2520279" cy="2100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2444" y="1928550"/>
            <a:ext cx="2292315" cy="200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387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Муравьи-солдаты</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2400" dirty="0" smtClean="0">
                <a:latin typeface="Times New Roman" pitchFamily="18" charset="0"/>
                <a:cs typeface="Times New Roman" pitchFamily="18" charset="0"/>
              </a:rPr>
              <a:t>Муравьи-солдаты охраняют все входы и выходы в муравейнике. У них очень большая голова и очень сильные челюсти, и сами они крупнее обычных муравьев. Своей головой они закрывают вход в муравейник. Возвращающийся рабочий муравей, подходит к закрытому входу, стучит усиками по голове солдата, который после этого знака впускает муравья. Это очень сильные муравьи, если на муравейник нападают враги, они первые встречают их и часто с позором прогоняют.</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089675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Интересные факты из жизни муравьёв.</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2400" dirty="0">
                <a:latin typeface="Times New Roman" pitchFamily="18" charset="0"/>
                <a:cs typeface="Times New Roman" pitchFamily="18" charset="0"/>
              </a:rPr>
              <a:t>На Земле насчитывается около 6000 видов муравьев, с учетом того, что муравьи многих районов еще почти не изучены, их намного больше. Это один из самых многочисленных видов насекомых. Интересны муравьи разных стран. Наблюдение за нами очень интересный процесс, французский писатель </a:t>
            </a:r>
            <a:r>
              <a:rPr lang="ru-RU" sz="2400" dirty="0" err="1">
                <a:latin typeface="Times New Roman" pitchFamily="18" charset="0"/>
                <a:cs typeface="Times New Roman" pitchFamily="18" charset="0"/>
              </a:rPr>
              <a:t>Б.Вербер</a:t>
            </a:r>
            <a:r>
              <a:rPr lang="ru-RU" sz="2400" dirty="0">
                <a:latin typeface="Times New Roman" pitchFamily="18" charset="0"/>
                <a:cs typeface="Times New Roman" pitchFamily="18" charset="0"/>
              </a:rPr>
              <a:t> даже написал целую трилогию про этих трудяг. </a:t>
            </a:r>
          </a:p>
        </p:txBody>
      </p:sp>
    </p:spTree>
    <p:extLst>
      <p:ext uri="{BB962C8B-B14F-4D97-AF65-F5344CB8AC3E}">
        <p14:creationId xmlns:p14="http://schemas.microsoft.com/office/powerpoint/2010/main" val="2674835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Вред и польза.</a:t>
            </a:r>
            <a:endPar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2400" dirty="0">
                <a:latin typeface="Times New Roman" pitchFamily="18" charset="0"/>
                <a:cs typeface="Times New Roman" pitchFamily="18" charset="0"/>
              </a:rPr>
              <a:t>Со школьной скамьи известно, что муравейники в лесу разрушать нельзя, т. к. муравьи наши друзья. Да и большинство садоводов считает огородных муравьев полезными насекомыми. Они не вредят культурным растениям, наоборот, приносят некоторую пользу, безжалостно уничтожая вредных насекомых и гусениц. Строя гнезда, они разрыхляют верхний слой почвы, обогащают ее гумусом, азотом, калием. На деревья и кустарники муравьи заползают в поисках тли, которая выделяет капельки сладкой жидкости, а это любимая пища муравьев.</a:t>
            </a:r>
          </a:p>
        </p:txBody>
      </p:sp>
    </p:spTree>
    <p:extLst>
      <p:ext uri="{BB962C8B-B14F-4D97-AF65-F5344CB8AC3E}">
        <p14:creationId xmlns:p14="http://schemas.microsoft.com/office/powerpoint/2010/main" val="2322725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TotalTime>
  <Words>548</Words>
  <Application>Microsoft Office PowerPoint</Application>
  <PresentationFormat>Экран (4:3)</PresentationFormat>
  <Paragraphs>38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Муравьи</vt:lpstr>
      <vt:lpstr>Презентация PowerPoint</vt:lpstr>
      <vt:lpstr>Презентация PowerPoint</vt:lpstr>
      <vt:lpstr>Презентация PowerPoint</vt:lpstr>
      <vt:lpstr>Кастовая система муравьёв</vt:lpstr>
      <vt:lpstr>Кастовая система муравьёв.</vt:lpstr>
      <vt:lpstr>Муравьи-солдаты</vt:lpstr>
      <vt:lpstr>Интересные факты из жизни муравьёв.</vt:lpstr>
      <vt:lpstr>Вред и польза.</vt:lpstr>
      <vt:lpstr>Вред и польза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Школа</cp:lastModifiedBy>
  <cp:revision>11</cp:revision>
  <dcterms:modified xsi:type="dcterms:W3CDTF">2013-02-27T08:31:04Z</dcterms:modified>
</cp:coreProperties>
</file>